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handoutMasterIdLst>
    <p:handoutMasterId r:id="rId11"/>
  </p:handoutMasterIdLst>
  <p:sldIdLst>
    <p:sldId id="264" r:id="rId2"/>
    <p:sldId id="326" r:id="rId3"/>
    <p:sldId id="323" r:id="rId4"/>
    <p:sldId id="327" r:id="rId5"/>
    <p:sldId id="324" r:id="rId6"/>
    <p:sldId id="316" r:id="rId7"/>
    <p:sldId id="328" r:id="rId8"/>
    <p:sldId id="329" r:id="rId9"/>
  </p:sldIdLst>
  <p:sldSz cx="9144000" cy="6858000" type="screen4x3"/>
  <p:notesSz cx="7102475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9A9"/>
    <a:srgbClr val="C33439"/>
    <a:srgbClr val="9AC2C0"/>
    <a:srgbClr val="FE86D6"/>
    <a:srgbClr val="33CC33"/>
    <a:srgbClr val="FF0000"/>
    <a:srgbClr val="FF9900"/>
    <a:srgbClr val="3399FF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9435" autoAdjust="0"/>
  </p:normalViewPr>
  <p:slideViewPr>
    <p:cSldViewPr>
      <p:cViewPr>
        <p:scale>
          <a:sx n="125" d="100"/>
          <a:sy n="125" d="100"/>
        </p:scale>
        <p:origin x="384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513" cy="512304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2305" y="0"/>
            <a:ext cx="3078513" cy="512304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r">
              <a:defRPr sz="1200" smtClean="0"/>
            </a:lvl1pPr>
          </a:lstStyle>
          <a:p>
            <a:pPr>
              <a:defRPr/>
            </a:pPr>
            <a:fld id="{E4B6049C-858F-43F6-8000-D21913D743CD}" type="datetimeFigureOut">
              <a:rPr lang="fr-FR"/>
              <a:pPr>
                <a:defRPr/>
              </a:pPr>
              <a:t>26/03/2014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0674"/>
            <a:ext cx="3078513" cy="512303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2305" y="9720674"/>
            <a:ext cx="3078513" cy="512303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A3D356A-E9D4-45A3-B8B3-7799213250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35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513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50" rIns="94298" bIns="47150" numCol="1" anchor="t" anchorCtr="0" compatLnSpc="1">
            <a:prstTxWarp prst="textNoShape">
              <a:avLst/>
            </a:prstTxWarp>
          </a:bodyPr>
          <a:lstStyle>
            <a:lvl1pPr defTabSz="94275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05" y="0"/>
            <a:ext cx="3078513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50" rIns="94298" bIns="47150" numCol="1" anchor="t" anchorCtr="0" compatLnSpc="1">
            <a:prstTxWarp prst="textNoShape">
              <a:avLst/>
            </a:prstTxWarp>
          </a:bodyPr>
          <a:lstStyle>
            <a:lvl1pPr algn="r" defTabSz="94275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7" y="4861155"/>
            <a:ext cx="5682643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50" rIns="94298" bIns="47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310"/>
            <a:ext cx="3078513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50" rIns="94298" bIns="47150" numCol="1" anchor="b" anchorCtr="0" compatLnSpc="1">
            <a:prstTxWarp prst="textNoShape">
              <a:avLst/>
            </a:prstTxWarp>
          </a:bodyPr>
          <a:lstStyle>
            <a:lvl1pPr defTabSz="94275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5" y="9722310"/>
            <a:ext cx="3078513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98" tIns="47150" rIns="94298" bIns="47150" numCol="1" anchor="b" anchorCtr="0" compatLnSpc="1">
            <a:prstTxWarp prst="textNoShape">
              <a:avLst/>
            </a:prstTxWarp>
          </a:bodyPr>
          <a:lstStyle>
            <a:lvl1pPr algn="r" defTabSz="94275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0A5F009-5958-46F8-B41D-2976FF2774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942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5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766" indent="-285678" defTabSz="94115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716" indent="-228543" defTabSz="94115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805" indent="-228543" defTabSz="94115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6892" indent="-228543" defTabSz="94115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3979" indent="-228543" defTabSz="941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065" indent="-228543" defTabSz="941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152" indent="-228543" defTabSz="941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240" indent="-228543" defTabSz="941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9A6977E3-ECE7-4183-A3F4-8363CDE1A090}" type="slidenum">
              <a:rPr lang="fr-FR" smtClean="0">
                <a:latin typeface="Arial" charset="0"/>
              </a:rPr>
              <a:pPr eaLnBrk="1" hangingPunct="1">
                <a:defRPr/>
              </a:pPr>
              <a:t>1</a:t>
            </a:fld>
            <a:endParaRPr lang="fr-F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82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827584" y="1600200"/>
            <a:ext cx="7630616" cy="1973263"/>
          </a:xfrm>
        </p:spPr>
        <p:txBody>
          <a:bodyPr/>
          <a:lstStyle>
            <a:lvl1pPr>
              <a:defRPr lang="fr-FR" sz="3600" b="1" dirty="0">
                <a:ln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Cliquez pour modifier le style du titre</a:t>
            </a:r>
          </a:p>
        </p:txBody>
      </p:sp>
      <p:sp>
        <p:nvSpPr>
          <p:cNvPr id="45183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D6DC-7F97-42E2-8F6A-3E730C34EFFA}" type="datetime5">
              <a:rPr lang="fr-FR" smtClean="0"/>
              <a:t>26-mars-14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82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603264" y="836711"/>
            <a:ext cx="8540736" cy="6021291"/>
            <a:chOff x="603264" y="836711"/>
            <a:chExt cx="8540736" cy="6021291"/>
          </a:xfrm>
        </p:grpSpPr>
        <p:sp>
          <p:nvSpPr>
            <p:cNvPr id="6" name="Rectangle 5"/>
            <p:cNvSpPr/>
            <p:nvPr userDrawn="1"/>
          </p:nvSpPr>
          <p:spPr>
            <a:xfrm>
              <a:off x="2051720" y="836711"/>
              <a:ext cx="7092280" cy="6021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reeform 25"/>
            <p:cNvSpPr>
              <a:spLocks/>
            </p:cNvSpPr>
            <p:nvPr userDrawn="1"/>
          </p:nvSpPr>
          <p:spPr bwMode="auto">
            <a:xfrm rot="5400000">
              <a:off x="-1683153" y="3123129"/>
              <a:ext cx="6021290" cy="1448455"/>
            </a:xfrm>
            <a:prstGeom prst="flowChartDocumen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noFill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413" y="-27384"/>
            <a:ext cx="5760987" cy="7747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3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051E5-5DD3-46F2-9884-7E2912873538}" type="datetime5">
              <a:rPr lang="fr-FR" smtClean="0"/>
              <a:t>26-mars-14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32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603264" y="836711"/>
            <a:ext cx="8540736" cy="6021291"/>
            <a:chOff x="603264" y="836711"/>
            <a:chExt cx="8540736" cy="6021291"/>
          </a:xfrm>
        </p:grpSpPr>
        <p:sp>
          <p:nvSpPr>
            <p:cNvPr id="6" name="Rectangle 5"/>
            <p:cNvSpPr/>
            <p:nvPr userDrawn="1"/>
          </p:nvSpPr>
          <p:spPr>
            <a:xfrm>
              <a:off x="2051720" y="836711"/>
              <a:ext cx="7092280" cy="6021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reeform 25"/>
            <p:cNvSpPr>
              <a:spLocks/>
            </p:cNvSpPr>
            <p:nvPr userDrawn="1"/>
          </p:nvSpPr>
          <p:spPr bwMode="auto">
            <a:xfrm rot="5400000">
              <a:off x="-1683153" y="3123129"/>
              <a:ext cx="6021290" cy="1448455"/>
            </a:xfrm>
            <a:prstGeom prst="flowChartDocumen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noFill/>
              </a:endParaRPr>
            </a:p>
          </p:txBody>
        </p:sp>
      </p:grp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0232" y="980728"/>
            <a:ext cx="2057400" cy="5150941"/>
          </a:xfrm>
        </p:spPr>
        <p:txBody>
          <a:bodyPr vert="eaVer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7584" y="980728"/>
            <a:ext cx="5649416" cy="515019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3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EC51A-9D76-42CD-B572-AB474CF229F4}" type="datetime5">
              <a:rPr lang="fr-FR" smtClean="0"/>
              <a:t>26-mars-14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07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603264" y="836711"/>
            <a:ext cx="8540736" cy="6021291"/>
            <a:chOff x="603264" y="836711"/>
            <a:chExt cx="8540736" cy="6021291"/>
          </a:xfrm>
        </p:grpSpPr>
        <p:sp>
          <p:nvSpPr>
            <p:cNvPr id="9" name="Rectangle 8"/>
            <p:cNvSpPr/>
            <p:nvPr userDrawn="1"/>
          </p:nvSpPr>
          <p:spPr>
            <a:xfrm>
              <a:off x="2051720" y="836711"/>
              <a:ext cx="7092280" cy="6021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reeform 25"/>
            <p:cNvSpPr>
              <a:spLocks/>
            </p:cNvSpPr>
            <p:nvPr userDrawn="1"/>
          </p:nvSpPr>
          <p:spPr bwMode="auto">
            <a:xfrm rot="5400000">
              <a:off x="-1683153" y="3123129"/>
              <a:ext cx="6021290" cy="1448455"/>
            </a:xfrm>
            <a:prstGeom prst="flowChartDocumen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noFill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843808" y="-99392"/>
            <a:ext cx="5627687" cy="7747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89248" y="836712"/>
            <a:ext cx="3884240" cy="273662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36232" y="836712"/>
            <a:ext cx="3884240" cy="273662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889248" y="3717032"/>
            <a:ext cx="3884240" cy="273662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36232" y="3717032"/>
            <a:ext cx="3884240" cy="273662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3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AF268-BB7D-4651-9700-CE6A617F71EA}" type="datetime5">
              <a:rPr lang="fr-FR" smtClean="0"/>
              <a:t>26-mars-14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0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603264" y="836711"/>
            <a:ext cx="8540736" cy="6021291"/>
            <a:chOff x="603264" y="836711"/>
            <a:chExt cx="8540736" cy="6021291"/>
          </a:xfrm>
        </p:grpSpPr>
        <p:sp>
          <p:nvSpPr>
            <p:cNvPr id="8" name="Rectangle 7"/>
            <p:cNvSpPr/>
            <p:nvPr userDrawn="1"/>
          </p:nvSpPr>
          <p:spPr>
            <a:xfrm>
              <a:off x="2051720" y="836711"/>
              <a:ext cx="7092280" cy="6021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reeform 25"/>
            <p:cNvSpPr>
              <a:spLocks/>
            </p:cNvSpPr>
            <p:nvPr userDrawn="1"/>
          </p:nvSpPr>
          <p:spPr bwMode="auto">
            <a:xfrm rot="5400000">
              <a:off x="-1683153" y="3123129"/>
              <a:ext cx="6021290" cy="1448455"/>
            </a:xfrm>
            <a:prstGeom prst="flowChartDocumen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noFill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-99392"/>
            <a:ext cx="5627687" cy="7747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99592" y="980728"/>
            <a:ext cx="3596208" cy="561662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980728"/>
            <a:ext cx="4316288" cy="27363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861049"/>
            <a:ext cx="4316288" cy="273630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141A-AF44-4680-ADD5-F40013B64732}" type="datetime5">
              <a:rPr lang="fr-FR" smtClean="0"/>
              <a:t>26-mars-14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64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603264" y="836711"/>
            <a:ext cx="8540736" cy="6021291"/>
            <a:chOff x="603264" y="836711"/>
            <a:chExt cx="8540736" cy="6021291"/>
          </a:xfrm>
        </p:grpSpPr>
        <p:sp>
          <p:nvSpPr>
            <p:cNvPr id="3" name="Rectangle 2"/>
            <p:cNvSpPr/>
            <p:nvPr userDrawn="1"/>
          </p:nvSpPr>
          <p:spPr>
            <a:xfrm>
              <a:off x="2051720" y="836711"/>
              <a:ext cx="7092280" cy="6021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reeform 25"/>
            <p:cNvSpPr>
              <a:spLocks/>
            </p:cNvSpPr>
            <p:nvPr userDrawn="1"/>
          </p:nvSpPr>
          <p:spPr bwMode="auto">
            <a:xfrm rot="5400000">
              <a:off x="-1683153" y="3123129"/>
              <a:ext cx="6021290" cy="1448455"/>
            </a:xfrm>
            <a:prstGeom prst="flowChartDocumen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noFill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13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813FF-A35B-4472-8B82-2F01F6270C13}" type="datetime5">
              <a:rPr lang="fr-FR" smtClean="0"/>
              <a:t>26-mars-14</a:t>
            </a:fld>
            <a:endParaRPr lang="fr-FR"/>
          </a:p>
        </p:txBody>
      </p:sp>
      <p:sp>
        <p:nvSpPr>
          <p:cNvPr id="6" name="Rectangle 129"/>
          <p:cNvSpPr>
            <a:spLocks noGrp="1" noChangeArrowheads="1"/>
          </p:cNvSpPr>
          <p:nvPr>
            <p:ph idx="1"/>
          </p:nvPr>
        </p:nvSpPr>
        <p:spPr bwMode="auto">
          <a:xfrm>
            <a:off x="827584" y="836712"/>
            <a:ext cx="820891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256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3" y="4406900"/>
            <a:ext cx="766712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3" y="2906713"/>
            <a:ext cx="766712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3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740F-6177-4E9C-9D0F-E6DD3C3CB76D}" type="datetime5">
              <a:rPr lang="fr-FR" smtClean="0"/>
              <a:t>26-mars-14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45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603264" y="836711"/>
            <a:ext cx="8540736" cy="6021291"/>
            <a:chOff x="603264" y="836711"/>
            <a:chExt cx="8540736" cy="6021291"/>
          </a:xfrm>
        </p:grpSpPr>
        <p:sp>
          <p:nvSpPr>
            <p:cNvPr id="7" name="Rectangle 6"/>
            <p:cNvSpPr/>
            <p:nvPr userDrawn="1"/>
          </p:nvSpPr>
          <p:spPr>
            <a:xfrm>
              <a:off x="2051720" y="836711"/>
              <a:ext cx="7092280" cy="6021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reeform 25"/>
            <p:cNvSpPr>
              <a:spLocks/>
            </p:cNvSpPr>
            <p:nvPr userDrawn="1"/>
          </p:nvSpPr>
          <p:spPr bwMode="auto">
            <a:xfrm rot="5400000">
              <a:off x="-1683153" y="3123129"/>
              <a:ext cx="6021290" cy="1448455"/>
            </a:xfrm>
            <a:prstGeom prst="flowChartDocumen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noFill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1776" y="980728"/>
            <a:ext cx="3884240" cy="5150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6576" y="980728"/>
            <a:ext cx="3884240" cy="5150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13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06974-A5AA-4BDA-A7B9-E1701FB6EEAB}" type="datetime5">
              <a:rPr lang="fr-FR" smtClean="0"/>
              <a:t>26-mars-14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57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603264" y="836711"/>
            <a:ext cx="8540736" cy="6021291"/>
            <a:chOff x="603264" y="836711"/>
            <a:chExt cx="8540736" cy="6021291"/>
          </a:xfrm>
        </p:grpSpPr>
        <p:sp>
          <p:nvSpPr>
            <p:cNvPr id="9" name="Rectangle 8"/>
            <p:cNvSpPr/>
            <p:nvPr userDrawn="1"/>
          </p:nvSpPr>
          <p:spPr>
            <a:xfrm>
              <a:off x="2051720" y="836711"/>
              <a:ext cx="7092280" cy="6021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reeform 25"/>
            <p:cNvSpPr>
              <a:spLocks/>
            </p:cNvSpPr>
            <p:nvPr userDrawn="1"/>
          </p:nvSpPr>
          <p:spPr bwMode="auto">
            <a:xfrm rot="5400000">
              <a:off x="-1683153" y="3123129"/>
              <a:ext cx="6021290" cy="1448455"/>
            </a:xfrm>
            <a:prstGeom prst="flowChartDocumen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noFill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5240" cy="58092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5977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132856"/>
            <a:ext cx="3885828" cy="39933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3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FDED-E48D-4862-B62B-A6CAE3CCE6FD}" type="datetime5">
              <a:rPr lang="fr-FR" smtClean="0"/>
              <a:t>26-mars-14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48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3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B02DF-15DD-48CA-9686-CDF2847C5D0D}" type="datetime5">
              <a:rPr lang="fr-FR" smtClean="0"/>
              <a:t>26-mars-14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83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272C-B972-4862-9B2A-DEB1D614C4AA}" type="datetime5">
              <a:rPr lang="fr-FR" smtClean="0"/>
              <a:t>26-mars-14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61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603264" y="836711"/>
            <a:ext cx="8540736" cy="6021291"/>
            <a:chOff x="603264" y="836711"/>
            <a:chExt cx="8540736" cy="6021291"/>
          </a:xfrm>
        </p:grpSpPr>
        <p:sp>
          <p:nvSpPr>
            <p:cNvPr id="7" name="Rectangle 6"/>
            <p:cNvSpPr/>
            <p:nvPr userDrawn="1"/>
          </p:nvSpPr>
          <p:spPr>
            <a:xfrm>
              <a:off x="2051720" y="836711"/>
              <a:ext cx="7092280" cy="6021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reeform 25"/>
            <p:cNvSpPr>
              <a:spLocks/>
            </p:cNvSpPr>
            <p:nvPr userDrawn="1"/>
          </p:nvSpPr>
          <p:spPr bwMode="auto">
            <a:xfrm rot="5400000">
              <a:off x="-1683153" y="3123129"/>
              <a:ext cx="6021290" cy="1448455"/>
            </a:xfrm>
            <a:prstGeom prst="flowChartDocumen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noFill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2637929" cy="12013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7584" y="2060848"/>
            <a:ext cx="2637929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Rectangle 13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D7510-0F21-4A09-82F5-DEE2F4D704B7}" type="datetime5">
              <a:rPr lang="fr-FR" smtClean="0"/>
              <a:t>26-mars-14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4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603264" y="836711"/>
            <a:ext cx="8540736" cy="6021291"/>
            <a:chOff x="603264" y="836711"/>
            <a:chExt cx="8540736" cy="6021291"/>
          </a:xfrm>
        </p:grpSpPr>
        <p:sp>
          <p:nvSpPr>
            <p:cNvPr id="7" name="Rectangle 6"/>
            <p:cNvSpPr/>
            <p:nvPr userDrawn="1"/>
          </p:nvSpPr>
          <p:spPr>
            <a:xfrm>
              <a:off x="2051720" y="836711"/>
              <a:ext cx="7092280" cy="6021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reeform 25"/>
            <p:cNvSpPr>
              <a:spLocks/>
            </p:cNvSpPr>
            <p:nvPr userDrawn="1"/>
          </p:nvSpPr>
          <p:spPr bwMode="auto">
            <a:xfrm rot="5400000">
              <a:off x="-1683153" y="3123129"/>
              <a:ext cx="6021290" cy="1448455"/>
            </a:xfrm>
            <a:prstGeom prst="flowChartDocumen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noFill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87624" y="980727"/>
            <a:ext cx="7776864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3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29CD2-248F-4CEA-A294-432462723551}" type="datetime5">
              <a:rPr lang="fr-FR" smtClean="0"/>
              <a:t>26-mars-14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82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</a:schemeClr>
            </a:gs>
            <a:gs pos="7000">
              <a:schemeClr val="tx1">
                <a:lumMod val="85000"/>
              </a:schemeClr>
            </a:gs>
            <a:gs pos="12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2339752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16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-27384"/>
            <a:ext cx="6013874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44167" name="Rectangle 13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-36512" y="6603826"/>
            <a:ext cx="720079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0" b="1" i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C69F753-914E-4AB4-86FF-5F25E9EF09DE}" type="datetime5">
              <a:rPr lang="fr-FR" smtClean="0"/>
              <a:pPr>
                <a:defRPr/>
              </a:pPr>
              <a:t>26-mars-14</a:t>
            </a:fld>
            <a:endParaRPr lang="fr-FR" dirty="0"/>
          </a:p>
        </p:txBody>
      </p:sp>
      <p:pic>
        <p:nvPicPr>
          <p:cNvPr id="1032" name="Image 22" descr="logod2X400x100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83557"/>
            <a:ext cx="2197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836712"/>
            <a:ext cx="820891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FR" sz="2000" b="1" dirty="0" smtClean="0">
          <a:ln>
            <a:solidFill>
              <a:schemeClr val="bg2">
                <a:lumMod val="50000"/>
                <a:lumOff val="50000"/>
              </a:schemeClr>
            </a:solidFill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120000"/>
        <a:buFont typeface="Wingdings" pitchFamily="2" charset="2"/>
        <a:buNone/>
        <a:defRPr sz="1800">
          <a:solidFill>
            <a:schemeClr val="bg2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33439"/>
        </a:buClr>
        <a:buFont typeface="Wingdings 3" pitchFamily="18" charset="2"/>
        <a:buChar char=""/>
        <a:defRPr sz="1400">
          <a:solidFill>
            <a:schemeClr val="bg2">
              <a:lumMod val="65000"/>
              <a:lumOff val="3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ü"/>
        <a:defRPr sz="1400">
          <a:solidFill>
            <a:schemeClr val="bg2">
              <a:lumMod val="65000"/>
              <a:lumOff val="3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Verdana" pitchFamily="34" charset="0"/>
        <a:buChar char="-"/>
        <a:defRPr sz="1200">
          <a:solidFill>
            <a:schemeClr val="bg2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60000"/>
        <a:buFont typeface="Wingdings" pitchFamily="2" charset="2"/>
        <a:buChar char="§"/>
        <a:defRPr sz="1200">
          <a:solidFill>
            <a:schemeClr val="bg2">
              <a:lumMod val="65000"/>
              <a:lumOff val="3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SzPct val="60000"/>
        <a:buFont typeface="Wingdings" pitchFamily="2" charset="2"/>
        <a:buChar char="§"/>
        <a:defRPr sz="2000">
          <a:solidFill>
            <a:srgbClr val="33342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SzPct val="60000"/>
        <a:buFont typeface="Wingdings" pitchFamily="2" charset="2"/>
        <a:buChar char="§"/>
        <a:defRPr sz="2000">
          <a:solidFill>
            <a:srgbClr val="33342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SzPct val="60000"/>
        <a:buFont typeface="Wingdings" pitchFamily="2" charset="2"/>
        <a:buChar char="§"/>
        <a:defRPr sz="2000">
          <a:solidFill>
            <a:srgbClr val="33342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SzPct val="60000"/>
        <a:buFont typeface="Wingdings" pitchFamily="2" charset="2"/>
        <a:buChar char="§"/>
        <a:defRPr sz="2000">
          <a:solidFill>
            <a:srgbClr val="33342E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2x-expertis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jpeg"/><Relationship Id="rId25" Type="http://schemas.openxmlformats.org/officeDocument/2006/relationships/image" Target="../media/image42.pn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jpe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Relationship Id="rId22" Type="http://schemas.openxmlformats.org/officeDocument/2006/relationships/image" Target="../media/image39.png"/><Relationship Id="rId27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jpe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5" Type="http://schemas.openxmlformats.org/officeDocument/2006/relationships/image" Target="../media/image58.png"/><Relationship Id="rId10" Type="http://schemas.openxmlformats.org/officeDocument/2006/relationships/image" Target="../media/image53.emf"/><Relationship Id="rId19" Type="http://schemas.openxmlformats.org/officeDocument/2006/relationships/image" Target="../media/image62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crollin@d2x-expertise.ch" TargetMode="External"/><Relationship Id="rId13" Type="http://schemas.openxmlformats.org/officeDocument/2006/relationships/image" Target="../media/image68.jpeg"/><Relationship Id="rId18" Type="http://schemas.openxmlformats.org/officeDocument/2006/relationships/image" Target="../media/image70.jpe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64.png"/><Relationship Id="rId12" Type="http://schemas.openxmlformats.org/officeDocument/2006/relationships/image" Target="../media/image67.jpeg"/><Relationship Id="rId17" Type="http://schemas.openxmlformats.org/officeDocument/2006/relationships/hyperlink" Target="mailto:mdevitry@d2x-expertise.com" TargetMode="External"/><Relationship Id="rId2" Type="http://schemas.openxmlformats.org/officeDocument/2006/relationships/hyperlink" Target="mailto:jtessaro@d2x-expertise.com" TargetMode="External"/><Relationship Id="rId16" Type="http://schemas.openxmlformats.org/officeDocument/2006/relationships/image" Target="../media/image69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debalmann@d2x-expertise.com" TargetMode="External"/><Relationship Id="rId11" Type="http://schemas.openxmlformats.org/officeDocument/2006/relationships/image" Target="../media/image66.jpeg"/><Relationship Id="rId5" Type="http://schemas.openxmlformats.org/officeDocument/2006/relationships/image" Target="../media/image63.png"/><Relationship Id="rId15" Type="http://schemas.openxmlformats.org/officeDocument/2006/relationships/hyperlink" Target="mailto:recrutement@d2x-expertise.com" TargetMode="External"/><Relationship Id="rId10" Type="http://schemas.openxmlformats.org/officeDocument/2006/relationships/image" Target="../media/image65.png"/><Relationship Id="rId19" Type="http://schemas.openxmlformats.org/officeDocument/2006/relationships/image" Target="../media/image71.png"/><Relationship Id="rId4" Type="http://schemas.openxmlformats.org/officeDocument/2006/relationships/hyperlink" Target="mailto:mboillot@d2x-expertise.com" TargetMode="External"/><Relationship Id="rId9" Type="http://schemas.openxmlformats.org/officeDocument/2006/relationships/hyperlink" Target="mailto:cleclercq@d2x-expertise.com" TargetMode="External"/><Relationship Id="rId14" Type="http://schemas.openxmlformats.org/officeDocument/2006/relationships/hyperlink" Target="http://www.d2x-expertise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ndir un rectangle avec un coin diagonal 2"/>
          <p:cNvSpPr/>
          <p:nvPr/>
        </p:nvSpPr>
        <p:spPr>
          <a:xfrm>
            <a:off x="6769099" y="5978525"/>
            <a:ext cx="2016125" cy="354013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d</a:t>
            </a:r>
            <a:r>
              <a:rPr lang="fr-FR" dirty="0" smtClean="0"/>
              <a:t>²X Expertise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pPr algn="r" eaLnBrk="1" hangingPunct="1">
              <a:defRPr/>
            </a:pPr>
            <a:r>
              <a:rPr lang="fr-FR" i="1" dirty="0" smtClean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La signature en matière de pilotage IT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E22640-E921-4DB0-82C7-7D8EA51EB351}" type="datetime5">
              <a:rPr lang="fr-FR" smtClean="0"/>
              <a:t>26-mars-14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769100" y="6015038"/>
            <a:ext cx="2089150" cy="277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3399FF"/>
                </a:solidFill>
                <a:hlinkClick r:id="rId3"/>
              </a:rPr>
              <a:t>www.d2x-expertise.com</a:t>
            </a:r>
            <a:endParaRPr lang="fr-FR" sz="1200" dirty="0">
              <a:solidFill>
                <a:srgbClr val="3399FF"/>
              </a:solidFill>
            </a:endParaRPr>
          </a:p>
        </p:txBody>
      </p:sp>
      <p:pic>
        <p:nvPicPr>
          <p:cNvPr id="1026" name="Picture 2" descr="http://www.ifcep.com/siteimages/fotolia_2801698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344" y="2636912"/>
            <a:ext cx="2016223" cy="20162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013176"/>
            <a:ext cx="432048" cy="416994"/>
          </a:xfrm>
          <a:prstGeom prst="rect">
            <a:avLst/>
          </a:prstGeom>
        </p:spPr>
      </p:pic>
      <p:sp>
        <p:nvSpPr>
          <p:cNvPr id="10" name="Espace réservé du contenu 17"/>
          <p:cNvSpPr txBox="1">
            <a:spLocks/>
          </p:cNvSpPr>
          <p:nvPr/>
        </p:nvSpPr>
        <p:spPr bwMode="auto">
          <a:xfrm>
            <a:off x="1187624" y="3546419"/>
            <a:ext cx="5294139" cy="8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20000"/>
              <a:buFont typeface="Wingdings" pitchFamily="2" charset="2"/>
              <a:buNone/>
              <a:defRPr sz="2000">
                <a:solidFill>
                  <a:srgbClr val="33342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 3" pitchFamily="18" charset="2"/>
              <a:buChar char="Æ"/>
              <a:defRPr sz="1600">
                <a:solidFill>
                  <a:srgbClr val="33342E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ü"/>
              <a:defRPr sz="1600">
                <a:solidFill>
                  <a:srgbClr val="33342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Verdana" pitchFamily="34" charset="0"/>
              <a:buChar char="-"/>
              <a:defRPr sz="1400">
                <a:solidFill>
                  <a:srgbClr val="33342E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1400">
                <a:solidFill>
                  <a:srgbClr val="33342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9pPr>
          </a:lstStyle>
          <a:p>
            <a:pPr algn="just"/>
            <a:endParaRPr lang="fr-FR" sz="1200" kern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Les enjeux de la maîtrise des opérations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B9D14A-7E78-4A2B-BF0B-06980F88E723}" type="datetime5">
              <a:rPr lang="fr-FR" smtClean="0"/>
              <a:t>26-mars-14</a:t>
            </a:fld>
            <a:endParaRPr lang="fr-FR" dirty="0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3490789" y="4109654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endParaRPr lang="fr-FR" dirty="0">
              <a:solidFill>
                <a:schemeClr val="bg2">
                  <a:lumMod val="65000"/>
                  <a:lumOff val="35000"/>
                </a:schemeClr>
              </a:solidFill>
              <a:ea typeface="Arial" pitchFamily="-123" charset="0"/>
              <a:cs typeface="Arial" pitchFamily="-123" charset="0"/>
            </a:endParaRP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3538414" y="4109654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endParaRPr lang="fr-FR" dirty="0">
              <a:solidFill>
                <a:schemeClr val="bg2">
                  <a:lumMod val="65000"/>
                  <a:lumOff val="35000"/>
                </a:schemeClr>
              </a:solidFill>
              <a:ea typeface="Arial" pitchFamily="-123" charset="0"/>
              <a:cs typeface="Arial" pitchFamily="-123" charset="0"/>
            </a:endParaRPr>
          </a:p>
        </p:txBody>
      </p: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0" y="4419602"/>
            <a:ext cx="1069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7" rIns="91413" bIns="45707" anchor="ctr">
            <a:prstTxWarp prst="textNoShape">
              <a:avLst/>
            </a:prstTxWarp>
          </a:bodyPr>
          <a:lstStyle/>
          <a:p>
            <a:endParaRPr lang="fr-FR" sz="1200" dirty="0"/>
          </a:p>
        </p:txBody>
      </p:sp>
      <p:sp>
        <p:nvSpPr>
          <p:cNvPr id="90" name="AutoShape 39"/>
          <p:cNvSpPr>
            <a:spLocks noChangeArrowheads="1"/>
          </p:cNvSpPr>
          <p:nvPr/>
        </p:nvSpPr>
        <p:spPr bwMode="auto">
          <a:xfrm>
            <a:off x="6053586" y="836712"/>
            <a:ext cx="2671349" cy="381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24" tIns="45712" rIns="91424" bIns="45712" anchor="ctr">
            <a:prstTxWarp prst="textNoShape">
              <a:avLst/>
            </a:prstTxWarp>
          </a:bodyPr>
          <a:lstStyle/>
          <a:p>
            <a:pPr algn="ctr"/>
            <a:r>
              <a:rPr lang="fr-FR" dirty="0">
                <a:ln w="3175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23" charset="0"/>
              </a:rPr>
              <a:t>Les causes </a:t>
            </a:r>
            <a:r>
              <a:rPr lang="fr-FR" dirty="0" smtClean="0">
                <a:ln w="3175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23" charset="0"/>
              </a:rPr>
              <a:t>de</a:t>
            </a:r>
            <a:br>
              <a:rPr lang="fr-FR" dirty="0" smtClean="0">
                <a:ln w="3175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23" charset="0"/>
              </a:rPr>
            </a:br>
            <a:r>
              <a:rPr lang="fr-FR" dirty="0" smtClean="0">
                <a:ln w="3175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23" charset="0"/>
              </a:rPr>
              <a:t>ces défaillances</a:t>
            </a:r>
            <a:endParaRPr lang="fr-FR" dirty="0">
              <a:ln w="3175">
                <a:noFill/>
              </a:ln>
              <a:solidFill>
                <a:schemeClr val="tx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-123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843112" y="3142770"/>
            <a:ext cx="30420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613" tIns="48806" rIns="97613" bIns="48806"/>
          <a:lstStyle/>
          <a:p>
            <a:pPr marL="365016" indent="-365016" defTabSz="974432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</a:pPr>
            <a:r>
              <a:rPr lang="fr-FR" altLang="zh-CN" sz="600" i="1" dirty="0">
                <a:solidFill>
                  <a:schemeClr val="bg2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Source: Observations (2011) par 17 sources, dont Gartner, KPMG, IBM...</a:t>
            </a:r>
            <a:endParaRPr lang="fr-FR" sz="600" i="1" dirty="0">
              <a:solidFill>
                <a:schemeClr val="bg2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827584" y="836712"/>
            <a:ext cx="5239196" cy="2952328"/>
            <a:chOff x="827584" y="836712"/>
            <a:chExt cx="5239196" cy="2952328"/>
          </a:xfrm>
        </p:grpSpPr>
        <p:sp>
          <p:nvSpPr>
            <p:cNvPr id="92" name="Rectangle 52"/>
            <p:cNvSpPr>
              <a:spLocks noChangeArrowheads="1"/>
            </p:cNvSpPr>
            <p:nvPr/>
          </p:nvSpPr>
          <p:spPr bwMode="auto">
            <a:xfrm>
              <a:off x="899592" y="2590904"/>
              <a:ext cx="2714867" cy="33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613" tIns="48806" rIns="97613" bIns="48806"/>
            <a:lstStyle/>
            <a:p>
              <a:pPr marL="365016" indent="-365016" defTabSz="974432">
                <a:spcBef>
                  <a:spcPct val="20000"/>
                </a:spcBef>
                <a:spcAft>
                  <a:spcPts val="0"/>
                </a:spcAft>
                <a:buClr>
                  <a:schemeClr val="bg2"/>
                </a:buClr>
                <a:defRPr/>
              </a:pP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  …et de nombreux effets indirects:</a:t>
              </a:r>
            </a:p>
          </p:txBody>
        </p:sp>
        <p:grpSp>
          <p:nvGrpSpPr>
            <p:cNvPr id="60" name="Groupe 59"/>
            <p:cNvGrpSpPr/>
            <p:nvPr/>
          </p:nvGrpSpPr>
          <p:grpSpPr>
            <a:xfrm>
              <a:off x="827584" y="836712"/>
              <a:ext cx="5239196" cy="2952328"/>
              <a:chOff x="827584" y="980728"/>
              <a:chExt cx="5239196" cy="2952328"/>
            </a:xfrm>
          </p:grpSpPr>
          <p:pic>
            <p:nvPicPr>
              <p:cNvPr id="89" name="Image 88" descr="c3a9chec-et-mat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27584" y="1684740"/>
                <a:ext cx="832351" cy="8723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9525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1" name="Rectangle 52"/>
              <p:cNvSpPr>
                <a:spLocks noChangeArrowheads="1"/>
              </p:cNvSpPr>
              <p:nvPr/>
            </p:nvSpPr>
            <p:spPr bwMode="auto">
              <a:xfrm>
                <a:off x="1386260" y="1647583"/>
                <a:ext cx="4680520" cy="144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613" tIns="48806" rIns="97613" bIns="48806"/>
              <a:lstStyle/>
              <a:p>
                <a:pPr marL="365016" indent="-3175" defTabSz="974432">
                  <a:spcBef>
                    <a:spcPct val="20000"/>
                  </a:spcBef>
                  <a:spcAft>
                    <a:spcPts val="0"/>
                  </a:spcAft>
                  <a:buClr>
                    <a:schemeClr val="bg2"/>
                  </a:buClr>
                  <a:defRPr/>
                </a:pPr>
                <a:r>
                  <a:rPr lang="fr-FR" sz="11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  <a:cs typeface="+mn-cs"/>
                  </a:rPr>
                  <a:t>Les défaillances projets ont des effets directs:</a:t>
                </a:r>
              </a:p>
              <a:p>
                <a:pPr marL="720508" lvl="1" indent="-199966" defTabSz="974432">
                  <a:spcBef>
                    <a:spcPct val="20000"/>
                  </a:spcBef>
                  <a:spcAft>
                    <a:spcPts val="0"/>
                  </a:spcAft>
                  <a:buClr>
                    <a:schemeClr val="bg2"/>
                  </a:buClr>
                  <a:buBlip>
                    <a:blip r:embed="rId3"/>
                  </a:buBlip>
                  <a:defRPr/>
                </a:pPr>
                <a:r>
                  <a:rPr lang="fr-FR" sz="1100" b="1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  <a:cs typeface="+mn-cs"/>
                  </a:rPr>
                  <a:t>Dépassements de délais (42%)</a:t>
                </a:r>
              </a:p>
              <a:p>
                <a:pPr marL="720508" lvl="1" indent="-199966" defTabSz="974432">
                  <a:spcBef>
                    <a:spcPct val="20000"/>
                  </a:spcBef>
                  <a:spcAft>
                    <a:spcPts val="0"/>
                  </a:spcAft>
                  <a:buClr>
                    <a:schemeClr val="bg2"/>
                  </a:buClr>
                  <a:buBlip>
                    <a:blip r:embed="rId3"/>
                  </a:buBlip>
                  <a:defRPr/>
                </a:pPr>
                <a:r>
                  <a:rPr lang="fr-FR" sz="1100" b="1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  <a:cs typeface="+mn-cs"/>
                  </a:rPr>
                  <a:t>Dépassements de budgets (44%)</a:t>
                </a:r>
              </a:p>
              <a:p>
                <a:pPr marL="720508" lvl="1" indent="-199966" defTabSz="974432">
                  <a:spcBef>
                    <a:spcPct val="20000"/>
                  </a:spcBef>
                  <a:spcAft>
                    <a:spcPts val="0"/>
                  </a:spcAft>
                  <a:buClr>
                    <a:schemeClr val="bg2"/>
                  </a:buClr>
                  <a:buBlip>
                    <a:blip r:embed="rId3"/>
                  </a:buBlip>
                  <a:defRPr/>
                </a:pPr>
                <a:r>
                  <a:rPr lang="fr-FR" sz="1100" b="1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  <a:cs typeface="+mn-cs"/>
                  </a:rPr>
                  <a:t>Objectifs partiellement atteints (42,5%)</a:t>
                </a:r>
              </a:p>
            </p:txBody>
          </p:sp>
          <p:grpSp>
            <p:nvGrpSpPr>
              <p:cNvPr id="93" name="Groupe 92"/>
              <p:cNvGrpSpPr/>
              <p:nvPr/>
            </p:nvGrpSpPr>
            <p:grpSpPr>
              <a:xfrm>
                <a:off x="855245" y="2996017"/>
                <a:ext cx="4796875" cy="937039"/>
                <a:chOff x="2511429" y="4913042"/>
                <a:chExt cx="4796875" cy="937039"/>
              </a:xfrm>
            </p:grpSpPr>
            <p:sp>
              <p:nvSpPr>
                <p:cNvPr id="94" name="Rectangle 52"/>
                <p:cNvSpPr>
                  <a:spLocks noChangeArrowheads="1"/>
                </p:cNvSpPr>
                <p:nvPr/>
              </p:nvSpPr>
              <p:spPr bwMode="auto">
                <a:xfrm>
                  <a:off x="2511429" y="4913042"/>
                  <a:ext cx="2160240" cy="936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7630" tIns="48815" rIns="97630" bIns="48815" numCol="1"/>
                <a:lstStyle/>
                <a:p>
                  <a:pPr marL="358667" lvl="1" indent="-180922">
                    <a:buBlip>
                      <a:blip r:embed="rId4"/>
                    </a:buBlip>
                  </a:pPr>
                  <a:r>
                    <a:rPr lang="fr-FR" sz="110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+mn-cs"/>
                    </a:rPr>
                    <a:t>perte de productivité</a:t>
                  </a:r>
                </a:p>
                <a:p>
                  <a:pPr marL="358667" lvl="1" indent="-180922">
                    <a:buBlip>
                      <a:blip r:embed="rId4"/>
                    </a:buBlip>
                  </a:pPr>
                  <a:r>
                    <a:rPr lang="fr-FR" sz="110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+mn-cs"/>
                    </a:rPr>
                    <a:t>faibles performances</a:t>
                  </a:r>
                </a:p>
                <a:p>
                  <a:pPr marL="358667" lvl="1" indent="-180922">
                    <a:buBlip>
                      <a:blip r:embed="rId4"/>
                    </a:buBlip>
                  </a:pPr>
                  <a:r>
                    <a:rPr lang="fr-FR" sz="110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+mn-cs"/>
                    </a:rPr>
                    <a:t>baisse de motivation</a:t>
                  </a:r>
                </a:p>
              </p:txBody>
            </p:sp>
            <p:sp>
              <p:nvSpPr>
                <p:cNvPr id="95" name="Rectangle 52"/>
                <p:cNvSpPr>
                  <a:spLocks noChangeArrowheads="1"/>
                </p:cNvSpPr>
                <p:nvPr/>
              </p:nvSpPr>
              <p:spPr bwMode="auto">
                <a:xfrm>
                  <a:off x="4355976" y="4913977"/>
                  <a:ext cx="2952328" cy="936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7630" tIns="48815" rIns="97630" bIns="48815" numCol="1"/>
                <a:lstStyle/>
                <a:p>
                  <a:pPr marL="358667" lvl="1" indent="-180922">
                    <a:buBlip>
                      <a:blip r:embed="rId4"/>
                    </a:buBlip>
                  </a:pPr>
                  <a:r>
                    <a:rPr lang="fr-FR" sz="110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+mn-cs"/>
                    </a:rPr>
                    <a:t>perte de crédibilité</a:t>
                  </a:r>
                </a:p>
                <a:p>
                  <a:pPr marL="358667" lvl="1" indent="-180922">
                    <a:buBlip>
                      <a:blip r:embed="rId4"/>
                    </a:buBlip>
                  </a:pPr>
                  <a:r>
                    <a:rPr lang="fr-FR" sz="110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+mn-cs"/>
                    </a:rPr>
                    <a:t>lassitude des utilisateurs</a:t>
                  </a:r>
                </a:p>
                <a:p>
                  <a:pPr marL="358667" lvl="1" indent="-180922">
                    <a:buBlip>
                      <a:blip r:embed="rId4"/>
                    </a:buBlip>
                  </a:pPr>
                  <a:r>
                    <a:rPr lang="fr-FR" sz="110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+mn-cs"/>
                    </a:rPr>
                    <a:t>..</a:t>
                  </a:r>
                </a:p>
                <a:p>
                  <a:pPr marL="358667" lvl="1" indent="-180922">
                    <a:buBlip>
                      <a:blip r:embed="rId4"/>
                    </a:buBlip>
                  </a:pPr>
                  <a:endParaRPr lang="fr-FR" sz="11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14" name="AutoShape 39"/>
              <p:cNvSpPr>
                <a:spLocks noChangeArrowheads="1"/>
              </p:cNvSpPr>
              <p:nvPr/>
            </p:nvSpPr>
            <p:spPr bwMode="auto">
              <a:xfrm>
                <a:off x="827584" y="980728"/>
                <a:ext cx="3928530" cy="38100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424" tIns="45712" rIns="91424" bIns="45712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dirty="0">
                    <a:ln w="3175"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-123" charset="0"/>
                  </a:rPr>
                  <a:t>Les effets des </a:t>
                </a:r>
                <a:r>
                  <a:rPr lang="fr-FR" dirty="0" smtClean="0">
                    <a:ln w="3175"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-123" charset="0"/>
                  </a:rPr>
                  <a:t>défaillances</a:t>
                </a:r>
                <a:br>
                  <a:rPr lang="fr-FR" dirty="0" smtClean="0">
                    <a:ln w="3175"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-123" charset="0"/>
                  </a:rPr>
                </a:br>
                <a:r>
                  <a:rPr lang="fr-FR" dirty="0" smtClean="0">
                    <a:ln w="3175"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-123" charset="0"/>
                  </a:rPr>
                  <a:t>des projets</a:t>
                </a:r>
                <a:endParaRPr lang="fr-FR" dirty="0">
                  <a:ln w="3175"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-123" charset="0"/>
                </a:endParaRPr>
              </a:p>
            </p:txBody>
          </p:sp>
        </p:grpSp>
      </p:grpSp>
      <p:grpSp>
        <p:nvGrpSpPr>
          <p:cNvPr id="2" name="Groupe 1"/>
          <p:cNvGrpSpPr/>
          <p:nvPr/>
        </p:nvGrpSpPr>
        <p:grpSpPr>
          <a:xfrm>
            <a:off x="755576" y="4290920"/>
            <a:ext cx="8129580" cy="1946392"/>
            <a:chOff x="755576" y="4290920"/>
            <a:chExt cx="8129580" cy="1946392"/>
          </a:xfrm>
        </p:grpSpPr>
        <p:grpSp>
          <p:nvGrpSpPr>
            <p:cNvPr id="4097" name="Groupe 4096"/>
            <p:cNvGrpSpPr/>
            <p:nvPr/>
          </p:nvGrpSpPr>
          <p:grpSpPr>
            <a:xfrm>
              <a:off x="755576" y="4290920"/>
              <a:ext cx="8129580" cy="1946392"/>
              <a:chOff x="755576" y="4290920"/>
              <a:chExt cx="8129580" cy="1946392"/>
            </a:xfrm>
          </p:grpSpPr>
          <p:sp>
            <p:nvSpPr>
              <p:cNvPr id="64" name="AutoShape 39"/>
              <p:cNvSpPr>
                <a:spLocks noChangeArrowheads="1"/>
              </p:cNvSpPr>
              <p:nvPr/>
            </p:nvSpPr>
            <p:spPr bwMode="auto">
              <a:xfrm>
                <a:off x="3966734" y="4290920"/>
                <a:ext cx="4265859" cy="38100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424" tIns="45712" rIns="91424" bIns="45712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dirty="0">
                    <a:ln w="3175"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-123" charset="0"/>
                  </a:rPr>
                  <a:t>Le</a:t>
                </a:r>
                <a:r>
                  <a:rPr lang="fr-FR" sz="1200" dirty="0">
                    <a:ln w="3175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-123" charset="0"/>
                  </a:rPr>
                  <a:t> </a:t>
                </a:r>
                <a:r>
                  <a:rPr lang="fr-FR" dirty="0" smtClean="0">
                    <a:ln w="3175"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-123" charset="0"/>
                  </a:rPr>
                  <a:t>paradoxe…</a:t>
                </a:r>
                <a:br>
                  <a:rPr lang="fr-FR" dirty="0" smtClean="0">
                    <a:ln w="3175"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-123" charset="0"/>
                  </a:rPr>
                </a:br>
                <a:r>
                  <a:rPr lang="fr-FR" dirty="0" smtClean="0">
                    <a:ln w="3175"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-123" charset="0"/>
                  </a:rPr>
                  <a:t>Dépenser </a:t>
                </a:r>
                <a:r>
                  <a:rPr lang="fr-FR" dirty="0">
                    <a:ln w="3175"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-123" charset="0"/>
                  </a:rPr>
                  <a:t>pour économiser</a:t>
                </a:r>
              </a:p>
            </p:txBody>
          </p:sp>
          <p:grpSp>
            <p:nvGrpSpPr>
              <p:cNvPr id="4096" name="Groupe 4095"/>
              <p:cNvGrpSpPr/>
              <p:nvPr/>
            </p:nvGrpSpPr>
            <p:grpSpPr>
              <a:xfrm>
                <a:off x="755576" y="4348397"/>
                <a:ext cx="3328529" cy="1888915"/>
                <a:chOff x="755576" y="4348397"/>
                <a:chExt cx="3328529" cy="1888915"/>
              </a:xfrm>
            </p:grpSpPr>
            <p:pic>
              <p:nvPicPr>
                <p:cNvPr id="98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1554" y="4523650"/>
                  <a:ext cx="1746368" cy="143209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  <a:extLst/>
              </p:spPr>
            </p:pic>
            <p:sp>
              <p:nvSpPr>
                <p:cNvPr id="99" name="TextBox 18"/>
                <p:cNvSpPr txBox="1"/>
                <p:nvPr/>
              </p:nvSpPr>
              <p:spPr>
                <a:xfrm>
                  <a:off x="2871914" y="5667717"/>
                  <a:ext cx="121219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dirty="0">
                      <a:solidFill>
                        <a:srgbClr val="FF0000"/>
                      </a:solidFill>
                      <a:latin typeface="Cambria" pitchFamily="18" charset="0"/>
                      <a:cs typeface="Arial" pitchFamily="34" charset="0"/>
                    </a:rPr>
                    <a:t>Coûts Défaillances </a:t>
                  </a:r>
                </a:p>
                <a:p>
                  <a:pPr algn="ctr"/>
                  <a:r>
                    <a:rPr lang="fr-FR" sz="1000" dirty="0">
                      <a:solidFill>
                        <a:srgbClr val="FF0000"/>
                      </a:solidFill>
                      <a:latin typeface="Cambria" pitchFamily="18" charset="0"/>
                      <a:cs typeface="Arial" pitchFamily="34" charset="0"/>
                    </a:rPr>
                    <a:t>Projets</a:t>
                  </a:r>
                </a:p>
              </p:txBody>
            </p:sp>
            <p:sp>
              <p:nvSpPr>
                <p:cNvPr id="100" name="TextBox 40"/>
                <p:cNvSpPr txBox="1"/>
                <p:nvPr/>
              </p:nvSpPr>
              <p:spPr>
                <a:xfrm>
                  <a:off x="2521661" y="5239699"/>
                  <a:ext cx="10887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dirty="0">
                      <a:solidFill>
                        <a:srgbClr val="0070C0"/>
                      </a:solidFill>
                      <a:latin typeface="Cambria" pitchFamily="18" charset="0"/>
                      <a:cs typeface="Arial" pitchFamily="34" charset="0"/>
                    </a:rPr>
                    <a:t>Coûts logistique </a:t>
                  </a:r>
                </a:p>
                <a:p>
                  <a:pPr algn="ctr"/>
                  <a:r>
                    <a:rPr lang="fr-FR" sz="1000" dirty="0" err="1">
                      <a:solidFill>
                        <a:srgbClr val="0070C0"/>
                      </a:solidFill>
                      <a:latin typeface="Cambria" pitchFamily="18" charset="0"/>
                      <a:cs typeface="Arial" pitchFamily="34" charset="0"/>
                    </a:rPr>
                    <a:t>Process</a:t>
                  </a:r>
                  <a:endParaRPr lang="fr-FR" sz="1000" dirty="0">
                    <a:solidFill>
                      <a:srgbClr val="0070C0"/>
                    </a:solidFill>
                    <a:latin typeface="Cambria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01" name="TextBox 41"/>
                <p:cNvSpPr txBox="1"/>
                <p:nvPr/>
              </p:nvSpPr>
              <p:spPr>
                <a:xfrm>
                  <a:off x="2976730" y="4348397"/>
                  <a:ext cx="73117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dirty="0">
                      <a:solidFill>
                        <a:srgbClr val="009D00"/>
                      </a:solidFill>
                      <a:latin typeface="Cambria" pitchFamily="18" charset="0"/>
                      <a:cs typeface="Arial" pitchFamily="34" charset="0"/>
                    </a:rPr>
                    <a:t>Coûts cumulés</a:t>
                  </a:r>
                </a:p>
              </p:txBody>
            </p:sp>
            <p:sp>
              <p:nvSpPr>
                <p:cNvPr id="102" name="Oval 19"/>
                <p:cNvSpPr/>
                <p:nvPr/>
              </p:nvSpPr>
              <p:spPr>
                <a:xfrm>
                  <a:off x="1582571" y="5621520"/>
                  <a:ext cx="266040" cy="241927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6000" bIns="36000" rtlCol="0" anchor="ctr" anchorCtr="0">
                  <a:normAutofit/>
                </a:bodyPr>
                <a:lstStyle/>
                <a:p>
                  <a:pPr algn="ctr"/>
                  <a:endParaRPr lang="fr-FR" sz="500" dirty="0"/>
                </a:p>
              </p:txBody>
            </p:sp>
            <p:sp>
              <p:nvSpPr>
                <p:cNvPr id="103" name="TextBox 43"/>
                <p:cNvSpPr txBox="1"/>
                <p:nvPr/>
              </p:nvSpPr>
              <p:spPr>
                <a:xfrm>
                  <a:off x="1290787" y="4928570"/>
                  <a:ext cx="84566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600" dirty="0">
                      <a:solidFill>
                        <a:schemeClr val="tx2"/>
                      </a:solidFill>
                      <a:latin typeface="ChalkBoard" pitchFamily="2" charset="0"/>
                      <a:cs typeface="Arial" pitchFamily="34" charset="0"/>
                    </a:rPr>
                    <a:t>Cible Standard</a:t>
                  </a:r>
                </a:p>
              </p:txBody>
            </p:sp>
            <p:sp>
              <p:nvSpPr>
                <p:cNvPr id="104" name="Down Arrow 28"/>
                <p:cNvSpPr/>
                <p:nvPr/>
              </p:nvSpPr>
              <p:spPr>
                <a:xfrm>
                  <a:off x="1563793" y="5315738"/>
                  <a:ext cx="325140" cy="213388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6000" bIns="36000" rtlCol="0" anchor="ctr" anchorCtr="0">
                  <a:normAutofit/>
                </a:bodyPr>
                <a:lstStyle/>
                <a:p>
                  <a:pPr algn="ctr"/>
                  <a:endParaRPr lang="fr-FR" sz="300" dirty="0"/>
                </a:p>
              </p:txBody>
            </p:sp>
            <p:sp>
              <p:nvSpPr>
                <p:cNvPr id="105" name="Left-Right Arrow 29"/>
                <p:cNvSpPr/>
                <p:nvPr/>
              </p:nvSpPr>
              <p:spPr>
                <a:xfrm>
                  <a:off x="1405224" y="5699884"/>
                  <a:ext cx="628822" cy="84461"/>
                </a:xfrm>
                <a:prstGeom prst="leftRightArrow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6000" bIns="36000" rtlCol="0" anchor="ctr" anchorCtr="0">
                  <a:normAutofit fontScale="25000" lnSpcReduction="20000"/>
                </a:bodyPr>
                <a:lstStyle/>
                <a:p>
                  <a:pPr algn="ctr"/>
                  <a:endParaRPr lang="fr-FR" sz="100" dirty="0"/>
                </a:p>
              </p:txBody>
            </p:sp>
            <p:sp>
              <p:nvSpPr>
                <p:cNvPr id="106" name="Left-Right Arrow 49"/>
                <p:cNvSpPr/>
                <p:nvPr/>
              </p:nvSpPr>
              <p:spPr>
                <a:xfrm rot="5400000">
                  <a:off x="1602823" y="5698265"/>
                  <a:ext cx="241929" cy="88437"/>
                </a:xfrm>
                <a:prstGeom prst="leftRightArrow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6000" bIns="36000" rtlCol="0" anchor="ctr" anchorCtr="0">
                  <a:normAutofit fontScale="25000" lnSpcReduction="20000"/>
                </a:bodyPr>
                <a:lstStyle/>
                <a:p>
                  <a:pPr algn="ctr"/>
                  <a:endParaRPr lang="fr-FR" sz="100" dirty="0"/>
                </a:p>
              </p:txBody>
            </p:sp>
            <p:sp>
              <p:nvSpPr>
                <p:cNvPr id="109" name="TextBox 32"/>
                <p:cNvSpPr txBox="1"/>
                <p:nvPr/>
              </p:nvSpPr>
              <p:spPr>
                <a:xfrm>
                  <a:off x="755576" y="5027707"/>
                  <a:ext cx="49244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da-DK"/>
                  </a:defPPr>
                  <a:lvl1pPr>
                    <a:defRPr sz="1200">
                      <a:solidFill>
                        <a:srgbClr val="5E6A71"/>
                      </a:solidFill>
                      <a:latin typeface="ChalkBoard" pitchFamily="2" charset="0"/>
                      <a:cs typeface="Arial" pitchFamily="34" charset="0"/>
                    </a:defRPr>
                  </a:lvl1pPr>
                </a:lstStyle>
                <a:p>
                  <a:r>
                    <a:rPr lang="fr-FR" sz="1000" dirty="0">
                      <a:latin typeface="Cambria" pitchFamily="18" charset="0"/>
                    </a:rPr>
                    <a:t>Coûts</a:t>
                  </a:r>
                </a:p>
              </p:txBody>
            </p:sp>
            <p:sp>
              <p:nvSpPr>
                <p:cNvPr id="110" name="TextBox 56"/>
                <p:cNvSpPr txBox="1"/>
                <p:nvPr/>
              </p:nvSpPr>
              <p:spPr>
                <a:xfrm>
                  <a:off x="1573973" y="5991091"/>
                  <a:ext cx="124745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dirty="0">
                      <a:solidFill>
                        <a:srgbClr val="5E6A71"/>
                      </a:solidFill>
                      <a:latin typeface="Cambria" pitchFamily="18" charset="0"/>
                      <a:cs typeface="Arial" pitchFamily="34" charset="0"/>
                    </a:rPr>
                    <a:t>Volumétrie Process</a:t>
                  </a:r>
                </a:p>
              </p:txBody>
            </p:sp>
          </p:grpSp>
          <p:sp>
            <p:nvSpPr>
              <p:cNvPr id="111" name="Rectangle 52"/>
              <p:cNvSpPr>
                <a:spLocks noChangeArrowheads="1"/>
              </p:cNvSpPr>
              <p:nvPr/>
            </p:nvSpPr>
            <p:spPr bwMode="auto">
              <a:xfrm>
                <a:off x="3906540" y="4797152"/>
                <a:ext cx="4818395" cy="144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613" tIns="48806" rIns="97613" bIns="48806"/>
              <a:lstStyle/>
              <a:p>
                <a:pPr marL="365016" indent="-365016" defTabSz="974432">
                  <a:spcBef>
                    <a:spcPct val="20000"/>
                  </a:spcBef>
                  <a:spcAft>
                    <a:spcPts val="0"/>
                  </a:spcAft>
                  <a:buClr>
                    <a:schemeClr val="bg2"/>
                  </a:buClr>
                  <a:defRPr/>
                </a:pPr>
                <a:r>
                  <a:rPr lang="fr-FR" sz="11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  <a:cs typeface="+mn-cs"/>
                  </a:rPr>
                  <a:t>Agir sur les causes de défaillances, c’est trouver l’équilibre entre:</a:t>
                </a:r>
              </a:p>
              <a:p>
                <a:pPr marL="720508" lvl="1" indent="-199966" defTabSz="974432">
                  <a:spcBef>
                    <a:spcPct val="20000"/>
                  </a:spcBef>
                  <a:spcAft>
                    <a:spcPts val="0"/>
                  </a:spcAft>
                  <a:buClr>
                    <a:schemeClr val="bg2"/>
                  </a:buClr>
                  <a:buBlip>
                    <a:blip r:embed="rId3"/>
                  </a:buBlip>
                  <a:defRPr/>
                </a:pPr>
                <a:r>
                  <a:rPr lang="fr-FR" sz="1100" b="1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  <a:cs typeface="+mn-cs"/>
                  </a:rPr>
                  <a:t>L’investissement sur les processus et méthodes </a:t>
                </a:r>
              </a:p>
              <a:p>
                <a:pPr marL="720508" lvl="1" indent="-199966" defTabSz="974432">
                  <a:spcBef>
                    <a:spcPct val="20000"/>
                  </a:spcBef>
                  <a:spcAft>
                    <a:spcPts val="0"/>
                  </a:spcAft>
                  <a:buClr>
                    <a:schemeClr val="bg2"/>
                  </a:buClr>
                  <a:buBlip>
                    <a:blip r:embed="rId3"/>
                  </a:buBlip>
                  <a:defRPr/>
                </a:pPr>
                <a:r>
                  <a:rPr lang="fr-FR" sz="1100" b="1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  <a:cs typeface="+mn-cs"/>
                  </a:rPr>
                  <a:t>La perte générée par ces défaillances</a:t>
                </a:r>
              </a:p>
            </p:txBody>
          </p:sp>
          <p:sp>
            <p:nvSpPr>
              <p:cNvPr id="112" name="Rectangle 52"/>
              <p:cNvSpPr>
                <a:spLocks noChangeArrowheads="1"/>
              </p:cNvSpPr>
              <p:nvPr/>
            </p:nvSpPr>
            <p:spPr bwMode="auto">
              <a:xfrm>
                <a:off x="4410597" y="5589240"/>
                <a:ext cx="4474559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613" tIns="48806" rIns="97613" bIns="48806"/>
              <a:lstStyle/>
              <a:p>
                <a:pPr marL="365016" indent="-365016" defTabSz="974432">
                  <a:spcBef>
                    <a:spcPct val="20000"/>
                  </a:spcBef>
                  <a:spcAft>
                    <a:spcPts val="0"/>
                  </a:spcAft>
                  <a:buClr>
                    <a:schemeClr val="bg2"/>
                  </a:buClr>
                  <a:defRPr/>
                </a:pPr>
                <a:r>
                  <a:rPr lang="fr-FR" sz="1100" dirty="0">
                    <a:solidFill>
                      <a:srgbClr val="00388B"/>
                    </a:solidFill>
                    <a:latin typeface="+mn-lt"/>
                    <a:cs typeface="+mn-cs"/>
                  </a:rPr>
                  <a:t>  </a:t>
                </a:r>
                <a:r>
                  <a:rPr lang="fr-FR" sz="110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+mn-lt"/>
                    <a:cs typeface="+mn-cs"/>
                  </a:rPr>
                  <a:t>…et savoir ajuster par rapport au contexte.</a:t>
                </a:r>
              </a:p>
            </p:txBody>
          </p:sp>
        </p:grpSp>
        <p:cxnSp>
          <p:nvCxnSpPr>
            <p:cNvPr id="22" name="Connecteur droit avec flèche 21"/>
            <p:cNvCxnSpPr/>
            <p:nvPr/>
          </p:nvCxnSpPr>
          <p:spPr>
            <a:xfrm>
              <a:off x="1102685" y="5969901"/>
              <a:ext cx="2104105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/>
            <p:cNvCxnSpPr/>
            <p:nvPr/>
          </p:nvCxnSpPr>
          <p:spPr>
            <a:xfrm flipV="1">
              <a:off x="1281554" y="4441983"/>
              <a:ext cx="0" cy="1663890"/>
            </a:xfrm>
            <a:prstGeom prst="straightConnector1">
              <a:avLst/>
            </a:prstGeom>
            <a:ln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5346701" y="3403403"/>
            <a:ext cx="2883728" cy="425648"/>
          </a:xfrm>
          <a:prstGeom prst="round2Diag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0" tIns="0" rIns="0" anchor="ctr" anchorCtr="0">
            <a:spAutoFit/>
          </a:bodyPr>
          <a:lstStyle>
            <a:defPPr>
              <a:defRPr lang="da-DK"/>
            </a:defPPr>
            <a:lvl1pPr algn="ctr">
              <a:lnSpc>
                <a:spcPts val="900"/>
              </a:lnSpc>
              <a:tabLst>
                <a:tab pos="228600" algn="l"/>
                <a:tab pos="419100" algn="l"/>
                <a:tab pos="774700" algn="l"/>
              </a:tabLst>
              <a:defRPr sz="1000" b="1"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419100" algn="l"/>
                <a:tab pos="774700" algn="l"/>
              </a:tabLst>
              <a:defRPr sz="16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419100" algn="l"/>
                <a:tab pos="774700" algn="l"/>
              </a:tabLst>
              <a:defRPr sz="16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419100" algn="l"/>
                <a:tab pos="774700" algn="l"/>
              </a:tabLst>
              <a:defRPr sz="16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419100" algn="l"/>
                <a:tab pos="774700" algn="l"/>
              </a:tabLst>
              <a:defRPr sz="16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19100" algn="l"/>
                <a:tab pos="774700" algn="l"/>
              </a:tabLst>
              <a:defRPr sz="16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19100" algn="l"/>
                <a:tab pos="774700" algn="l"/>
              </a:tabLst>
              <a:defRPr sz="16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19100" algn="l"/>
                <a:tab pos="774700" algn="l"/>
              </a:tabLst>
              <a:defRPr sz="16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19100" algn="l"/>
                <a:tab pos="774700" algn="l"/>
              </a:tabLst>
              <a:defRPr sz="1600"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zh-CN" sz="1100" kern="0" dirty="0" smtClean="0">
                <a:solidFill>
                  <a:schemeClr val="tx1">
                    <a:lumMod val="65000"/>
                  </a:schemeClr>
                </a:solidFill>
                <a:latin typeface="+mn-lt"/>
                <a:ea typeface="ＭＳ Ｐゴシック" pitchFamily="-123" charset="-128"/>
                <a:cs typeface="ＭＳ Ｐゴシック" pitchFamily="-123" charset="-128"/>
              </a:rPr>
              <a:t>75% des défaillances sont dues à un défaut de maîtrise projet</a:t>
            </a:r>
            <a:endParaRPr lang="fr-FR" altLang="zh-CN" sz="1100" kern="0" dirty="0">
              <a:solidFill>
                <a:schemeClr val="tx1">
                  <a:lumMod val="65000"/>
                </a:schemeClr>
              </a:solidFill>
              <a:latin typeface="+mn-lt"/>
              <a:ea typeface="ＭＳ Ｐゴシック" pitchFamily="-123" charset="-128"/>
              <a:cs typeface="ＭＳ Ｐゴシック" pitchFamily="-123" charset="-128"/>
            </a:endParaRPr>
          </a:p>
        </p:txBody>
      </p:sp>
      <p:grpSp>
        <p:nvGrpSpPr>
          <p:cNvPr id="136" name="Groupe 135"/>
          <p:cNvGrpSpPr/>
          <p:nvPr/>
        </p:nvGrpSpPr>
        <p:grpSpPr>
          <a:xfrm>
            <a:off x="5652120" y="1351532"/>
            <a:ext cx="3454798" cy="1861444"/>
            <a:chOff x="5653706" y="1305421"/>
            <a:chExt cx="3454798" cy="1861444"/>
          </a:xfrm>
        </p:grpSpPr>
        <p:sp>
          <p:nvSpPr>
            <p:cNvPr id="137" name="TextBox 21"/>
            <p:cNvSpPr txBox="1">
              <a:spLocks noChangeArrowheads="1"/>
            </p:cNvSpPr>
            <p:nvPr/>
          </p:nvSpPr>
          <p:spPr bwMode="auto">
            <a:xfrm>
              <a:off x="8244408" y="1691777"/>
              <a:ext cx="86409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anchor="ctr" anchorCtr="0">
              <a:spAutoFit/>
            </a:bodyPr>
            <a:lstStyle>
              <a:defPPr>
                <a:defRPr lang="da-DK"/>
              </a:defPPr>
              <a:lvl1pPr algn="ctr">
                <a:lnSpc>
                  <a:spcPts val="2400"/>
                </a:lnSpc>
                <a:tabLst>
                  <a:tab pos="228600" algn="l"/>
                  <a:tab pos="419100" algn="l"/>
                  <a:tab pos="774700" algn="l"/>
                </a:tabLst>
                <a:defRPr sz="1000" b="1"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8600" algn="l"/>
                  <a:tab pos="419100" algn="l"/>
                  <a:tab pos="774700" algn="l"/>
                </a:tabLst>
                <a:defRPr/>
              </a:pPr>
              <a: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  <a:t>Contextes Business</a:t>
              </a:r>
              <a:b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</a:br>
              <a: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ＭＳ Ｐゴシック" pitchFamily="-123" charset="-128"/>
                  <a:cs typeface="ＭＳ Ｐゴシック" pitchFamily="-123" charset="-128"/>
                </a:rPr>
                <a:t>21%</a:t>
              </a:r>
            </a:p>
          </p:txBody>
        </p:sp>
        <p:sp>
          <p:nvSpPr>
            <p:cNvPr id="138" name="Freeform 3"/>
            <p:cNvSpPr/>
            <p:nvPr/>
          </p:nvSpPr>
          <p:spPr>
            <a:xfrm>
              <a:off x="6394904" y="1871346"/>
              <a:ext cx="432880" cy="443835"/>
            </a:xfrm>
            <a:custGeom>
              <a:avLst/>
              <a:gdLst>
                <a:gd name="connsiteX0" fmla="*/ 1600200 w 1600200"/>
                <a:gd name="connsiteY0" fmla="*/ 745236 h 1659636"/>
                <a:gd name="connsiteX1" fmla="*/ 0 w 1600200"/>
                <a:gd name="connsiteY1" fmla="*/ 0 h 1659636"/>
                <a:gd name="connsiteX2" fmla="*/ 0 w 1600200"/>
                <a:gd name="connsiteY2" fmla="*/ 914400 h 1659636"/>
                <a:gd name="connsiteX3" fmla="*/ 1600200 w 1600200"/>
                <a:gd name="connsiteY3" fmla="*/ 1659636 h 1659636"/>
                <a:gd name="connsiteX4" fmla="*/ 1600200 w 1600200"/>
                <a:gd name="connsiteY4" fmla="*/ 745236 h 165963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600200" h="1659636">
                  <a:moveTo>
                    <a:pt x="1600200" y="745236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600200" y="1659636"/>
                  </a:lnTo>
                  <a:lnTo>
                    <a:pt x="1600200" y="745236"/>
                  </a:lnTo>
                </a:path>
              </a:pathLst>
            </a:custGeom>
            <a:solidFill>
              <a:srgbClr val="B34700"/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宋体"/>
                <a:cs typeface="+mn-cs"/>
              </a:endParaRPr>
            </a:p>
          </p:txBody>
        </p:sp>
        <p:sp>
          <p:nvSpPr>
            <p:cNvPr id="139" name="Freeform 3"/>
            <p:cNvSpPr/>
            <p:nvPr/>
          </p:nvSpPr>
          <p:spPr>
            <a:xfrm>
              <a:off x="6394904" y="1844396"/>
              <a:ext cx="432880" cy="228559"/>
            </a:xfrm>
            <a:custGeom>
              <a:avLst/>
              <a:gdLst>
                <a:gd name="connsiteX0" fmla="*/ 0 w 1600200"/>
                <a:gd name="connsiteY0" fmla="*/ 109727 h 854964"/>
                <a:gd name="connsiteX1" fmla="*/ 50292 w 1600200"/>
                <a:gd name="connsiteY1" fmla="*/ 99060 h 854964"/>
                <a:gd name="connsiteX2" fmla="*/ 99060 w 1600200"/>
                <a:gd name="connsiteY2" fmla="*/ 89916 h 854964"/>
                <a:gd name="connsiteX3" fmla="*/ 149352 w 1600200"/>
                <a:gd name="connsiteY3" fmla="*/ 89916 h 854964"/>
                <a:gd name="connsiteX4" fmla="*/ 198120 w 1600200"/>
                <a:gd name="connsiteY4" fmla="*/ 79248 h 854964"/>
                <a:gd name="connsiteX5" fmla="*/ 257555 w 1600200"/>
                <a:gd name="connsiteY5" fmla="*/ 70104 h 854964"/>
                <a:gd name="connsiteX6" fmla="*/ 307848 w 1600200"/>
                <a:gd name="connsiteY6" fmla="*/ 70104 h 854964"/>
                <a:gd name="connsiteX7" fmla="*/ 358140 w 1600200"/>
                <a:gd name="connsiteY7" fmla="*/ 59436 h 854964"/>
                <a:gd name="connsiteX8" fmla="*/ 417576 w 1600200"/>
                <a:gd name="connsiteY8" fmla="*/ 50292 h 854964"/>
                <a:gd name="connsiteX9" fmla="*/ 466344 w 1600200"/>
                <a:gd name="connsiteY9" fmla="*/ 50292 h 854964"/>
                <a:gd name="connsiteX10" fmla="*/ 527304 w 1600200"/>
                <a:gd name="connsiteY10" fmla="*/ 39624 h 854964"/>
                <a:gd name="connsiteX11" fmla="*/ 635508 w 1600200"/>
                <a:gd name="connsiteY11" fmla="*/ 39624 h 854964"/>
                <a:gd name="connsiteX12" fmla="*/ 685800 w 1600200"/>
                <a:gd name="connsiteY12" fmla="*/ 30480 h 854964"/>
                <a:gd name="connsiteX13" fmla="*/ 745236 w 1600200"/>
                <a:gd name="connsiteY13" fmla="*/ 30480 h 854964"/>
                <a:gd name="connsiteX14" fmla="*/ 804672 w 1600200"/>
                <a:gd name="connsiteY14" fmla="*/ 19811 h 854964"/>
                <a:gd name="connsiteX15" fmla="*/ 914400 w 1600200"/>
                <a:gd name="connsiteY15" fmla="*/ 19811 h 854964"/>
                <a:gd name="connsiteX16" fmla="*/ 973836 w 1600200"/>
                <a:gd name="connsiteY16" fmla="*/ 9144 h 854964"/>
                <a:gd name="connsiteX17" fmla="*/ 1143000 w 1600200"/>
                <a:gd name="connsiteY17" fmla="*/ 9144 h 854964"/>
                <a:gd name="connsiteX18" fmla="*/ 1202436 w 1600200"/>
                <a:gd name="connsiteY18" fmla="*/ 0 h 854964"/>
                <a:gd name="connsiteX19" fmla="*/ 1600200 w 1600200"/>
                <a:gd name="connsiteY19" fmla="*/ 0 h 854964"/>
                <a:gd name="connsiteX20" fmla="*/ 1600200 w 1600200"/>
                <a:gd name="connsiteY20" fmla="*/ 854964 h 854964"/>
                <a:gd name="connsiteX21" fmla="*/ 0 w 1600200"/>
                <a:gd name="connsiteY21" fmla="*/ 109727 h 8549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</a:cxnLst>
              <a:rect l="l" t="t" r="r" b="b"/>
              <a:pathLst>
                <a:path w="1600200" h="854964">
                  <a:moveTo>
                    <a:pt x="0" y="109727"/>
                  </a:moveTo>
                  <a:lnTo>
                    <a:pt x="50292" y="99060"/>
                  </a:lnTo>
                  <a:lnTo>
                    <a:pt x="99060" y="89916"/>
                  </a:lnTo>
                  <a:lnTo>
                    <a:pt x="149352" y="89916"/>
                  </a:lnTo>
                  <a:lnTo>
                    <a:pt x="198120" y="79248"/>
                  </a:lnTo>
                  <a:lnTo>
                    <a:pt x="257555" y="70104"/>
                  </a:lnTo>
                  <a:lnTo>
                    <a:pt x="307848" y="70104"/>
                  </a:lnTo>
                  <a:lnTo>
                    <a:pt x="358140" y="59436"/>
                  </a:lnTo>
                  <a:lnTo>
                    <a:pt x="417576" y="50292"/>
                  </a:lnTo>
                  <a:lnTo>
                    <a:pt x="466344" y="50292"/>
                  </a:lnTo>
                  <a:lnTo>
                    <a:pt x="527304" y="39624"/>
                  </a:lnTo>
                  <a:lnTo>
                    <a:pt x="635508" y="39624"/>
                  </a:lnTo>
                  <a:lnTo>
                    <a:pt x="685800" y="30480"/>
                  </a:lnTo>
                  <a:lnTo>
                    <a:pt x="745236" y="30480"/>
                  </a:lnTo>
                  <a:lnTo>
                    <a:pt x="804672" y="19811"/>
                  </a:lnTo>
                  <a:lnTo>
                    <a:pt x="914400" y="19811"/>
                  </a:lnTo>
                  <a:lnTo>
                    <a:pt x="973836" y="9144"/>
                  </a:lnTo>
                  <a:lnTo>
                    <a:pt x="1143000" y="9144"/>
                  </a:lnTo>
                  <a:lnTo>
                    <a:pt x="1202436" y="0"/>
                  </a:lnTo>
                  <a:lnTo>
                    <a:pt x="1600200" y="0"/>
                  </a:lnTo>
                  <a:lnTo>
                    <a:pt x="1600200" y="854964"/>
                  </a:lnTo>
                  <a:lnTo>
                    <a:pt x="0" y="109727"/>
                  </a:lnTo>
                </a:path>
              </a:pathLst>
            </a:custGeom>
            <a:solidFill>
              <a:srgbClr val="FF6600"/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宋体"/>
                <a:cs typeface="+mn-cs"/>
              </a:endParaRPr>
            </a:p>
          </p:txBody>
        </p:sp>
        <p:sp>
          <p:nvSpPr>
            <p:cNvPr id="140" name="Freeform 3"/>
            <p:cNvSpPr/>
            <p:nvPr/>
          </p:nvSpPr>
          <p:spPr>
            <a:xfrm>
              <a:off x="6922075" y="1926134"/>
              <a:ext cx="696465" cy="387941"/>
            </a:xfrm>
            <a:custGeom>
              <a:avLst/>
              <a:gdLst>
                <a:gd name="connsiteX0" fmla="*/ 0 w 2574036"/>
                <a:gd name="connsiteY0" fmla="*/ 536448 h 1450848"/>
                <a:gd name="connsiteX1" fmla="*/ 2574036 w 2574036"/>
                <a:gd name="connsiteY1" fmla="*/ 0 h 1450848"/>
                <a:gd name="connsiteX2" fmla="*/ 2574036 w 2574036"/>
                <a:gd name="connsiteY2" fmla="*/ 914400 h 1450848"/>
                <a:gd name="connsiteX3" fmla="*/ 0 w 2574036"/>
                <a:gd name="connsiteY3" fmla="*/ 1450848 h 1450848"/>
                <a:gd name="connsiteX4" fmla="*/ 0 w 2574036"/>
                <a:gd name="connsiteY4" fmla="*/ 536448 h 145084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574036" h="1450848">
                  <a:moveTo>
                    <a:pt x="0" y="536448"/>
                  </a:moveTo>
                  <a:lnTo>
                    <a:pt x="2574036" y="0"/>
                  </a:lnTo>
                  <a:lnTo>
                    <a:pt x="2574036" y="914400"/>
                  </a:lnTo>
                  <a:lnTo>
                    <a:pt x="0" y="1450848"/>
                  </a:lnTo>
                  <a:lnTo>
                    <a:pt x="0" y="536448"/>
                  </a:lnTo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宋体"/>
                <a:cs typeface="+mn-cs"/>
              </a:endParaRPr>
            </a:p>
          </p:txBody>
        </p:sp>
        <p:sp>
          <p:nvSpPr>
            <p:cNvPr id="141" name="Freeform 3"/>
            <p:cNvSpPr/>
            <p:nvPr/>
          </p:nvSpPr>
          <p:spPr>
            <a:xfrm>
              <a:off x="6922075" y="1842736"/>
              <a:ext cx="696465" cy="229112"/>
            </a:xfrm>
            <a:custGeom>
              <a:avLst/>
              <a:gdLst>
                <a:gd name="connsiteX0" fmla="*/ 0 w 2574036"/>
                <a:gd name="connsiteY0" fmla="*/ 0 h 854964"/>
                <a:gd name="connsiteX1" fmla="*/ 406908 w 2574036"/>
                <a:gd name="connsiteY1" fmla="*/ 0 h 854964"/>
                <a:gd name="connsiteX2" fmla="*/ 467867 w 2574036"/>
                <a:gd name="connsiteY2" fmla="*/ 10667 h 854964"/>
                <a:gd name="connsiteX3" fmla="*/ 635508 w 2574036"/>
                <a:gd name="connsiteY3" fmla="*/ 10667 h 854964"/>
                <a:gd name="connsiteX4" fmla="*/ 696467 w 2574036"/>
                <a:gd name="connsiteY4" fmla="*/ 21336 h 854964"/>
                <a:gd name="connsiteX5" fmla="*/ 804671 w 2574036"/>
                <a:gd name="connsiteY5" fmla="*/ 21336 h 854964"/>
                <a:gd name="connsiteX6" fmla="*/ 864108 w 2574036"/>
                <a:gd name="connsiteY6" fmla="*/ 30480 h 854964"/>
                <a:gd name="connsiteX7" fmla="*/ 914400 w 2574036"/>
                <a:gd name="connsiteY7" fmla="*/ 30480 h 854964"/>
                <a:gd name="connsiteX8" fmla="*/ 973836 w 2574036"/>
                <a:gd name="connsiteY8" fmla="*/ 41148 h 854964"/>
                <a:gd name="connsiteX9" fmla="*/ 1083563 w 2574036"/>
                <a:gd name="connsiteY9" fmla="*/ 41148 h 854964"/>
                <a:gd name="connsiteX10" fmla="*/ 1133856 w 2574036"/>
                <a:gd name="connsiteY10" fmla="*/ 50292 h 854964"/>
                <a:gd name="connsiteX11" fmla="*/ 1193291 w 2574036"/>
                <a:gd name="connsiteY11" fmla="*/ 50292 h 854964"/>
                <a:gd name="connsiteX12" fmla="*/ 1242060 w 2574036"/>
                <a:gd name="connsiteY12" fmla="*/ 60960 h 854964"/>
                <a:gd name="connsiteX13" fmla="*/ 1301496 w 2574036"/>
                <a:gd name="connsiteY13" fmla="*/ 70104 h 854964"/>
                <a:gd name="connsiteX14" fmla="*/ 1351787 w 2574036"/>
                <a:gd name="connsiteY14" fmla="*/ 70104 h 854964"/>
                <a:gd name="connsiteX15" fmla="*/ 1402079 w 2574036"/>
                <a:gd name="connsiteY15" fmla="*/ 80772 h 854964"/>
                <a:gd name="connsiteX16" fmla="*/ 1450848 w 2574036"/>
                <a:gd name="connsiteY16" fmla="*/ 89916 h 854964"/>
                <a:gd name="connsiteX17" fmla="*/ 1510284 w 2574036"/>
                <a:gd name="connsiteY17" fmla="*/ 89916 h 854964"/>
                <a:gd name="connsiteX18" fmla="*/ 1560575 w 2574036"/>
                <a:gd name="connsiteY18" fmla="*/ 100583 h 854964"/>
                <a:gd name="connsiteX19" fmla="*/ 1610868 w 2574036"/>
                <a:gd name="connsiteY19" fmla="*/ 109727 h 854964"/>
                <a:gd name="connsiteX20" fmla="*/ 1659636 w 2574036"/>
                <a:gd name="connsiteY20" fmla="*/ 109727 h 854964"/>
                <a:gd name="connsiteX21" fmla="*/ 1709927 w 2574036"/>
                <a:gd name="connsiteY21" fmla="*/ 120395 h 854964"/>
                <a:gd name="connsiteX22" fmla="*/ 1758696 w 2574036"/>
                <a:gd name="connsiteY22" fmla="*/ 129539 h 854964"/>
                <a:gd name="connsiteX23" fmla="*/ 1808987 w 2574036"/>
                <a:gd name="connsiteY23" fmla="*/ 140208 h 854964"/>
                <a:gd name="connsiteX24" fmla="*/ 1859279 w 2574036"/>
                <a:gd name="connsiteY24" fmla="*/ 149352 h 854964"/>
                <a:gd name="connsiteX25" fmla="*/ 1908048 w 2574036"/>
                <a:gd name="connsiteY25" fmla="*/ 149352 h 854964"/>
                <a:gd name="connsiteX26" fmla="*/ 1947672 w 2574036"/>
                <a:gd name="connsiteY26" fmla="*/ 160020 h 854964"/>
                <a:gd name="connsiteX27" fmla="*/ 1997963 w 2574036"/>
                <a:gd name="connsiteY27" fmla="*/ 169164 h 854964"/>
                <a:gd name="connsiteX28" fmla="*/ 2046732 w 2574036"/>
                <a:gd name="connsiteY28" fmla="*/ 179832 h 854964"/>
                <a:gd name="connsiteX29" fmla="*/ 2087879 w 2574036"/>
                <a:gd name="connsiteY29" fmla="*/ 188976 h 854964"/>
                <a:gd name="connsiteX30" fmla="*/ 2136648 w 2574036"/>
                <a:gd name="connsiteY30" fmla="*/ 199644 h 854964"/>
                <a:gd name="connsiteX31" fmla="*/ 2176272 w 2574036"/>
                <a:gd name="connsiteY31" fmla="*/ 208788 h 854964"/>
                <a:gd name="connsiteX32" fmla="*/ 2215896 w 2574036"/>
                <a:gd name="connsiteY32" fmla="*/ 219455 h 854964"/>
                <a:gd name="connsiteX33" fmla="*/ 2266187 w 2574036"/>
                <a:gd name="connsiteY33" fmla="*/ 228600 h 854964"/>
                <a:gd name="connsiteX34" fmla="*/ 2305811 w 2574036"/>
                <a:gd name="connsiteY34" fmla="*/ 239267 h 854964"/>
                <a:gd name="connsiteX35" fmla="*/ 2345436 w 2574036"/>
                <a:gd name="connsiteY35" fmla="*/ 249936 h 854964"/>
                <a:gd name="connsiteX36" fmla="*/ 2385060 w 2574036"/>
                <a:gd name="connsiteY36" fmla="*/ 259080 h 854964"/>
                <a:gd name="connsiteX37" fmla="*/ 2424684 w 2574036"/>
                <a:gd name="connsiteY37" fmla="*/ 269748 h 854964"/>
                <a:gd name="connsiteX38" fmla="*/ 2464308 w 2574036"/>
                <a:gd name="connsiteY38" fmla="*/ 278892 h 854964"/>
                <a:gd name="connsiteX39" fmla="*/ 2503932 w 2574036"/>
                <a:gd name="connsiteY39" fmla="*/ 298704 h 854964"/>
                <a:gd name="connsiteX40" fmla="*/ 2545080 w 2574036"/>
                <a:gd name="connsiteY40" fmla="*/ 309372 h 854964"/>
                <a:gd name="connsiteX41" fmla="*/ 2574036 w 2574036"/>
                <a:gd name="connsiteY41" fmla="*/ 318516 h 854964"/>
                <a:gd name="connsiteX42" fmla="*/ 0 w 2574036"/>
                <a:gd name="connsiteY42" fmla="*/ 854964 h 854964"/>
                <a:gd name="connsiteX43" fmla="*/ 0 w 2574036"/>
                <a:gd name="connsiteY43" fmla="*/ 0 h 8549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  <a:cxn ang="35">
                  <a:pos x="connsiteX35" y="connsiteY35"/>
                </a:cxn>
                <a:cxn ang="36">
                  <a:pos x="connsiteX36" y="connsiteY36"/>
                </a:cxn>
                <a:cxn ang="37">
                  <a:pos x="connsiteX37" y="connsiteY37"/>
                </a:cxn>
                <a:cxn ang="38">
                  <a:pos x="connsiteX38" y="connsiteY38"/>
                </a:cxn>
                <a:cxn ang="39">
                  <a:pos x="connsiteX39" y="connsiteY39"/>
                </a:cxn>
                <a:cxn ang="40">
                  <a:pos x="connsiteX40" y="connsiteY40"/>
                </a:cxn>
                <a:cxn ang="41">
                  <a:pos x="connsiteX41" y="connsiteY41"/>
                </a:cxn>
                <a:cxn ang="42">
                  <a:pos x="connsiteX42" y="connsiteY42"/>
                </a:cxn>
                <a:cxn ang="43">
                  <a:pos x="connsiteX43" y="connsiteY43"/>
                </a:cxn>
              </a:cxnLst>
              <a:rect l="l" t="t" r="r" b="b"/>
              <a:pathLst>
                <a:path w="2574036" h="854964">
                  <a:moveTo>
                    <a:pt x="0" y="0"/>
                  </a:moveTo>
                  <a:lnTo>
                    <a:pt x="406908" y="0"/>
                  </a:lnTo>
                  <a:lnTo>
                    <a:pt x="467867" y="10667"/>
                  </a:lnTo>
                  <a:lnTo>
                    <a:pt x="635508" y="10667"/>
                  </a:lnTo>
                  <a:lnTo>
                    <a:pt x="696467" y="21336"/>
                  </a:lnTo>
                  <a:lnTo>
                    <a:pt x="804671" y="21336"/>
                  </a:lnTo>
                  <a:lnTo>
                    <a:pt x="864108" y="30480"/>
                  </a:lnTo>
                  <a:lnTo>
                    <a:pt x="914400" y="30480"/>
                  </a:lnTo>
                  <a:lnTo>
                    <a:pt x="973836" y="41148"/>
                  </a:lnTo>
                  <a:lnTo>
                    <a:pt x="1083563" y="41148"/>
                  </a:lnTo>
                  <a:lnTo>
                    <a:pt x="1133856" y="50292"/>
                  </a:lnTo>
                  <a:lnTo>
                    <a:pt x="1193291" y="50292"/>
                  </a:lnTo>
                  <a:lnTo>
                    <a:pt x="1242060" y="60960"/>
                  </a:lnTo>
                  <a:lnTo>
                    <a:pt x="1301496" y="70104"/>
                  </a:lnTo>
                  <a:lnTo>
                    <a:pt x="1351787" y="70104"/>
                  </a:lnTo>
                  <a:lnTo>
                    <a:pt x="1402079" y="80772"/>
                  </a:lnTo>
                  <a:lnTo>
                    <a:pt x="1450848" y="89916"/>
                  </a:lnTo>
                  <a:lnTo>
                    <a:pt x="1510284" y="89916"/>
                  </a:lnTo>
                  <a:lnTo>
                    <a:pt x="1560575" y="100583"/>
                  </a:lnTo>
                  <a:lnTo>
                    <a:pt x="1610868" y="109727"/>
                  </a:lnTo>
                  <a:lnTo>
                    <a:pt x="1659636" y="109727"/>
                  </a:lnTo>
                  <a:lnTo>
                    <a:pt x="1709927" y="120395"/>
                  </a:lnTo>
                  <a:lnTo>
                    <a:pt x="1758696" y="129539"/>
                  </a:lnTo>
                  <a:lnTo>
                    <a:pt x="1808987" y="140208"/>
                  </a:lnTo>
                  <a:lnTo>
                    <a:pt x="1859279" y="149352"/>
                  </a:lnTo>
                  <a:lnTo>
                    <a:pt x="1908048" y="149352"/>
                  </a:lnTo>
                  <a:lnTo>
                    <a:pt x="1947672" y="160020"/>
                  </a:lnTo>
                  <a:lnTo>
                    <a:pt x="1997963" y="169164"/>
                  </a:lnTo>
                  <a:lnTo>
                    <a:pt x="2046732" y="179832"/>
                  </a:lnTo>
                  <a:lnTo>
                    <a:pt x="2087879" y="188976"/>
                  </a:lnTo>
                  <a:lnTo>
                    <a:pt x="2136648" y="199644"/>
                  </a:lnTo>
                  <a:lnTo>
                    <a:pt x="2176272" y="208788"/>
                  </a:lnTo>
                  <a:lnTo>
                    <a:pt x="2215896" y="219455"/>
                  </a:lnTo>
                  <a:lnTo>
                    <a:pt x="2266187" y="228600"/>
                  </a:lnTo>
                  <a:lnTo>
                    <a:pt x="2305811" y="239267"/>
                  </a:lnTo>
                  <a:lnTo>
                    <a:pt x="2345436" y="249936"/>
                  </a:lnTo>
                  <a:lnTo>
                    <a:pt x="2385060" y="259080"/>
                  </a:lnTo>
                  <a:lnTo>
                    <a:pt x="2424684" y="269748"/>
                  </a:lnTo>
                  <a:lnTo>
                    <a:pt x="2464308" y="278892"/>
                  </a:lnTo>
                  <a:lnTo>
                    <a:pt x="2503932" y="298704"/>
                  </a:lnTo>
                  <a:lnTo>
                    <a:pt x="2545080" y="309372"/>
                  </a:lnTo>
                  <a:lnTo>
                    <a:pt x="2574036" y="318516"/>
                  </a:lnTo>
                  <a:lnTo>
                    <a:pt x="0" y="854964"/>
                  </a:lnTo>
                  <a:lnTo>
                    <a:pt x="0" y="0"/>
                  </a:lnTo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宋体"/>
                <a:cs typeface="+mn-cs"/>
              </a:endParaRPr>
            </a:p>
          </p:txBody>
        </p:sp>
        <p:sp>
          <p:nvSpPr>
            <p:cNvPr id="142" name="Freeform 3"/>
            <p:cNvSpPr/>
            <p:nvPr/>
          </p:nvSpPr>
          <p:spPr>
            <a:xfrm>
              <a:off x="7820574" y="2123702"/>
              <a:ext cx="185308" cy="382960"/>
            </a:xfrm>
            <a:custGeom>
              <a:avLst/>
              <a:gdLst>
                <a:gd name="connsiteX0" fmla="*/ 665988 w 665988"/>
                <a:gd name="connsiteY0" fmla="*/ 0 h 1431035"/>
                <a:gd name="connsiteX1" fmla="*/ 665988 w 665988"/>
                <a:gd name="connsiteY1" fmla="*/ 30479 h 1431035"/>
                <a:gd name="connsiteX2" fmla="*/ 656843 w 665988"/>
                <a:gd name="connsiteY2" fmla="*/ 50291 h 1431035"/>
                <a:gd name="connsiteX3" fmla="*/ 656843 w 665988"/>
                <a:gd name="connsiteY3" fmla="*/ 59435 h 1431035"/>
                <a:gd name="connsiteX4" fmla="*/ 646176 w 665988"/>
                <a:gd name="connsiteY4" fmla="*/ 79247 h 1431035"/>
                <a:gd name="connsiteX5" fmla="*/ 646176 w 665988"/>
                <a:gd name="connsiteY5" fmla="*/ 89915 h 1431035"/>
                <a:gd name="connsiteX6" fmla="*/ 637031 w 665988"/>
                <a:gd name="connsiteY6" fmla="*/ 109727 h 1431035"/>
                <a:gd name="connsiteX7" fmla="*/ 637031 w 665988"/>
                <a:gd name="connsiteY7" fmla="*/ 118871 h 1431035"/>
                <a:gd name="connsiteX8" fmla="*/ 626364 w 665988"/>
                <a:gd name="connsiteY8" fmla="*/ 138683 h 1431035"/>
                <a:gd name="connsiteX9" fmla="*/ 626364 w 665988"/>
                <a:gd name="connsiteY9" fmla="*/ 138683 h 1431035"/>
                <a:gd name="connsiteX10" fmla="*/ 617219 w 665988"/>
                <a:gd name="connsiteY10" fmla="*/ 149351 h 1431035"/>
                <a:gd name="connsiteX11" fmla="*/ 606552 w 665988"/>
                <a:gd name="connsiteY11" fmla="*/ 169163 h 1431035"/>
                <a:gd name="connsiteX12" fmla="*/ 586740 w 665988"/>
                <a:gd name="connsiteY12" fmla="*/ 179832 h 1431035"/>
                <a:gd name="connsiteX13" fmla="*/ 577595 w 665988"/>
                <a:gd name="connsiteY13" fmla="*/ 199644 h 1431035"/>
                <a:gd name="connsiteX14" fmla="*/ 566927 w 665988"/>
                <a:gd name="connsiteY14" fmla="*/ 208788 h 1431035"/>
                <a:gd name="connsiteX15" fmla="*/ 547115 w 665988"/>
                <a:gd name="connsiteY15" fmla="*/ 228600 h 1431035"/>
                <a:gd name="connsiteX16" fmla="*/ 536447 w 665988"/>
                <a:gd name="connsiteY16" fmla="*/ 239267 h 1431035"/>
                <a:gd name="connsiteX17" fmla="*/ 516635 w 665988"/>
                <a:gd name="connsiteY17" fmla="*/ 259079 h 1431035"/>
                <a:gd name="connsiteX18" fmla="*/ 496823 w 665988"/>
                <a:gd name="connsiteY18" fmla="*/ 268223 h 1431035"/>
                <a:gd name="connsiteX19" fmla="*/ 487679 w 665988"/>
                <a:gd name="connsiteY19" fmla="*/ 278891 h 1431035"/>
                <a:gd name="connsiteX20" fmla="*/ 467867 w 665988"/>
                <a:gd name="connsiteY20" fmla="*/ 298703 h 1431035"/>
                <a:gd name="connsiteX21" fmla="*/ 448055 w 665988"/>
                <a:gd name="connsiteY21" fmla="*/ 307847 h 1431035"/>
                <a:gd name="connsiteX22" fmla="*/ 417576 w 665988"/>
                <a:gd name="connsiteY22" fmla="*/ 327659 h 1431035"/>
                <a:gd name="connsiteX23" fmla="*/ 397764 w 665988"/>
                <a:gd name="connsiteY23" fmla="*/ 338327 h 1431035"/>
                <a:gd name="connsiteX24" fmla="*/ 377952 w 665988"/>
                <a:gd name="connsiteY24" fmla="*/ 347471 h 1431035"/>
                <a:gd name="connsiteX25" fmla="*/ 358140 w 665988"/>
                <a:gd name="connsiteY25" fmla="*/ 367283 h 1431035"/>
                <a:gd name="connsiteX26" fmla="*/ 329183 w 665988"/>
                <a:gd name="connsiteY26" fmla="*/ 377951 h 1431035"/>
                <a:gd name="connsiteX27" fmla="*/ 298703 w 665988"/>
                <a:gd name="connsiteY27" fmla="*/ 397763 h 1431035"/>
                <a:gd name="connsiteX28" fmla="*/ 278891 w 665988"/>
                <a:gd name="connsiteY28" fmla="*/ 406907 h 1431035"/>
                <a:gd name="connsiteX29" fmla="*/ 278891 w 665988"/>
                <a:gd name="connsiteY29" fmla="*/ 406907 h 1431035"/>
                <a:gd name="connsiteX30" fmla="*/ 248411 w 665988"/>
                <a:gd name="connsiteY30" fmla="*/ 417576 h 1431035"/>
                <a:gd name="connsiteX31" fmla="*/ 219455 w 665988"/>
                <a:gd name="connsiteY31" fmla="*/ 437388 h 1431035"/>
                <a:gd name="connsiteX32" fmla="*/ 188976 w 665988"/>
                <a:gd name="connsiteY32" fmla="*/ 448056 h 1431035"/>
                <a:gd name="connsiteX33" fmla="*/ 160019 w 665988"/>
                <a:gd name="connsiteY33" fmla="*/ 457200 h 1431035"/>
                <a:gd name="connsiteX34" fmla="*/ 129540 w 665988"/>
                <a:gd name="connsiteY34" fmla="*/ 467867 h 1431035"/>
                <a:gd name="connsiteX35" fmla="*/ 100583 w 665988"/>
                <a:gd name="connsiteY35" fmla="*/ 487679 h 1431035"/>
                <a:gd name="connsiteX36" fmla="*/ 59435 w 665988"/>
                <a:gd name="connsiteY36" fmla="*/ 496823 h 1431035"/>
                <a:gd name="connsiteX37" fmla="*/ 30479 w 665988"/>
                <a:gd name="connsiteY37" fmla="*/ 507491 h 1431035"/>
                <a:gd name="connsiteX38" fmla="*/ 0 w 665988"/>
                <a:gd name="connsiteY38" fmla="*/ 516635 h 1431035"/>
                <a:gd name="connsiteX39" fmla="*/ 0 w 665988"/>
                <a:gd name="connsiteY39" fmla="*/ 1431035 h 1431035"/>
                <a:gd name="connsiteX40" fmla="*/ 30479 w 665988"/>
                <a:gd name="connsiteY40" fmla="*/ 1421891 h 1431035"/>
                <a:gd name="connsiteX41" fmla="*/ 59435 w 665988"/>
                <a:gd name="connsiteY41" fmla="*/ 1411224 h 1431035"/>
                <a:gd name="connsiteX42" fmla="*/ 100583 w 665988"/>
                <a:gd name="connsiteY42" fmla="*/ 1402079 h 1431035"/>
                <a:gd name="connsiteX43" fmla="*/ 129540 w 665988"/>
                <a:gd name="connsiteY43" fmla="*/ 1380744 h 1431035"/>
                <a:gd name="connsiteX44" fmla="*/ 160019 w 665988"/>
                <a:gd name="connsiteY44" fmla="*/ 1371600 h 1431035"/>
                <a:gd name="connsiteX45" fmla="*/ 188976 w 665988"/>
                <a:gd name="connsiteY45" fmla="*/ 1360932 h 1431035"/>
                <a:gd name="connsiteX46" fmla="*/ 219455 w 665988"/>
                <a:gd name="connsiteY46" fmla="*/ 1351788 h 1431035"/>
                <a:gd name="connsiteX47" fmla="*/ 248411 w 665988"/>
                <a:gd name="connsiteY47" fmla="*/ 1331976 h 1431035"/>
                <a:gd name="connsiteX48" fmla="*/ 278891 w 665988"/>
                <a:gd name="connsiteY48" fmla="*/ 1321307 h 1431035"/>
                <a:gd name="connsiteX49" fmla="*/ 278891 w 665988"/>
                <a:gd name="connsiteY49" fmla="*/ 1321307 h 1431035"/>
                <a:gd name="connsiteX50" fmla="*/ 298703 w 665988"/>
                <a:gd name="connsiteY50" fmla="*/ 1312163 h 1431035"/>
                <a:gd name="connsiteX51" fmla="*/ 329183 w 665988"/>
                <a:gd name="connsiteY51" fmla="*/ 1292351 h 1431035"/>
                <a:gd name="connsiteX52" fmla="*/ 358140 w 665988"/>
                <a:gd name="connsiteY52" fmla="*/ 1281683 h 1431035"/>
                <a:gd name="connsiteX53" fmla="*/ 377952 w 665988"/>
                <a:gd name="connsiteY53" fmla="*/ 1261871 h 1431035"/>
                <a:gd name="connsiteX54" fmla="*/ 397764 w 665988"/>
                <a:gd name="connsiteY54" fmla="*/ 1252727 h 1431035"/>
                <a:gd name="connsiteX55" fmla="*/ 417576 w 665988"/>
                <a:gd name="connsiteY55" fmla="*/ 1242059 h 1431035"/>
                <a:gd name="connsiteX56" fmla="*/ 448055 w 665988"/>
                <a:gd name="connsiteY56" fmla="*/ 1222247 h 1431035"/>
                <a:gd name="connsiteX57" fmla="*/ 467867 w 665988"/>
                <a:gd name="connsiteY57" fmla="*/ 1213103 h 1431035"/>
                <a:gd name="connsiteX58" fmla="*/ 487679 w 665988"/>
                <a:gd name="connsiteY58" fmla="*/ 1193291 h 1431035"/>
                <a:gd name="connsiteX59" fmla="*/ 496823 w 665988"/>
                <a:gd name="connsiteY59" fmla="*/ 1182624 h 1431035"/>
                <a:gd name="connsiteX60" fmla="*/ 516635 w 665988"/>
                <a:gd name="connsiteY60" fmla="*/ 1173479 h 1431035"/>
                <a:gd name="connsiteX61" fmla="*/ 536447 w 665988"/>
                <a:gd name="connsiteY61" fmla="*/ 1152144 h 1431035"/>
                <a:gd name="connsiteX62" fmla="*/ 547115 w 665988"/>
                <a:gd name="connsiteY62" fmla="*/ 1143000 h 1431035"/>
                <a:gd name="connsiteX63" fmla="*/ 566927 w 665988"/>
                <a:gd name="connsiteY63" fmla="*/ 1123188 h 1431035"/>
                <a:gd name="connsiteX64" fmla="*/ 577595 w 665988"/>
                <a:gd name="connsiteY64" fmla="*/ 1112519 h 1431035"/>
                <a:gd name="connsiteX65" fmla="*/ 586740 w 665988"/>
                <a:gd name="connsiteY65" fmla="*/ 1092707 h 1431035"/>
                <a:gd name="connsiteX66" fmla="*/ 606552 w 665988"/>
                <a:gd name="connsiteY66" fmla="*/ 1083563 h 1431035"/>
                <a:gd name="connsiteX67" fmla="*/ 617219 w 665988"/>
                <a:gd name="connsiteY67" fmla="*/ 1063751 h 1431035"/>
                <a:gd name="connsiteX68" fmla="*/ 626364 w 665988"/>
                <a:gd name="connsiteY68" fmla="*/ 1053083 h 1431035"/>
                <a:gd name="connsiteX69" fmla="*/ 626364 w 665988"/>
                <a:gd name="connsiteY69" fmla="*/ 1053083 h 1431035"/>
                <a:gd name="connsiteX70" fmla="*/ 637031 w 665988"/>
                <a:gd name="connsiteY70" fmla="*/ 1033271 h 1431035"/>
                <a:gd name="connsiteX71" fmla="*/ 637031 w 665988"/>
                <a:gd name="connsiteY71" fmla="*/ 1024127 h 1431035"/>
                <a:gd name="connsiteX72" fmla="*/ 646176 w 665988"/>
                <a:gd name="connsiteY72" fmla="*/ 1004315 h 1431035"/>
                <a:gd name="connsiteX73" fmla="*/ 646176 w 665988"/>
                <a:gd name="connsiteY73" fmla="*/ 993647 h 1431035"/>
                <a:gd name="connsiteX74" fmla="*/ 656843 w 665988"/>
                <a:gd name="connsiteY74" fmla="*/ 973835 h 1431035"/>
                <a:gd name="connsiteX75" fmla="*/ 656843 w 665988"/>
                <a:gd name="connsiteY75" fmla="*/ 964691 h 1431035"/>
                <a:gd name="connsiteX76" fmla="*/ 665988 w 665988"/>
                <a:gd name="connsiteY76" fmla="*/ 944879 h 1431035"/>
                <a:gd name="connsiteX77" fmla="*/ 665988 w 665988"/>
                <a:gd name="connsiteY77" fmla="*/ 0 h 143103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  <a:cxn ang="35">
                  <a:pos x="connsiteX35" y="connsiteY35"/>
                </a:cxn>
                <a:cxn ang="36">
                  <a:pos x="connsiteX36" y="connsiteY36"/>
                </a:cxn>
                <a:cxn ang="37">
                  <a:pos x="connsiteX37" y="connsiteY37"/>
                </a:cxn>
                <a:cxn ang="38">
                  <a:pos x="connsiteX38" y="connsiteY38"/>
                </a:cxn>
                <a:cxn ang="39">
                  <a:pos x="connsiteX39" y="connsiteY39"/>
                </a:cxn>
                <a:cxn ang="40">
                  <a:pos x="connsiteX40" y="connsiteY40"/>
                </a:cxn>
                <a:cxn ang="41">
                  <a:pos x="connsiteX41" y="connsiteY41"/>
                </a:cxn>
                <a:cxn ang="42">
                  <a:pos x="connsiteX42" y="connsiteY42"/>
                </a:cxn>
                <a:cxn ang="43">
                  <a:pos x="connsiteX43" y="connsiteY43"/>
                </a:cxn>
                <a:cxn ang="44">
                  <a:pos x="connsiteX44" y="connsiteY44"/>
                </a:cxn>
                <a:cxn ang="45">
                  <a:pos x="connsiteX45" y="connsiteY45"/>
                </a:cxn>
                <a:cxn ang="46">
                  <a:pos x="connsiteX46" y="connsiteY46"/>
                </a:cxn>
                <a:cxn ang="47">
                  <a:pos x="connsiteX47" y="connsiteY47"/>
                </a:cxn>
                <a:cxn ang="48">
                  <a:pos x="connsiteX48" y="connsiteY48"/>
                </a:cxn>
                <a:cxn ang="49">
                  <a:pos x="connsiteX49" y="connsiteY49"/>
                </a:cxn>
                <a:cxn ang="50">
                  <a:pos x="connsiteX50" y="connsiteY50"/>
                </a:cxn>
                <a:cxn ang="51">
                  <a:pos x="connsiteX51" y="connsiteY51"/>
                </a:cxn>
                <a:cxn ang="52">
                  <a:pos x="connsiteX52" y="connsiteY52"/>
                </a:cxn>
                <a:cxn ang="53">
                  <a:pos x="connsiteX53" y="connsiteY53"/>
                </a:cxn>
                <a:cxn ang="54">
                  <a:pos x="connsiteX54" y="connsiteY54"/>
                </a:cxn>
                <a:cxn ang="55">
                  <a:pos x="connsiteX55" y="connsiteY55"/>
                </a:cxn>
                <a:cxn ang="56">
                  <a:pos x="connsiteX56" y="connsiteY56"/>
                </a:cxn>
                <a:cxn ang="57">
                  <a:pos x="connsiteX57" y="connsiteY57"/>
                </a:cxn>
                <a:cxn ang="58">
                  <a:pos x="connsiteX58" y="connsiteY58"/>
                </a:cxn>
                <a:cxn ang="59">
                  <a:pos x="connsiteX59" y="connsiteY59"/>
                </a:cxn>
                <a:cxn ang="60">
                  <a:pos x="connsiteX60" y="connsiteY60"/>
                </a:cxn>
                <a:cxn ang="61">
                  <a:pos x="connsiteX61" y="connsiteY61"/>
                </a:cxn>
                <a:cxn ang="62">
                  <a:pos x="connsiteX62" y="connsiteY62"/>
                </a:cxn>
                <a:cxn ang="63">
                  <a:pos x="connsiteX63" y="connsiteY63"/>
                </a:cxn>
                <a:cxn ang="64">
                  <a:pos x="connsiteX64" y="connsiteY64"/>
                </a:cxn>
                <a:cxn ang="65">
                  <a:pos x="connsiteX65" y="connsiteY65"/>
                </a:cxn>
                <a:cxn ang="66">
                  <a:pos x="connsiteX66" y="connsiteY66"/>
                </a:cxn>
                <a:cxn ang="67">
                  <a:pos x="connsiteX67" y="connsiteY67"/>
                </a:cxn>
                <a:cxn ang="68">
                  <a:pos x="connsiteX68" y="connsiteY68"/>
                </a:cxn>
                <a:cxn ang="69">
                  <a:pos x="connsiteX69" y="connsiteY69"/>
                </a:cxn>
                <a:cxn ang="70">
                  <a:pos x="connsiteX70" y="connsiteY70"/>
                </a:cxn>
                <a:cxn ang="71">
                  <a:pos x="connsiteX71" y="connsiteY71"/>
                </a:cxn>
                <a:cxn ang="72">
                  <a:pos x="connsiteX72" y="connsiteY72"/>
                </a:cxn>
                <a:cxn ang="73">
                  <a:pos x="connsiteX73" y="connsiteY73"/>
                </a:cxn>
                <a:cxn ang="74">
                  <a:pos x="connsiteX74" y="connsiteY74"/>
                </a:cxn>
                <a:cxn ang="75">
                  <a:pos x="connsiteX75" y="connsiteY75"/>
                </a:cxn>
                <a:cxn ang="76">
                  <a:pos x="connsiteX76" y="connsiteY76"/>
                </a:cxn>
                <a:cxn ang="77">
                  <a:pos x="connsiteX77" y="connsiteY77"/>
                </a:cxn>
              </a:cxnLst>
              <a:rect l="l" t="t" r="r" b="b"/>
              <a:pathLst>
                <a:path w="665988" h="1431035">
                  <a:moveTo>
                    <a:pt x="665988" y="0"/>
                  </a:moveTo>
                  <a:lnTo>
                    <a:pt x="665988" y="30479"/>
                  </a:lnTo>
                  <a:lnTo>
                    <a:pt x="656843" y="50291"/>
                  </a:lnTo>
                  <a:lnTo>
                    <a:pt x="656843" y="59435"/>
                  </a:lnTo>
                  <a:lnTo>
                    <a:pt x="646176" y="79247"/>
                  </a:lnTo>
                  <a:lnTo>
                    <a:pt x="646176" y="89915"/>
                  </a:lnTo>
                  <a:lnTo>
                    <a:pt x="637031" y="109727"/>
                  </a:lnTo>
                  <a:lnTo>
                    <a:pt x="637031" y="118871"/>
                  </a:lnTo>
                  <a:lnTo>
                    <a:pt x="626364" y="138683"/>
                  </a:lnTo>
                  <a:lnTo>
                    <a:pt x="626364" y="138683"/>
                  </a:lnTo>
                  <a:lnTo>
                    <a:pt x="617219" y="149351"/>
                  </a:lnTo>
                  <a:lnTo>
                    <a:pt x="606552" y="169163"/>
                  </a:lnTo>
                  <a:lnTo>
                    <a:pt x="586740" y="179832"/>
                  </a:lnTo>
                  <a:lnTo>
                    <a:pt x="577595" y="199644"/>
                  </a:lnTo>
                  <a:lnTo>
                    <a:pt x="566927" y="208788"/>
                  </a:lnTo>
                  <a:lnTo>
                    <a:pt x="547115" y="228600"/>
                  </a:lnTo>
                  <a:lnTo>
                    <a:pt x="536447" y="239267"/>
                  </a:lnTo>
                  <a:lnTo>
                    <a:pt x="516635" y="259079"/>
                  </a:lnTo>
                  <a:lnTo>
                    <a:pt x="496823" y="268223"/>
                  </a:lnTo>
                  <a:lnTo>
                    <a:pt x="487679" y="278891"/>
                  </a:lnTo>
                  <a:lnTo>
                    <a:pt x="467867" y="298703"/>
                  </a:lnTo>
                  <a:lnTo>
                    <a:pt x="448055" y="307847"/>
                  </a:lnTo>
                  <a:lnTo>
                    <a:pt x="417576" y="327659"/>
                  </a:lnTo>
                  <a:lnTo>
                    <a:pt x="397764" y="338327"/>
                  </a:lnTo>
                  <a:lnTo>
                    <a:pt x="377952" y="347471"/>
                  </a:lnTo>
                  <a:lnTo>
                    <a:pt x="358140" y="367283"/>
                  </a:lnTo>
                  <a:lnTo>
                    <a:pt x="329183" y="377951"/>
                  </a:lnTo>
                  <a:lnTo>
                    <a:pt x="298703" y="397763"/>
                  </a:lnTo>
                  <a:lnTo>
                    <a:pt x="278891" y="406907"/>
                  </a:lnTo>
                  <a:lnTo>
                    <a:pt x="278891" y="406907"/>
                  </a:lnTo>
                  <a:lnTo>
                    <a:pt x="248411" y="417576"/>
                  </a:lnTo>
                  <a:lnTo>
                    <a:pt x="219455" y="437388"/>
                  </a:lnTo>
                  <a:lnTo>
                    <a:pt x="188976" y="448056"/>
                  </a:lnTo>
                  <a:lnTo>
                    <a:pt x="160019" y="457200"/>
                  </a:lnTo>
                  <a:lnTo>
                    <a:pt x="129540" y="467867"/>
                  </a:lnTo>
                  <a:lnTo>
                    <a:pt x="100583" y="487679"/>
                  </a:lnTo>
                  <a:lnTo>
                    <a:pt x="59435" y="496823"/>
                  </a:lnTo>
                  <a:lnTo>
                    <a:pt x="30479" y="507491"/>
                  </a:lnTo>
                  <a:lnTo>
                    <a:pt x="0" y="516635"/>
                  </a:lnTo>
                  <a:lnTo>
                    <a:pt x="0" y="1431035"/>
                  </a:lnTo>
                  <a:lnTo>
                    <a:pt x="30479" y="1421891"/>
                  </a:lnTo>
                  <a:lnTo>
                    <a:pt x="59435" y="1411224"/>
                  </a:lnTo>
                  <a:lnTo>
                    <a:pt x="100583" y="1402079"/>
                  </a:lnTo>
                  <a:lnTo>
                    <a:pt x="129540" y="1380744"/>
                  </a:lnTo>
                  <a:lnTo>
                    <a:pt x="160019" y="1371600"/>
                  </a:lnTo>
                  <a:lnTo>
                    <a:pt x="188976" y="1360932"/>
                  </a:lnTo>
                  <a:lnTo>
                    <a:pt x="219455" y="1351788"/>
                  </a:lnTo>
                  <a:lnTo>
                    <a:pt x="248411" y="1331976"/>
                  </a:lnTo>
                  <a:lnTo>
                    <a:pt x="278891" y="1321307"/>
                  </a:lnTo>
                  <a:lnTo>
                    <a:pt x="278891" y="1321307"/>
                  </a:lnTo>
                  <a:lnTo>
                    <a:pt x="298703" y="1312163"/>
                  </a:lnTo>
                  <a:lnTo>
                    <a:pt x="329183" y="1292351"/>
                  </a:lnTo>
                  <a:lnTo>
                    <a:pt x="358140" y="1281683"/>
                  </a:lnTo>
                  <a:lnTo>
                    <a:pt x="377952" y="1261871"/>
                  </a:lnTo>
                  <a:lnTo>
                    <a:pt x="397764" y="1252727"/>
                  </a:lnTo>
                  <a:lnTo>
                    <a:pt x="417576" y="1242059"/>
                  </a:lnTo>
                  <a:lnTo>
                    <a:pt x="448055" y="1222247"/>
                  </a:lnTo>
                  <a:lnTo>
                    <a:pt x="467867" y="1213103"/>
                  </a:lnTo>
                  <a:lnTo>
                    <a:pt x="487679" y="1193291"/>
                  </a:lnTo>
                  <a:lnTo>
                    <a:pt x="496823" y="1182624"/>
                  </a:lnTo>
                  <a:lnTo>
                    <a:pt x="516635" y="1173479"/>
                  </a:lnTo>
                  <a:lnTo>
                    <a:pt x="536447" y="1152144"/>
                  </a:lnTo>
                  <a:lnTo>
                    <a:pt x="547115" y="1143000"/>
                  </a:lnTo>
                  <a:lnTo>
                    <a:pt x="566927" y="1123188"/>
                  </a:lnTo>
                  <a:lnTo>
                    <a:pt x="577595" y="1112519"/>
                  </a:lnTo>
                  <a:lnTo>
                    <a:pt x="586740" y="1092707"/>
                  </a:lnTo>
                  <a:lnTo>
                    <a:pt x="606552" y="1083563"/>
                  </a:lnTo>
                  <a:lnTo>
                    <a:pt x="617219" y="1063751"/>
                  </a:lnTo>
                  <a:lnTo>
                    <a:pt x="626364" y="1053083"/>
                  </a:lnTo>
                  <a:lnTo>
                    <a:pt x="626364" y="1053083"/>
                  </a:lnTo>
                  <a:lnTo>
                    <a:pt x="637031" y="1033271"/>
                  </a:lnTo>
                  <a:lnTo>
                    <a:pt x="637031" y="1024127"/>
                  </a:lnTo>
                  <a:lnTo>
                    <a:pt x="646176" y="1004315"/>
                  </a:lnTo>
                  <a:lnTo>
                    <a:pt x="646176" y="993647"/>
                  </a:lnTo>
                  <a:lnTo>
                    <a:pt x="656843" y="973835"/>
                  </a:lnTo>
                  <a:lnTo>
                    <a:pt x="656843" y="964691"/>
                  </a:lnTo>
                  <a:lnTo>
                    <a:pt x="665988" y="944879"/>
                  </a:lnTo>
                  <a:lnTo>
                    <a:pt x="665988" y="0"/>
                  </a:lnTo>
                </a:path>
              </a:pathLst>
            </a:cu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zh-C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宋体"/>
                <a:cs typeface="+mn-cs"/>
              </a:endParaRPr>
            </a:p>
          </p:txBody>
        </p:sp>
        <p:sp>
          <p:nvSpPr>
            <p:cNvPr id="143" name="Freeform 3"/>
            <p:cNvSpPr/>
            <p:nvPr/>
          </p:nvSpPr>
          <p:spPr>
            <a:xfrm>
              <a:off x="7107442" y="2121321"/>
              <a:ext cx="715751" cy="382960"/>
            </a:xfrm>
            <a:custGeom>
              <a:avLst/>
              <a:gdLst>
                <a:gd name="connsiteX0" fmla="*/ 0 w 2644139"/>
                <a:gd name="connsiteY0" fmla="*/ 0 h 1431035"/>
                <a:gd name="connsiteX1" fmla="*/ 2644139 w 2644139"/>
                <a:gd name="connsiteY1" fmla="*/ 516635 h 1431035"/>
                <a:gd name="connsiteX2" fmla="*/ 2644139 w 2644139"/>
                <a:gd name="connsiteY2" fmla="*/ 1431035 h 1431035"/>
                <a:gd name="connsiteX3" fmla="*/ 0 w 2644139"/>
                <a:gd name="connsiteY3" fmla="*/ 914400 h 1431035"/>
                <a:gd name="connsiteX4" fmla="*/ 0 w 2644139"/>
                <a:gd name="connsiteY4" fmla="*/ 0 h 143103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644139" h="1431035">
                  <a:moveTo>
                    <a:pt x="0" y="0"/>
                  </a:moveTo>
                  <a:lnTo>
                    <a:pt x="2644139" y="516635"/>
                  </a:lnTo>
                  <a:lnTo>
                    <a:pt x="2644139" y="1431035"/>
                  </a:lnTo>
                  <a:lnTo>
                    <a:pt x="0" y="914400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宋体"/>
                <a:cs typeface="+mn-cs"/>
              </a:endParaRPr>
            </a:p>
          </p:txBody>
        </p:sp>
        <p:sp>
          <p:nvSpPr>
            <p:cNvPr id="144" name="Freeform 3"/>
            <p:cNvSpPr/>
            <p:nvPr/>
          </p:nvSpPr>
          <p:spPr>
            <a:xfrm>
              <a:off x="7107442" y="1979815"/>
              <a:ext cx="898440" cy="282240"/>
            </a:xfrm>
            <a:custGeom>
              <a:avLst/>
              <a:gdLst>
                <a:gd name="connsiteX0" fmla="*/ 2574036 w 3319272"/>
                <a:gd name="connsiteY0" fmla="*/ 0 h 1053084"/>
                <a:gd name="connsiteX1" fmla="*/ 2613660 w 3319272"/>
                <a:gd name="connsiteY1" fmla="*/ 10667 h 1053084"/>
                <a:gd name="connsiteX2" fmla="*/ 2653284 w 3319272"/>
                <a:gd name="connsiteY2" fmla="*/ 19811 h 1053084"/>
                <a:gd name="connsiteX3" fmla="*/ 2683763 w 3319272"/>
                <a:gd name="connsiteY3" fmla="*/ 30479 h 1053084"/>
                <a:gd name="connsiteX4" fmla="*/ 2712720 w 3319272"/>
                <a:gd name="connsiteY4" fmla="*/ 50291 h 1053084"/>
                <a:gd name="connsiteX5" fmla="*/ 2753868 w 3319272"/>
                <a:gd name="connsiteY5" fmla="*/ 59435 h 1053084"/>
                <a:gd name="connsiteX6" fmla="*/ 2782824 w 3319272"/>
                <a:gd name="connsiteY6" fmla="*/ 70103 h 1053084"/>
                <a:gd name="connsiteX7" fmla="*/ 2813303 w 3319272"/>
                <a:gd name="connsiteY7" fmla="*/ 79247 h 1053084"/>
                <a:gd name="connsiteX8" fmla="*/ 2842260 w 3319272"/>
                <a:gd name="connsiteY8" fmla="*/ 99060 h 1053084"/>
                <a:gd name="connsiteX9" fmla="*/ 2872739 w 3319272"/>
                <a:gd name="connsiteY9" fmla="*/ 109727 h 1053084"/>
                <a:gd name="connsiteX10" fmla="*/ 2901696 w 3319272"/>
                <a:gd name="connsiteY10" fmla="*/ 118872 h 1053084"/>
                <a:gd name="connsiteX11" fmla="*/ 2932175 w 3319272"/>
                <a:gd name="connsiteY11" fmla="*/ 138683 h 1053084"/>
                <a:gd name="connsiteX12" fmla="*/ 2951987 w 3319272"/>
                <a:gd name="connsiteY12" fmla="*/ 149351 h 1053084"/>
                <a:gd name="connsiteX13" fmla="*/ 2982468 w 3319272"/>
                <a:gd name="connsiteY13" fmla="*/ 158495 h 1053084"/>
                <a:gd name="connsiteX14" fmla="*/ 3011424 w 3319272"/>
                <a:gd name="connsiteY14" fmla="*/ 178307 h 1053084"/>
                <a:gd name="connsiteX15" fmla="*/ 3031236 w 3319272"/>
                <a:gd name="connsiteY15" fmla="*/ 188975 h 1053084"/>
                <a:gd name="connsiteX16" fmla="*/ 3051048 w 3319272"/>
                <a:gd name="connsiteY16" fmla="*/ 198119 h 1053084"/>
                <a:gd name="connsiteX17" fmla="*/ 3070860 w 3319272"/>
                <a:gd name="connsiteY17" fmla="*/ 217931 h 1053084"/>
                <a:gd name="connsiteX18" fmla="*/ 3101339 w 3319272"/>
                <a:gd name="connsiteY18" fmla="*/ 228599 h 1053084"/>
                <a:gd name="connsiteX19" fmla="*/ 3121151 w 3319272"/>
                <a:gd name="connsiteY19" fmla="*/ 248411 h 1053084"/>
                <a:gd name="connsiteX20" fmla="*/ 3121151 w 3319272"/>
                <a:gd name="connsiteY20" fmla="*/ 248411 h 1053084"/>
                <a:gd name="connsiteX21" fmla="*/ 3140963 w 3319272"/>
                <a:gd name="connsiteY21" fmla="*/ 259080 h 1053084"/>
                <a:gd name="connsiteX22" fmla="*/ 3150108 w 3319272"/>
                <a:gd name="connsiteY22" fmla="*/ 278892 h 1053084"/>
                <a:gd name="connsiteX23" fmla="*/ 3169920 w 3319272"/>
                <a:gd name="connsiteY23" fmla="*/ 288036 h 1053084"/>
                <a:gd name="connsiteX24" fmla="*/ 3189732 w 3319272"/>
                <a:gd name="connsiteY24" fmla="*/ 298704 h 1053084"/>
                <a:gd name="connsiteX25" fmla="*/ 3200399 w 3319272"/>
                <a:gd name="connsiteY25" fmla="*/ 318516 h 1053084"/>
                <a:gd name="connsiteX26" fmla="*/ 3220211 w 3319272"/>
                <a:gd name="connsiteY26" fmla="*/ 327660 h 1053084"/>
                <a:gd name="connsiteX27" fmla="*/ 3230880 w 3319272"/>
                <a:gd name="connsiteY27" fmla="*/ 347472 h 1053084"/>
                <a:gd name="connsiteX28" fmla="*/ 3240024 w 3319272"/>
                <a:gd name="connsiteY28" fmla="*/ 358139 h 1053084"/>
                <a:gd name="connsiteX29" fmla="*/ 3259836 w 3319272"/>
                <a:gd name="connsiteY29" fmla="*/ 377951 h 1053084"/>
                <a:gd name="connsiteX30" fmla="*/ 3270503 w 3319272"/>
                <a:gd name="connsiteY30" fmla="*/ 387095 h 1053084"/>
                <a:gd name="connsiteX31" fmla="*/ 3279648 w 3319272"/>
                <a:gd name="connsiteY31" fmla="*/ 406907 h 1053084"/>
                <a:gd name="connsiteX32" fmla="*/ 3290315 w 3319272"/>
                <a:gd name="connsiteY32" fmla="*/ 417575 h 1053084"/>
                <a:gd name="connsiteX33" fmla="*/ 3290315 w 3319272"/>
                <a:gd name="connsiteY33" fmla="*/ 437387 h 1053084"/>
                <a:gd name="connsiteX34" fmla="*/ 3299460 w 3319272"/>
                <a:gd name="connsiteY34" fmla="*/ 446531 h 1053084"/>
                <a:gd name="connsiteX35" fmla="*/ 3299460 w 3319272"/>
                <a:gd name="connsiteY35" fmla="*/ 466343 h 1053084"/>
                <a:gd name="connsiteX36" fmla="*/ 3310127 w 3319272"/>
                <a:gd name="connsiteY36" fmla="*/ 477011 h 1053084"/>
                <a:gd name="connsiteX37" fmla="*/ 3310127 w 3319272"/>
                <a:gd name="connsiteY37" fmla="*/ 496824 h 1053084"/>
                <a:gd name="connsiteX38" fmla="*/ 3319272 w 3319272"/>
                <a:gd name="connsiteY38" fmla="*/ 507492 h 1053084"/>
                <a:gd name="connsiteX39" fmla="*/ 3319272 w 3319272"/>
                <a:gd name="connsiteY39" fmla="*/ 566928 h 1053084"/>
                <a:gd name="connsiteX40" fmla="*/ 3310127 w 3319272"/>
                <a:gd name="connsiteY40" fmla="*/ 586739 h 1053084"/>
                <a:gd name="connsiteX41" fmla="*/ 3310127 w 3319272"/>
                <a:gd name="connsiteY41" fmla="*/ 595884 h 1053084"/>
                <a:gd name="connsiteX42" fmla="*/ 3299460 w 3319272"/>
                <a:gd name="connsiteY42" fmla="*/ 615695 h 1053084"/>
                <a:gd name="connsiteX43" fmla="*/ 3299460 w 3319272"/>
                <a:gd name="connsiteY43" fmla="*/ 626363 h 1053084"/>
                <a:gd name="connsiteX44" fmla="*/ 3290315 w 3319272"/>
                <a:gd name="connsiteY44" fmla="*/ 646175 h 1053084"/>
                <a:gd name="connsiteX45" fmla="*/ 3290315 w 3319272"/>
                <a:gd name="connsiteY45" fmla="*/ 655319 h 1053084"/>
                <a:gd name="connsiteX46" fmla="*/ 3279648 w 3319272"/>
                <a:gd name="connsiteY46" fmla="*/ 675131 h 1053084"/>
                <a:gd name="connsiteX47" fmla="*/ 3270503 w 3319272"/>
                <a:gd name="connsiteY47" fmla="*/ 685799 h 1053084"/>
                <a:gd name="connsiteX48" fmla="*/ 3259836 w 3319272"/>
                <a:gd name="connsiteY48" fmla="*/ 705611 h 1053084"/>
                <a:gd name="connsiteX49" fmla="*/ 3240024 w 3319272"/>
                <a:gd name="connsiteY49" fmla="*/ 716280 h 1053084"/>
                <a:gd name="connsiteX50" fmla="*/ 3230880 w 3319272"/>
                <a:gd name="connsiteY50" fmla="*/ 736092 h 1053084"/>
                <a:gd name="connsiteX51" fmla="*/ 3220211 w 3319272"/>
                <a:gd name="connsiteY51" fmla="*/ 745236 h 1053084"/>
                <a:gd name="connsiteX52" fmla="*/ 3200399 w 3319272"/>
                <a:gd name="connsiteY52" fmla="*/ 765048 h 1053084"/>
                <a:gd name="connsiteX53" fmla="*/ 3189732 w 3319272"/>
                <a:gd name="connsiteY53" fmla="*/ 775716 h 1053084"/>
                <a:gd name="connsiteX54" fmla="*/ 3169920 w 3319272"/>
                <a:gd name="connsiteY54" fmla="*/ 795528 h 1053084"/>
                <a:gd name="connsiteX55" fmla="*/ 3150108 w 3319272"/>
                <a:gd name="connsiteY55" fmla="*/ 804672 h 1053084"/>
                <a:gd name="connsiteX56" fmla="*/ 3150108 w 3319272"/>
                <a:gd name="connsiteY56" fmla="*/ 804672 h 1053084"/>
                <a:gd name="connsiteX57" fmla="*/ 3140963 w 3319272"/>
                <a:gd name="connsiteY57" fmla="*/ 815339 h 1053084"/>
                <a:gd name="connsiteX58" fmla="*/ 3121151 w 3319272"/>
                <a:gd name="connsiteY58" fmla="*/ 835151 h 1053084"/>
                <a:gd name="connsiteX59" fmla="*/ 3101339 w 3319272"/>
                <a:gd name="connsiteY59" fmla="*/ 844295 h 1053084"/>
                <a:gd name="connsiteX60" fmla="*/ 3070860 w 3319272"/>
                <a:gd name="connsiteY60" fmla="*/ 864107 h 1053084"/>
                <a:gd name="connsiteX61" fmla="*/ 3051048 w 3319272"/>
                <a:gd name="connsiteY61" fmla="*/ 874775 h 1053084"/>
                <a:gd name="connsiteX62" fmla="*/ 3031236 w 3319272"/>
                <a:gd name="connsiteY62" fmla="*/ 883919 h 1053084"/>
                <a:gd name="connsiteX63" fmla="*/ 3011424 w 3319272"/>
                <a:gd name="connsiteY63" fmla="*/ 903731 h 1053084"/>
                <a:gd name="connsiteX64" fmla="*/ 2982468 w 3319272"/>
                <a:gd name="connsiteY64" fmla="*/ 914399 h 1053084"/>
                <a:gd name="connsiteX65" fmla="*/ 2951987 w 3319272"/>
                <a:gd name="connsiteY65" fmla="*/ 934211 h 1053084"/>
                <a:gd name="connsiteX66" fmla="*/ 2932175 w 3319272"/>
                <a:gd name="connsiteY66" fmla="*/ 943355 h 1053084"/>
                <a:gd name="connsiteX67" fmla="*/ 2901696 w 3319272"/>
                <a:gd name="connsiteY67" fmla="*/ 954024 h 1053084"/>
                <a:gd name="connsiteX68" fmla="*/ 2872739 w 3319272"/>
                <a:gd name="connsiteY68" fmla="*/ 973836 h 1053084"/>
                <a:gd name="connsiteX69" fmla="*/ 2842260 w 3319272"/>
                <a:gd name="connsiteY69" fmla="*/ 984504 h 1053084"/>
                <a:gd name="connsiteX70" fmla="*/ 2813303 w 3319272"/>
                <a:gd name="connsiteY70" fmla="*/ 993648 h 1053084"/>
                <a:gd name="connsiteX71" fmla="*/ 2782824 w 3319272"/>
                <a:gd name="connsiteY71" fmla="*/ 1004316 h 1053084"/>
                <a:gd name="connsiteX72" fmla="*/ 2753868 w 3319272"/>
                <a:gd name="connsiteY72" fmla="*/ 1024128 h 1053084"/>
                <a:gd name="connsiteX73" fmla="*/ 2712720 w 3319272"/>
                <a:gd name="connsiteY73" fmla="*/ 1033272 h 1053084"/>
                <a:gd name="connsiteX74" fmla="*/ 2683763 w 3319272"/>
                <a:gd name="connsiteY74" fmla="*/ 1043939 h 1053084"/>
                <a:gd name="connsiteX75" fmla="*/ 2653284 w 3319272"/>
                <a:gd name="connsiteY75" fmla="*/ 1053084 h 1053084"/>
                <a:gd name="connsiteX76" fmla="*/ 0 w 3319272"/>
                <a:gd name="connsiteY76" fmla="*/ 536448 h 1053084"/>
                <a:gd name="connsiteX77" fmla="*/ 2574036 w 3319272"/>
                <a:gd name="connsiteY77" fmla="*/ 0 h 105308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  <a:cxn ang="35">
                  <a:pos x="connsiteX35" y="connsiteY35"/>
                </a:cxn>
                <a:cxn ang="36">
                  <a:pos x="connsiteX36" y="connsiteY36"/>
                </a:cxn>
                <a:cxn ang="37">
                  <a:pos x="connsiteX37" y="connsiteY37"/>
                </a:cxn>
                <a:cxn ang="38">
                  <a:pos x="connsiteX38" y="connsiteY38"/>
                </a:cxn>
                <a:cxn ang="39">
                  <a:pos x="connsiteX39" y="connsiteY39"/>
                </a:cxn>
                <a:cxn ang="40">
                  <a:pos x="connsiteX40" y="connsiteY40"/>
                </a:cxn>
                <a:cxn ang="41">
                  <a:pos x="connsiteX41" y="connsiteY41"/>
                </a:cxn>
                <a:cxn ang="42">
                  <a:pos x="connsiteX42" y="connsiteY42"/>
                </a:cxn>
                <a:cxn ang="43">
                  <a:pos x="connsiteX43" y="connsiteY43"/>
                </a:cxn>
                <a:cxn ang="44">
                  <a:pos x="connsiteX44" y="connsiteY44"/>
                </a:cxn>
                <a:cxn ang="45">
                  <a:pos x="connsiteX45" y="connsiteY45"/>
                </a:cxn>
                <a:cxn ang="46">
                  <a:pos x="connsiteX46" y="connsiteY46"/>
                </a:cxn>
                <a:cxn ang="47">
                  <a:pos x="connsiteX47" y="connsiteY47"/>
                </a:cxn>
                <a:cxn ang="48">
                  <a:pos x="connsiteX48" y="connsiteY48"/>
                </a:cxn>
                <a:cxn ang="49">
                  <a:pos x="connsiteX49" y="connsiteY49"/>
                </a:cxn>
                <a:cxn ang="50">
                  <a:pos x="connsiteX50" y="connsiteY50"/>
                </a:cxn>
                <a:cxn ang="51">
                  <a:pos x="connsiteX51" y="connsiteY51"/>
                </a:cxn>
                <a:cxn ang="52">
                  <a:pos x="connsiteX52" y="connsiteY52"/>
                </a:cxn>
                <a:cxn ang="53">
                  <a:pos x="connsiteX53" y="connsiteY53"/>
                </a:cxn>
                <a:cxn ang="54">
                  <a:pos x="connsiteX54" y="connsiteY54"/>
                </a:cxn>
                <a:cxn ang="55">
                  <a:pos x="connsiteX55" y="connsiteY55"/>
                </a:cxn>
                <a:cxn ang="56">
                  <a:pos x="connsiteX56" y="connsiteY56"/>
                </a:cxn>
                <a:cxn ang="57">
                  <a:pos x="connsiteX57" y="connsiteY57"/>
                </a:cxn>
                <a:cxn ang="58">
                  <a:pos x="connsiteX58" y="connsiteY58"/>
                </a:cxn>
                <a:cxn ang="59">
                  <a:pos x="connsiteX59" y="connsiteY59"/>
                </a:cxn>
                <a:cxn ang="60">
                  <a:pos x="connsiteX60" y="connsiteY60"/>
                </a:cxn>
                <a:cxn ang="61">
                  <a:pos x="connsiteX61" y="connsiteY61"/>
                </a:cxn>
                <a:cxn ang="62">
                  <a:pos x="connsiteX62" y="connsiteY62"/>
                </a:cxn>
                <a:cxn ang="63">
                  <a:pos x="connsiteX63" y="connsiteY63"/>
                </a:cxn>
                <a:cxn ang="64">
                  <a:pos x="connsiteX64" y="connsiteY64"/>
                </a:cxn>
                <a:cxn ang="65">
                  <a:pos x="connsiteX65" y="connsiteY65"/>
                </a:cxn>
                <a:cxn ang="66">
                  <a:pos x="connsiteX66" y="connsiteY66"/>
                </a:cxn>
                <a:cxn ang="67">
                  <a:pos x="connsiteX67" y="connsiteY67"/>
                </a:cxn>
                <a:cxn ang="68">
                  <a:pos x="connsiteX68" y="connsiteY68"/>
                </a:cxn>
                <a:cxn ang="69">
                  <a:pos x="connsiteX69" y="connsiteY69"/>
                </a:cxn>
                <a:cxn ang="70">
                  <a:pos x="connsiteX70" y="connsiteY70"/>
                </a:cxn>
                <a:cxn ang="71">
                  <a:pos x="connsiteX71" y="connsiteY71"/>
                </a:cxn>
                <a:cxn ang="72">
                  <a:pos x="connsiteX72" y="connsiteY72"/>
                </a:cxn>
                <a:cxn ang="73">
                  <a:pos x="connsiteX73" y="connsiteY73"/>
                </a:cxn>
                <a:cxn ang="74">
                  <a:pos x="connsiteX74" y="connsiteY74"/>
                </a:cxn>
                <a:cxn ang="75">
                  <a:pos x="connsiteX75" y="connsiteY75"/>
                </a:cxn>
                <a:cxn ang="76">
                  <a:pos x="connsiteX76" y="connsiteY76"/>
                </a:cxn>
                <a:cxn ang="77">
                  <a:pos x="connsiteX77" y="connsiteY77"/>
                </a:cxn>
              </a:cxnLst>
              <a:rect l="l" t="t" r="r" b="b"/>
              <a:pathLst>
                <a:path w="3319272" h="1053084">
                  <a:moveTo>
                    <a:pt x="2574036" y="0"/>
                  </a:moveTo>
                  <a:lnTo>
                    <a:pt x="2613660" y="10667"/>
                  </a:lnTo>
                  <a:lnTo>
                    <a:pt x="2653284" y="19811"/>
                  </a:lnTo>
                  <a:lnTo>
                    <a:pt x="2683763" y="30479"/>
                  </a:lnTo>
                  <a:lnTo>
                    <a:pt x="2712720" y="50291"/>
                  </a:lnTo>
                  <a:lnTo>
                    <a:pt x="2753868" y="59435"/>
                  </a:lnTo>
                  <a:lnTo>
                    <a:pt x="2782824" y="70103"/>
                  </a:lnTo>
                  <a:lnTo>
                    <a:pt x="2813303" y="79247"/>
                  </a:lnTo>
                  <a:lnTo>
                    <a:pt x="2842260" y="99060"/>
                  </a:lnTo>
                  <a:lnTo>
                    <a:pt x="2872739" y="109727"/>
                  </a:lnTo>
                  <a:lnTo>
                    <a:pt x="2901696" y="118872"/>
                  </a:lnTo>
                  <a:lnTo>
                    <a:pt x="2932175" y="138683"/>
                  </a:lnTo>
                  <a:lnTo>
                    <a:pt x="2951987" y="149351"/>
                  </a:lnTo>
                  <a:lnTo>
                    <a:pt x="2982468" y="158495"/>
                  </a:lnTo>
                  <a:lnTo>
                    <a:pt x="3011424" y="178307"/>
                  </a:lnTo>
                  <a:lnTo>
                    <a:pt x="3031236" y="188975"/>
                  </a:lnTo>
                  <a:lnTo>
                    <a:pt x="3051048" y="198119"/>
                  </a:lnTo>
                  <a:lnTo>
                    <a:pt x="3070860" y="217931"/>
                  </a:lnTo>
                  <a:lnTo>
                    <a:pt x="3101339" y="228599"/>
                  </a:lnTo>
                  <a:lnTo>
                    <a:pt x="3121151" y="248411"/>
                  </a:lnTo>
                  <a:lnTo>
                    <a:pt x="3121151" y="248411"/>
                  </a:lnTo>
                  <a:lnTo>
                    <a:pt x="3140963" y="259080"/>
                  </a:lnTo>
                  <a:lnTo>
                    <a:pt x="3150108" y="278892"/>
                  </a:lnTo>
                  <a:lnTo>
                    <a:pt x="3169920" y="288036"/>
                  </a:lnTo>
                  <a:lnTo>
                    <a:pt x="3189732" y="298704"/>
                  </a:lnTo>
                  <a:lnTo>
                    <a:pt x="3200399" y="318516"/>
                  </a:lnTo>
                  <a:lnTo>
                    <a:pt x="3220211" y="327660"/>
                  </a:lnTo>
                  <a:lnTo>
                    <a:pt x="3230880" y="347472"/>
                  </a:lnTo>
                  <a:lnTo>
                    <a:pt x="3240024" y="358139"/>
                  </a:lnTo>
                  <a:lnTo>
                    <a:pt x="3259836" y="377951"/>
                  </a:lnTo>
                  <a:lnTo>
                    <a:pt x="3270503" y="387095"/>
                  </a:lnTo>
                  <a:lnTo>
                    <a:pt x="3279648" y="406907"/>
                  </a:lnTo>
                  <a:lnTo>
                    <a:pt x="3290315" y="417575"/>
                  </a:lnTo>
                  <a:lnTo>
                    <a:pt x="3290315" y="437387"/>
                  </a:lnTo>
                  <a:lnTo>
                    <a:pt x="3299460" y="446531"/>
                  </a:lnTo>
                  <a:lnTo>
                    <a:pt x="3299460" y="466343"/>
                  </a:lnTo>
                  <a:lnTo>
                    <a:pt x="3310127" y="477011"/>
                  </a:lnTo>
                  <a:lnTo>
                    <a:pt x="3310127" y="496824"/>
                  </a:lnTo>
                  <a:lnTo>
                    <a:pt x="3319272" y="507492"/>
                  </a:lnTo>
                  <a:lnTo>
                    <a:pt x="3319272" y="566928"/>
                  </a:lnTo>
                  <a:lnTo>
                    <a:pt x="3310127" y="586739"/>
                  </a:lnTo>
                  <a:lnTo>
                    <a:pt x="3310127" y="595884"/>
                  </a:lnTo>
                  <a:lnTo>
                    <a:pt x="3299460" y="615695"/>
                  </a:lnTo>
                  <a:lnTo>
                    <a:pt x="3299460" y="626363"/>
                  </a:lnTo>
                  <a:lnTo>
                    <a:pt x="3290315" y="646175"/>
                  </a:lnTo>
                  <a:lnTo>
                    <a:pt x="3290315" y="655319"/>
                  </a:lnTo>
                  <a:lnTo>
                    <a:pt x="3279648" y="675131"/>
                  </a:lnTo>
                  <a:lnTo>
                    <a:pt x="3270503" y="685799"/>
                  </a:lnTo>
                  <a:lnTo>
                    <a:pt x="3259836" y="705611"/>
                  </a:lnTo>
                  <a:lnTo>
                    <a:pt x="3240024" y="716280"/>
                  </a:lnTo>
                  <a:lnTo>
                    <a:pt x="3230880" y="736092"/>
                  </a:lnTo>
                  <a:lnTo>
                    <a:pt x="3220211" y="745236"/>
                  </a:lnTo>
                  <a:lnTo>
                    <a:pt x="3200399" y="765048"/>
                  </a:lnTo>
                  <a:lnTo>
                    <a:pt x="3189732" y="775716"/>
                  </a:lnTo>
                  <a:lnTo>
                    <a:pt x="3169920" y="795528"/>
                  </a:lnTo>
                  <a:lnTo>
                    <a:pt x="3150108" y="804672"/>
                  </a:lnTo>
                  <a:lnTo>
                    <a:pt x="3150108" y="804672"/>
                  </a:lnTo>
                  <a:lnTo>
                    <a:pt x="3140963" y="815339"/>
                  </a:lnTo>
                  <a:lnTo>
                    <a:pt x="3121151" y="835151"/>
                  </a:lnTo>
                  <a:lnTo>
                    <a:pt x="3101339" y="844295"/>
                  </a:lnTo>
                  <a:lnTo>
                    <a:pt x="3070860" y="864107"/>
                  </a:lnTo>
                  <a:lnTo>
                    <a:pt x="3051048" y="874775"/>
                  </a:lnTo>
                  <a:lnTo>
                    <a:pt x="3031236" y="883919"/>
                  </a:lnTo>
                  <a:lnTo>
                    <a:pt x="3011424" y="903731"/>
                  </a:lnTo>
                  <a:lnTo>
                    <a:pt x="2982468" y="914399"/>
                  </a:lnTo>
                  <a:lnTo>
                    <a:pt x="2951987" y="934211"/>
                  </a:lnTo>
                  <a:lnTo>
                    <a:pt x="2932175" y="943355"/>
                  </a:lnTo>
                  <a:lnTo>
                    <a:pt x="2901696" y="954024"/>
                  </a:lnTo>
                  <a:lnTo>
                    <a:pt x="2872739" y="973836"/>
                  </a:lnTo>
                  <a:lnTo>
                    <a:pt x="2842260" y="984504"/>
                  </a:lnTo>
                  <a:lnTo>
                    <a:pt x="2813303" y="993648"/>
                  </a:lnTo>
                  <a:lnTo>
                    <a:pt x="2782824" y="1004316"/>
                  </a:lnTo>
                  <a:lnTo>
                    <a:pt x="2753868" y="1024128"/>
                  </a:lnTo>
                  <a:lnTo>
                    <a:pt x="2712720" y="1033272"/>
                  </a:lnTo>
                  <a:lnTo>
                    <a:pt x="2683763" y="1043939"/>
                  </a:lnTo>
                  <a:lnTo>
                    <a:pt x="2653284" y="1053084"/>
                  </a:lnTo>
                  <a:lnTo>
                    <a:pt x="0" y="536448"/>
                  </a:lnTo>
                  <a:lnTo>
                    <a:pt x="2574036" y="0"/>
                  </a:lnTo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宋体"/>
                <a:cs typeface="+mn-cs"/>
              </a:endParaRPr>
            </a:p>
          </p:txBody>
        </p:sp>
        <p:sp>
          <p:nvSpPr>
            <p:cNvPr id="145" name="Freeform 3"/>
            <p:cNvSpPr/>
            <p:nvPr/>
          </p:nvSpPr>
          <p:spPr>
            <a:xfrm>
              <a:off x="7643381" y="2299132"/>
              <a:ext cx="118399" cy="279473"/>
            </a:xfrm>
            <a:custGeom>
              <a:avLst/>
              <a:gdLst>
                <a:gd name="connsiteX0" fmla="*/ 437388 w 437388"/>
                <a:gd name="connsiteY0" fmla="*/ 0 h 1043940"/>
                <a:gd name="connsiteX1" fmla="*/ 397764 w 437388"/>
                <a:gd name="connsiteY1" fmla="*/ 21336 h 1043940"/>
                <a:gd name="connsiteX2" fmla="*/ 358140 w 437388"/>
                <a:gd name="connsiteY2" fmla="*/ 30480 h 1043940"/>
                <a:gd name="connsiteX3" fmla="*/ 329183 w 437388"/>
                <a:gd name="connsiteY3" fmla="*/ 41148 h 1043940"/>
                <a:gd name="connsiteX4" fmla="*/ 289559 w 437388"/>
                <a:gd name="connsiteY4" fmla="*/ 50292 h 1043940"/>
                <a:gd name="connsiteX5" fmla="*/ 248411 w 437388"/>
                <a:gd name="connsiteY5" fmla="*/ 60960 h 1043940"/>
                <a:gd name="connsiteX6" fmla="*/ 208788 w 437388"/>
                <a:gd name="connsiteY6" fmla="*/ 70104 h 1043940"/>
                <a:gd name="connsiteX7" fmla="*/ 208788 w 437388"/>
                <a:gd name="connsiteY7" fmla="*/ 70104 h 1043940"/>
                <a:gd name="connsiteX8" fmla="*/ 169164 w 437388"/>
                <a:gd name="connsiteY8" fmla="*/ 80772 h 1043940"/>
                <a:gd name="connsiteX9" fmla="*/ 129540 w 437388"/>
                <a:gd name="connsiteY9" fmla="*/ 89916 h 1043940"/>
                <a:gd name="connsiteX10" fmla="*/ 89916 w 437388"/>
                <a:gd name="connsiteY10" fmla="*/ 100584 h 1043940"/>
                <a:gd name="connsiteX11" fmla="*/ 50291 w 437388"/>
                <a:gd name="connsiteY11" fmla="*/ 120396 h 1043940"/>
                <a:gd name="connsiteX12" fmla="*/ 0 w 437388"/>
                <a:gd name="connsiteY12" fmla="*/ 129540 h 1043940"/>
                <a:gd name="connsiteX13" fmla="*/ 0 w 437388"/>
                <a:gd name="connsiteY13" fmla="*/ 1043940 h 1043940"/>
                <a:gd name="connsiteX14" fmla="*/ 50291 w 437388"/>
                <a:gd name="connsiteY14" fmla="*/ 1034796 h 1043940"/>
                <a:gd name="connsiteX15" fmla="*/ 89916 w 437388"/>
                <a:gd name="connsiteY15" fmla="*/ 1014984 h 1043940"/>
                <a:gd name="connsiteX16" fmla="*/ 129540 w 437388"/>
                <a:gd name="connsiteY16" fmla="*/ 1004316 h 1043940"/>
                <a:gd name="connsiteX17" fmla="*/ 169164 w 437388"/>
                <a:gd name="connsiteY17" fmla="*/ 995172 h 1043940"/>
                <a:gd name="connsiteX18" fmla="*/ 208788 w 437388"/>
                <a:gd name="connsiteY18" fmla="*/ 984504 h 1043940"/>
                <a:gd name="connsiteX19" fmla="*/ 208788 w 437388"/>
                <a:gd name="connsiteY19" fmla="*/ 984504 h 1043940"/>
                <a:gd name="connsiteX20" fmla="*/ 248411 w 437388"/>
                <a:gd name="connsiteY20" fmla="*/ 973836 h 1043940"/>
                <a:gd name="connsiteX21" fmla="*/ 289559 w 437388"/>
                <a:gd name="connsiteY21" fmla="*/ 964692 h 1043940"/>
                <a:gd name="connsiteX22" fmla="*/ 329183 w 437388"/>
                <a:gd name="connsiteY22" fmla="*/ 954024 h 1043940"/>
                <a:gd name="connsiteX23" fmla="*/ 358140 w 437388"/>
                <a:gd name="connsiteY23" fmla="*/ 944880 h 1043940"/>
                <a:gd name="connsiteX24" fmla="*/ 397764 w 437388"/>
                <a:gd name="connsiteY24" fmla="*/ 934212 h 1043940"/>
                <a:gd name="connsiteX25" fmla="*/ 437388 w 437388"/>
                <a:gd name="connsiteY25" fmla="*/ 914400 h 1043940"/>
                <a:gd name="connsiteX26" fmla="*/ 437388 w 437388"/>
                <a:gd name="connsiteY26" fmla="*/ 0 h 104394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</a:cxnLst>
              <a:rect l="l" t="t" r="r" b="b"/>
              <a:pathLst>
                <a:path w="437388" h="1043940">
                  <a:moveTo>
                    <a:pt x="437388" y="0"/>
                  </a:moveTo>
                  <a:lnTo>
                    <a:pt x="397764" y="21336"/>
                  </a:lnTo>
                  <a:lnTo>
                    <a:pt x="358140" y="30480"/>
                  </a:lnTo>
                  <a:lnTo>
                    <a:pt x="329183" y="41148"/>
                  </a:lnTo>
                  <a:lnTo>
                    <a:pt x="289559" y="50292"/>
                  </a:lnTo>
                  <a:lnTo>
                    <a:pt x="248411" y="60960"/>
                  </a:lnTo>
                  <a:lnTo>
                    <a:pt x="208788" y="70104"/>
                  </a:lnTo>
                  <a:lnTo>
                    <a:pt x="208788" y="70104"/>
                  </a:lnTo>
                  <a:lnTo>
                    <a:pt x="169164" y="80772"/>
                  </a:lnTo>
                  <a:lnTo>
                    <a:pt x="129540" y="89916"/>
                  </a:lnTo>
                  <a:lnTo>
                    <a:pt x="89916" y="100584"/>
                  </a:lnTo>
                  <a:lnTo>
                    <a:pt x="50291" y="120396"/>
                  </a:lnTo>
                  <a:lnTo>
                    <a:pt x="0" y="129540"/>
                  </a:lnTo>
                  <a:lnTo>
                    <a:pt x="0" y="1043940"/>
                  </a:lnTo>
                  <a:lnTo>
                    <a:pt x="50291" y="1034796"/>
                  </a:lnTo>
                  <a:lnTo>
                    <a:pt x="89916" y="1014984"/>
                  </a:lnTo>
                  <a:lnTo>
                    <a:pt x="129540" y="1004316"/>
                  </a:lnTo>
                  <a:lnTo>
                    <a:pt x="169164" y="995172"/>
                  </a:lnTo>
                  <a:lnTo>
                    <a:pt x="208788" y="984504"/>
                  </a:lnTo>
                  <a:lnTo>
                    <a:pt x="208788" y="984504"/>
                  </a:lnTo>
                  <a:lnTo>
                    <a:pt x="248411" y="973836"/>
                  </a:lnTo>
                  <a:lnTo>
                    <a:pt x="289559" y="964692"/>
                  </a:lnTo>
                  <a:lnTo>
                    <a:pt x="329183" y="954024"/>
                  </a:lnTo>
                  <a:lnTo>
                    <a:pt x="358140" y="944880"/>
                  </a:lnTo>
                  <a:lnTo>
                    <a:pt x="397764" y="934212"/>
                  </a:lnTo>
                  <a:lnTo>
                    <a:pt x="437388" y="914400"/>
                  </a:lnTo>
                  <a:lnTo>
                    <a:pt x="437388" y="0"/>
                  </a:lnTo>
                </a:path>
              </a:pathLst>
            </a:cu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zh-C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宋体"/>
                <a:cs typeface="+mn-cs"/>
              </a:endParaRPr>
            </a:p>
          </p:txBody>
        </p:sp>
        <p:sp>
          <p:nvSpPr>
            <p:cNvPr id="146" name="Freeform 3"/>
            <p:cNvSpPr/>
            <p:nvPr/>
          </p:nvSpPr>
          <p:spPr>
            <a:xfrm>
              <a:off x="7051189" y="2160780"/>
              <a:ext cx="599496" cy="415058"/>
            </a:xfrm>
            <a:custGeom>
              <a:avLst/>
              <a:gdLst>
                <a:gd name="connsiteX0" fmla="*/ 0 w 2215896"/>
                <a:gd name="connsiteY0" fmla="*/ 0 h 1551432"/>
                <a:gd name="connsiteX1" fmla="*/ 2215896 w 2215896"/>
                <a:gd name="connsiteY1" fmla="*/ 637032 h 1551432"/>
                <a:gd name="connsiteX2" fmla="*/ 2215896 w 2215896"/>
                <a:gd name="connsiteY2" fmla="*/ 1551432 h 1551432"/>
                <a:gd name="connsiteX3" fmla="*/ 0 w 2215896"/>
                <a:gd name="connsiteY3" fmla="*/ 914400 h 1551432"/>
                <a:gd name="connsiteX4" fmla="*/ 0 w 2215896"/>
                <a:gd name="connsiteY4" fmla="*/ 0 h 155143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215896" h="1551432">
                  <a:moveTo>
                    <a:pt x="0" y="0"/>
                  </a:moveTo>
                  <a:lnTo>
                    <a:pt x="2215896" y="637032"/>
                  </a:lnTo>
                  <a:lnTo>
                    <a:pt x="2215896" y="1551432"/>
                  </a:lnTo>
                  <a:lnTo>
                    <a:pt x="0" y="914400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宋体"/>
                <a:cs typeface="+mn-cs"/>
              </a:endParaRPr>
            </a:p>
          </p:txBody>
        </p:sp>
        <p:sp>
          <p:nvSpPr>
            <p:cNvPr id="147" name="Freeform 3"/>
            <p:cNvSpPr/>
            <p:nvPr/>
          </p:nvSpPr>
          <p:spPr>
            <a:xfrm>
              <a:off x="7051189" y="2160780"/>
              <a:ext cx="717895" cy="172664"/>
            </a:xfrm>
            <a:custGeom>
              <a:avLst/>
              <a:gdLst>
                <a:gd name="connsiteX0" fmla="*/ 2653284 w 2653284"/>
                <a:gd name="connsiteY0" fmla="*/ 516635 h 646176"/>
                <a:gd name="connsiteX1" fmla="*/ 2613660 w 2653284"/>
                <a:gd name="connsiteY1" fmla="*/ 537972 h 646176"/>
                <a:gd name="connsiteX2" fmla="*/ 2574036 w 2653284"/>
                <a:gd name="connsiteY2" fmla="*/ 547116 h 646176"/>
                <a:gd name="connsiteX3" fmla="*/ 2545080 w 2653284"/>
                <a:gd name="connsiteY3" fmla="*/ 557784 h 646176"/>
                <a:gd name="connsiteX4" fmla="*/ 2505456 w 2653284"/>
                <a:gd name="connsiteY4" fmla="*/ 566928 h 646176"/>
                <a:gd name="connsiteX5" fmla="*/ 2464308 w 2653284"/>
                <a:gd name="connsiteY5" fmla="*/ 577596 h 646176"/>
                <a:gd name="connsiteX6" fmla="*/ 2424684 w 2653284"/>
                <a:gd name="connsiteY6" fmla="*/ 586740 h 646176"/>
                <a:gd name="connsiteX7" fmla="*/ 2424684 w 2653284"/>
                <a:gd name="connsiteY7" fmla="*/ 586740 h 646176"/>
                <a:gd name="connsiteX8" fmla="*/ 2385060 w 2653284"/>
                <a:gd name="connsiteY8" fmla="*/ 597408 h 646176"/>
                <a:gd name="connsiteX9" fmla="*/ 2345436 w 2653284"/>
                <a:gd name="connsiteY9" fmla="*/ 606552 h 646176"/>
                <a:gd name="connsiteX10" fmla="*/ 2305812 w 2653284"/>
                <a:gd name="connsiteY10" fmla="*/ 617220 h 646176"/>
                <a:gd name="connsiteX11" fmla="*/ 2266187 w 2653284"/>
                <a:gd name="connsiteY11" fmla="*/ 637032 h 646176"/>
                <a:gd name="connsiteX12" fmla="*/ 2215896 w 2653284"/>
                <a:gd name="connsiteY12" fmla="*/ 646176 h 646176"/>
                <a:gd name="connsiteX13" fmla="*/ 0 w 2653284"/>
                <a:gd name="connsiteY13" fmla="*/ 0 h 646176"/>
                <a:gd name="connsiteX14" fmla="*/ 2653284 w 2653284"/>
                <a:gd name="connsiteY14" fmla="*/ 516635 h 64617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</a:cxnLst>
              <a:rect l="l" t="t" r="r" b="b"/>
              <a:pathLst>
                <a:path w="2653284" h="646176">
                  <a:moveTo>
                    <a:pt x="2653284" y="516635"/>
                  </a:moveTo>
                  <a:lnTo>
                    <a:pt x="2613660" y="537972"/>
                  </a:lnTo>
                  <a:lnTo>
                    <a:pt x="2574036" y="547116"/>
                  </a:lnTo>
                  <a:lnTo>
                    <a:pt x="2545080" y="557784"/>
                  </a:lnTo>
                  <a:lnTo>
                    <a:pt x="2505456" y="566928"/>
                  </a:lnTo>
                  <a:lnTo>
                    <a:pt x="2464308" y="577596"/>
                  </a:lnTo>
                  <a:lnTo>
                    <a:pt x="2424684" y="586740"/>
                  </a:lnTo>
                  <a:lnTo>
                    <a:pt x="2424684" y="586740"/>
                  </a:lnTo>
                  <a:lnTo>
                    <a:pt x="2385060" y="597408"/>
                  </a:lnTo>
                  <a:lnTo>
                    <a:pt x="2345436" y="606552"/>
                  </a:lnTo>
                  <a:lnTo>
                    <a:pt x="2305812" y="617220"/>
                  </a:lnTo>
                  <a:lnTo>
                    <a:pt x="2266187" y="637032"/>
                  </a:lnTo>
                  <a:lnTo>
                    <a:pt x="2215896" y="646176"/>
                  </a:lnTo>
                  <a:lnTo>
                    <a:pt x="0" y="0"/>
                  </a:lnTo>
                  <a:lnTo>
                    <a:pt x="2653284" y="516635"/>
                  </a:lnTo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宋体"/>
                <a:cs typeface="+mn-cs"/>
              </a:endParaRPr>
            </a:p>
          </p:txBody>
        </p:sp>
        <p:sp>
          <p:nvSpPr>
            <p:cNvPr id="148" name="Freeform 3"/>
            <p:cNvSpPr/>
            <p:nvPr/>
          </p:nvSpPr>
          <p:spPr>
            <a:xfrm>
              <a:off x="5808803" y="2154770"/>
              <a:ext cx="1495256" cy="476487"/>
            </a:xfrm>
            <a:custGeom>
              <a:avLst/>
              <a:gdLst>
                <a:gd name="connsiteX0" fmla="*/ 5526021 w 5526021"/>
                <a:gd name="connsiteY0" fmla="*/ 646176 h 1780032"/>
                <a:gd name="connsiteX1" fmla="*/ 5486396 w 5526021"/>
                <a:gd name="connsiteY1" fmla="*/ 656844 h 1780032"/>
                <a:gd name="connsiteX2" fmla="*/ 5446772 w 5526021"/>
                <a:gd name="connsiteY2" fmla="*/ 665988 h 1780032"/>
                <a:gd name="connsiteX3" fmla="*/ 5396481 w 5526021"/>
                <a:gd name="connsiteY3" fmla="*/ 665988 h 1780032"/>
                <a:gd name="connsiteX4" fmla="*/ 5356857 w 5526021"/>
                <a:gd name="connsiteY4" fmla="*/ 676656 h 1780032"/>
                <a:gd name="connsiteX5" fmla="*/ 5308089 w 5526021"/>
                <a:gd name="connsiteY5" fmla="*/ 685800 h 1780032"/>
                <a:gd name="connsiteX6" fmla="*/ 5257797 w 5526021"/>
                <a:gd name="connsiteY6" fmla="*/ 696467 h 1780032"/>
                <a:gd name="connsiteX7" fmla="*/ 5218173 w 5526021"/>
                <a:gd name="connsiteY7" fmla="*/ 705612 h 1780032"/>
                <a:gd name="connsiteX8" fmla="*/ 5167880 w 5526021"/>
                <a:gd name="connsiteY8" fmla="*/ 716279 h 1780032"/>
                <a:gd name="connsiteX9" fmla="*/ 5119112 w 5526021"/>
                <a:gd name="connsiteY9" fmla="*/ 725423 h 1780032"/>
                <a:gd name="connsiteX10" fmla="*/ 5068821 w 5526021"/>
                <a:gd name="connsiteY10" fmla="*/ 736091 h 1780032"/>
                <a:gd name="connsiteX11" fmla="*/ 5020053 w 5526021"/>
                <a:gd name="connsiteY11" fmla="*/ 736091 h 1780032"/>
                <a:gd name="connsiteX12" fmla="*/ 4969761 w 5526021"/>
                <a:gd name="connsiteY12" fmla="*/ 745235 h 1780032"/>
                <a:gd name="connsiteX13" fmla="*/ 4919468 w 5526021"/>
                <a:gd name="connsiteY13" fmla="*/ 755904 h 1780032"/>
                <a:gd name="connsiteX14" fmla="*/ 4870701 w 5526021"/>
                <a:gd name="connsiteY14" fmla="*/ 765047 h 1780032"/>
                <a:gd name="connsiteX15" fmla="*/ 4820409 w 5526021"/>
                <a:gd name="connsiteY15" fmla="*/ 765047 h 1780032"/>
                <a:gd name="connsiteX16" fmla="*/ 4760973 w 5526021"/>
                <a:gd name="connsiteY16" fmla="*/ 775716 h 1780032"/>
                <a:gd name="connsiteX17" fmla="*/ 4710680 w 5526021"/>
                <a:gd name="connsiteY17" fmla="*/ 784860 h 1780032"/>
                <a:gd name="connsiteX18" fmla="*/ 4661912 w 5526021"/>
                <a:gd name="connsiteY18" fmla="*/ 784860 h 1780032"/>
                <a:gd name="connsiteX19" fmla="*/ 4611621 w 5526021"/>
                <a:gd name="connsiteY19" fmla="*/ 795528 h 1780032"/>
                <a:gd name="connsiteX20" fmla="*/ 4552185 w 5526021"/>
                <a:gd name="connsiteY20" fmla="*/ 795528 h 1780032"/>
                <a:gd name="connsiteX21" fmla="*/ 4501893 w 5526021"/>
                <a:gd name="connsiteY21" fmla="*/ 806196 h 1780032"/>
                <a:gd name="connsiteX22" fmla="*/ 4442456 w 5526021"/>
                <a:gd name="connsiteY22" fmla="*/ 815340 h 1780032"/>
                <a:gd name="connsiteX23" fmla="*/ 4393689 w 5526021"/>
                <a:gd name="connsiteY23" fmla="*/ 815340 h 1780032"/>
                <a:gd name="connsiteX24" fmla="*/ 4334253 w 5526021"/>
                <a:gd name="connsiteY24" fmla="*/ 826008 h 1780032"/>
                <a:gd name="connsiteX25" fmla="*/ 4224524 w 5526021"/>
                <a:gd name="connsiteY25" fmla="*/ 826008 h 1780032"/>
                <a:gd name="connsiteX26" fmla="*/ 4174232 w 5526021"/>
                <a:gd name="connsiteY26" fmla="*/ 835152 h 1780032"/>
                <a:gd name="connsiteX27" fmla="*/ 4114797 w 5526021"/>
                <a:gd name="connsiteY27" fmla="*/ 835152 h 1780032"/>
                <a:gd name="connsiteX28" fmla="*/ 4055361 w 5526021"/>
                <a:gd name="connsiteY28" fmla="*/ 845820 h 1780032"/>
                <a:gd name="connsiteX29" fmla="*/ 3886197 w 5526021"/>
                <a:gd name="connsiteY29" fmla="*/ 845820 h 1780032"/>
                <a:gd name="connsiteX30" fmla="*/ 3826761 w 5526021"/>
                <a:gd name="connsiteY30" fmla="*/ 854964 h 1780032"/>
                <a:gd name="connsiteX31" fmla="*/ 3598161 w 5526021"/>
                <a:gd name="connsiteY31" fmla="*/ 854964 h 1780032"/>
                <a:gd name="connsiteX32" fmla="*/ 3547868 w 5526021"/>
                <a:gd name="connsiteY32" fmla="*/ 865632 h 1780032"/>
                <a:gd name="connsiteX33" fmla="*/ 3081524 w 5526021"/>
                <a:gd name="connsiteY33" fmla="*/ 865632 h 1780032"/>
                <a:gd name="connsiteX34" fmla="*/ 3022088 w 5526021"/>
                <a:gd name="connsiteY34" fmla="*/ 854964 h 1780032"/>
                <a:gd name="connsiteX35" fmla="*/ 2793488 w 5526021"/>
                <a:gd name="connsiteY35" fmla="*/ 854964 h 1780032"/>
                <a:gd name="connsiteX36" fmla="*/ 2734053 w 5526021"/>
                <a:gd name="connsiteY36" fmla="*/ 845820 h 1780032"/>
                <a:gd name="connsiteX37" fmla="*/ 2564888 w 5526021"/>
                <a:gd name="connsiteY37" fmla="*/ 845820 h 1780032"/>
                <a:gd name="connsiteX38" fmla="*/ 2514597 w 5526021"/>
                <a:gd name="connsiteY38" fmla="*/ 835152 h 1780032"/>
                <a:gd name="connsiteX39" fmla="*/ 2455161 w 5526021"/>
                <a:gd name="connsiteY39" fmla="*/ 835152 h 1780032"/>
                <a:gd name="connsiteX40" fmla="*/ 2395724 w 5526021"/>
                <a:gd name="connsiteY40" fmla="*/ 826008 h 1780032"/>
                <a:gd name="connsiteX41" fmla="*/ 2285997 w 5526021"/>
                <a:gd name="connsiteY41" fmla="*/ 826008 h 1780032"/>
                <a:gd name="connsiteX42" fmla="*/ 2237229 w 5526021"/>
                <a:gd name="connsiteY42" fmla="*/ 815340 h 1780032"/>
                <a:gd name="connsiteX43" fmla="*/ 2176268 w 5526021"/>
                <a:gd name="connsiteY43" fmla="*/ 815340 h 1780032"/>
                <a:gd name="connsiteX44" fmla="*/ 2127500 w 5526021"/>
                <a:gd name="connsiteY44" fmla="*/ 806196 h 1780032"/>
                <a:gd name="connsiteX45" fmla="*/ 2068064 w 5526021"/>
                <a:gd name="connsiteY45" fmla="*/ 795528 h 1780032"/>
                <a:gd name="connsiteX46" fmla="*/ 2017773 w 5526021"/>
                <a:gd name="connsiteY46" fmla="*/ 795528 h 1780032"/>
                <a:gd name="connsiteX47" fmla="*/ 1967481 w 5526021"/>
                <a:gd name="connsiteY47" fmla="*/ 784860 h 1780032"/>
                <a:gd name="connsiteX48" fmla="*/ 1908044 w 5526021"/>
                <a:gd name="connsiteY48" fmla="*/ 784860 h 1780032"/>
                <a:gd name="connsiteX49" fmla="*/ 1859276 w 5526021"/>
                <a:gd name="connsiteY49" fmla="*/ 775716 h 1780032"/>
                <a:gd name="connsiteX50" fmla="*/ 1808984 w 5526021"/>
                <a:gd name="connsiteY50" fmla="*/ 765047 h 1780032"/>
                <a:gd name="connsiteX51" fmla="*/ 1760217 w 5526021"/>
                <a:gd name="connsiteY51" fmla="*/ 765047 h 1780032"/>
                <a:gd name="connsiteX52" fmla="*/ 1709925 w 5526021"/>
                <a:gd name="connsiteY52" fmla="*/ 755904 h 1780032"/>
                <a:gd name="connsiteX53" fmla="*/ 1650488 w 5526021"/>
                <a:gd name="connsiteY53" fmla="*/ 745235 h 1780032"/>
                <a:gd name="connsiteX54" fmla="*/ 1600197 w 5526021"/>
                <a:gd name="connsiteY54" fmla="*/ 736091 h 1780032"/>
                <a:gd name="connsiteX55" fmla="*/ 1560572 w 5526021"/>
                <a:gd name="connsiteY55" fmla="*/ 736091 h 1780032"/>
                <a:gd name="connsiteX56" fmla="*/ 1510281 w 5526021"/>
                <a:gd name="connsiteY56" fmla="*/ 725423 h 1780032"/>
                <a:gd name="connsiteX57" fmla="*/ 1461513 w 5526021"/>
                <a:gd name="connsiteY57" fmla="*/ 716279 h 1780032"/>
                <a:gd name="connsiteX58" fmla="*/ 1411220 w 5526021"/>
                <a:gd name="connsiteY58" fmla="*/ 705612 h 1780032"/>
                <a:gd name="connsiteX59" fmla="*/ 1362453 w 5526021"/>
                <a:gd name="connsiteY59" fmla="*/ 696467 h 1780032"/>
                <a:gd name="connsiteX60" fmla="*/ 1322828 w 5526021"/>
                <a:gd name="connsiteY60" fmla="*/ 685800 h 1780032"/>
                <a:gd name="connsiteX61" fmla="*/ 1272537 w 5526021"/>
                <a:gd name="connsiteY61" fmla="*/ 676656 h 1780032"/>
                <a:gd name="connsiteX62" fmla="*/ 1222244 w 5526021"/>
                <a:gd name="connsiteY62" fmla="*/ 665988 h 1780032"/>
                <a:gd name="connsiteX63" fmla="*/ 1182620 w 5526021"/>
                <a:gd name="connsiteY63" fmla="*/ 665988 h 1780032"/>
                <a:gd name="connsiteX64" fmla="*/ 1133853 w 5526021"/>
                <a:gd name="connsiteY64" fmla="*/ 656844 h 1780032"/>
                <a:gd name="connsiteX65" fmla="*/ 1094228 w 5526021"/>
                <a:gd name="connsiteY65" fmla="*/ 646176 h 1780032"/>
                <a:gd name="connsiteX66" fmla="*/ 1053081 w 5526021"/>
                <a:gd name="connsiteY66" fmla="*/ 637032 h 1780032"/>
                <a:gd name="connsiteX67" fmla="*/ 1013457 w 5526021"/>
                <a:gd name="connsiteY67" fmla="*/ 617220 h 1780032"/>
                <a:gd name="connsiteX68" fmla="*/ 964688 w 5526021"/>
                <a:gd name="connsiteY68" fmla="*/ 606552 h 1780032"/>
                <a:gd name="connsiteX69" fmla="*/ 925064 w 5526021"/>
                <a:gd name="connsiteY69" fmla="*/ 597408 h 1780032"/>
                <a:gd name="connsiteX70" fmla="*/ 885441 w 5526021"/>
                <a:gd name="connsiteY70" fmla="*/ 586740 h 1780032"/>
                <a:gd name="connsiteX71" fmla="*/ 845816 w 5526021"/>
                <a:gd name="connsiteY71" fmla="*/ 577596 h 1780032"/>
                <a:gd name="connsiteX72" fmla="*/ 815336 w 5526021"/>
                <a:gd name="connsiteY72" fmla="*/ 566928 h 1780032"/>
                <a:gd name="connsiteX73" fmla="*/ 775713 w 5526021"/>
                <a:gd name="connsiteY73" fmla="*/ 557784 h 1780032"/>
                <a:gd name="connsiteX74" fmla="*/ 736088 w 5526021"/>
                <a:gd name="connsiteY74" fmla="*/ 547116 h 1780032"/>
                <a:gd name="connsiteX75" fmla="*/ 696464 w 5526021"/>
                <a:gd name="connsiteY75" fmla="*/ 536447 h 1780032"/>
                <a:gd name="connsiteX76" fmla="*/ 665985 w 5526021"/>
                <a:gd name="connsiteY76" fmla="*/ 516635 h 1780032"/>
                <a:gd name="connsiteX77" fmla="*/ 626360 w 5526021"/>
                <a:gd name="connsiteY77" fmla="*/ 507491 h 1780032"/>
                <a:gd name="connsiteX78" fmla="*/ 597404 w 5526021"/>
                <a:gd name="connsiteY78" fmla="*/ 496823 h 1780032"/>
                <a:gd name="connsiteX79" fmla="*/ 566925 w 5526021"/>
                <a:gd name="connsiteY79" fmla="*/ 487679 h 1780032"/>
                <a:gd name="connsiteX80" fmla="*/ 536444 w 5526021"/>
                <a:gd name="connsiteY80" fmla="*/ 467867 h 1780032"/>
                <a:gd name="connsiteX81" fmla="*/ 496820 w 5526021"/>
                <a:gd name="connsiteY81" fmla="*/ 457200 h 1780032"/>
                <a:gd name="connsiteX82" fmla="*/ 467864 w 5526021"/>
                <a:gd name="connsiteY82" fmla="*/ 448056 h 1780032"/>
                <a:gd name="connsiteX83" fmla="*/ 437385 w 5526021"/>
                <a:gd name="connsiteY83" fmla="*/ 437388 h 1780032"/>
                <a:gd name="connsiteX84" fmla="*/ 417572 w 5526021"/>
                <a:gd name="connsiteY84" fmla="*/ 417576 h 1780032"/>
                <a:gd name="connsiteX85" fmla="*/ 388616 w 5526021"/>
                <a:gd name="connsiteY85" fmla="*/ 408432 h 1780032"/>
                <a:gd name="connsiteX86" fmla="*/ 358136 w 5526021"/>
                <a:gd name="connsiteY86" fmla="*/ 397764 h 1780032"/>
                <a:gd name="connsiteX87" fmla="*/ 327656 w 5526021"/>
                <a:gd name="connsiteY87" fmla="*/ 377952 h 1780032"/>
                <a:gd name="connsiteX88" fmla="*/ 307844 w 5526021"/>
                <a:gd name="connsiteY88" fmla="*/ 368808 h 1780032"/>
                <a:gd name="connsiteX89" fmla="*/ 288036 w 5526021"/>
                <a:gd name="connsiteY89" fmla="*/ 348996 h 1780032"/>
                <a:gd name="connsiteX90" fmla="*/ 259080 w 5526021"/>
                <a:gd name="connsiteY90" fmla="*/ 338328 h 1780032"/>
                <a:gd name="connsiteX91" fmla="*/ 239267 w 5526021"/>
                <a:gd name="connsiteY91" fmla="*/ 329184 h 1780032"/>
                <a:gd name="connsiteX92" fmla="*/ 219455 w 5526021"/>
                <a:gd name="connsiteY92" fmla="*/ 309372 h 1780032"/>
                <a:gd name="connsiteX93" fmla="*/ 199644 w 5526021"/>
                <a:gd name="connsiteY93" fmla="*/ 298704 h 1780032"/>
                <a:gd name="connsiteX94" fmla="*/ 179831 w 5526021"/>
                <a:gd name="connsiteY94" fmla="*/ 278891 h 1780032"/>
                <a:gd name="connsiteX95" fmla="*/ 160019 w 5526021"/>
                <a:gd name="connsiteY95" fmla="*/ 268223 h 1780032"/>
                <a:gd name="connsiteX96" fmla="*/ 140208 w 5526021"/>
                <a:gd name="connsiteY96" fmla="*/ 259079 h 1780032"/>
                <a:gd name="connsiteX97" fmla="*/ 129539 w 5526021"/>
                <a:gd name="connsiteY97" fmla="*/ 239267 h 1780032"/>
                <a:gd name="connsiteX98" fmla="*/ 109727 w 5526021"/>
                <a:gd name="connsiteY98" fmla="*/ 228600 h 1780032"/>
                <a:gd name="connsiteX99" fmla="*/ 99060 w 5526021"/>
                <a:gd name="connsiteY99" fmla="*/ 208788 h 1780032"/>
                <a:gd name="connsiteX100" fmla="*/ 79247 w 5526021"/>
                <a:gd name="connsiteY100" fmla="*/ 199644 h 1780032"/>
                <a:gd name="connsiteX101" fmla="*/ 70103 w 5526021"/>
                <a:gd name="connsiteY101" fmla="*/ 179832 h 1780032"/>
                <a:gd name="connsiteX102" fmla="*/ 59436 w 5526021"/>
                <a:gd name="connsiteY102" fmla="*/ 169164 h 1780032"/>
                <a:gd name="connsiteX103" fmla="*/ 50291 w 5526021"/>
                <a:gd name="connsiteY103" fmla="*/ 149352 h 1780032"/>
                <a:gd name="connsiteX104" fmla="*/ 39624 w 5526021"/>
                <a:gd name="connsiteY104" fmla="*/ 140208 h 1780032"/>
                <a:gd name="connsiteX105" fmla="*/ 30480 w 5526021"/>
                <a:gd name="connsiteY105" fmla="*/ 120396 h 1780032"/>
                <a:gd name="connsiteX106" fmla="*/ 19811 w 5526021"/>
                <a:gd name="connsiteY106" fmla="*/ 109728 h 1780032"/>
                <a:gd name="connsiteX107" fmla="*/ 19811 w 5526021"/>
                <a:gd name="connsiteY107" fmla="*/ 89916 h 1780032"/>
                <a:gd name="connsiteX108" fmla="*/ 10667 w 5526021"/>
                <a:gd name="connsiteY108" fmla="*/ 80772 h 1780032"/>
                <a:gd name="connsiteX109" fmla="*/ 10667 w 5526021"/>
                <a:gd name="connsiteY109" fmla="*/ 60960 h 1780032"/>
                <a:gd name="connsiteX110" fmla="*/ 0 w 5526021"/>
                <a:gd name="connsiteY110" fmla="*/ 50291 h 1780032"/>
                <a:gd name="connsiteX111" fmla="*/ 0 w 5526021"/>
                <a:gd name="connsiteY111" fmla="*/ 0 h 1780032"/>
                <a:gd name="connsiteX112" fmla="*/ 0 w 5526021"/>
                <a:gd name="connsiteY112" fmla="*/ 964691 h 1780032"/>
                <a:gd name="connsiteX113" fmla="*/ 10667 w 5526021"/>
                <a:gd name="connsiteY113" fmla="*/ 973835 h 1780032"/>
                <a:gd name="connsiteX114" fmla="*/ 10667 w 5526021"/>
                <a:gd name="connsiteY114" fmla="*/ 993647 h 1780032"/>
                <a:gd name="connsiteX115" fmla="*/ 19811 w 5526021"/>
                <a:gd name="connsiteY115" fmla="*/ 1004316 h 1780032"/>
                <a:gd name="connsiteX116" fmla="*/ 19811 w 5526021"/>
                <a:gd name="connsiteY116" fmla="*/ 1024128 h 1780032"/>
                <a:gd name="connsiteX117" fmla="*/ 30480 w 5526021"/>
                <a:gd name="connsiteY117" fmla="*/ 1033272 h 1780032"/>
                <a:gd name="connsiteX118" fmla="*/ 39624 w 5526021"/>
                <a:gd name="connsiteY118" fmla="*/ 1054608 h 1780032"/>
                <a:gd name="connsiteX119" fmla="*/ 50291 w 5526021"/>
                <a:gd name="connsiteY119" fmla="*/ 1063752 h 1780032"/>
                <a:gd name="connsiteX120" fmla="*/ 59436 w 5526021"/>
                <a:gd name="connsiteY120" fmla="*/ 1083564 h 1780032"/>
                <a:gd name="connsiteX121" fmla="*/ 70103 w 5526021"/>
                <a:gd name="connsiteY121" fmla="*/ 1094232 h 1780032"/>
                <a:gd name="connsiteX122" fmla="*/ 79247 w 5526021"/>
                <a:gd name="connsiteY122" fmla="*/ 1114044 h 1780032"/>
                <a:gd name="connsiteX123" fmla="*/ 99060 w 5526021"/>
                <a:gd name="connsiteY123" fmla="*/ 1123188 h 1780032"/>
                <a:gd name="connsiteX124" fmla="*/ 109727 w 5526021"/>
                <a:gd name="connsiteY124" fmla="*/ 1143000 h 1780032"/>
                <a:gd name="connsiteX125" fmla="*/ 129539 w 5526021"/>
                <a:gd name="connsiteY125" fmla="*/ 1153668 h 1780032"/>
                <a:gd name="connsiteX126" fmla="*/ 140208 w 5526021"/>
                <a:gd name="connsiteY126" fmla="*/ 1173479 h 1780032"/>
                <a:gd name="connsiteX127" fmla="*/ 160019 w 5526021"/>
                <a:gd name="connsiteY127" fmla="*/ 1182624 h 1780032"/>
                <a:gd name="connsiteX128" fmla="*/ 179831 w 5526021"/>
                <a:gd name="connsiteY128" fmla="*/ 1193291 h 1780032"/>
                <a:gd name="connsiteX129" fmla="*/ 199644 w 5526021"/>
                <a:gd name="connsiteY129" fmla="*/ 1213104 h 1780032"/>
                <a:gd name="connsiteX130" fmla="*/ 219455 w 5526021"/>
                <a:gd name="connsiteY130" fmla="*/ 1222247 h 1780032"/>
                <a:gd name="connsiteX131" fmla="*/ 239267 w 5526021"/>
                <a:gd name="connsiteY131" fmla="*/ 1242060 h 1780032"/>
                <a:gd name="connsiteX132" fmla="*/ 259080 w 5526021"/>
                <a:gd name="connsiteY132" fmla="*/ 1252728 h 1780032"/>
                <a:gd name="connsiteX133" fmla="*/ 288036 w 5526021"/>
                <a:gd name="connsiteY133" fmla="*/ 1261872 h 1780032"/>
                <a:gd name="connsiteX134" fmla="*/ 307844 w 5526021"/>
                <a:gd name="connsiteY134" fmla="*/ 1283208 h 1780032"/>
                <a:gd name="connsiteX135" fmla="*/ 327656 w 5526021"/>
                <a:gd name="connsiteY135" fmla="*/ 1292352 h 1780032"/>
                <a:gd name="connsiteX136" fmla="*/ 358136 w 5526021"/>
                <a:gd name="connsiteY136" fmla="*/ 1312164 h 1780032"/>
                <a:gd name="connsiteX137" fmla="*/ 388616 w 5526021"/>
                <a:gd name="connsiteY137" fmla="*/ 1322832 h 1780032"/>
                <a:gd name="connsiteX138" fmla="*/ 417572 w 5526021"/>
                <a:gd name="connsiteY138" fmla="*/ 1331976 h 1780032"/>
                <a:gd name="connsiteX139" fmla="*/ 437385 w 5526021"/>
                <a:gd name="connsiteY139" fmla="*/ 1351788 h 1780032"/>
                <a:gd name="connsiteX140" fmla="*/ 467864 w 5526021"/>
                <a:gd name="connsiteY140" fmla="*/ 1362456 h 1780032"/>
                <a:gd name="connsiteX141" fmla="*/ 496820 w 5526021"/>
                <a:gd name="connsiteY141" fmla="*/ 1371600 h 1780032"/>
                <a:gd name="connsiteX142" fmla="*/ 536444 w 5526021"/>
                <a:gd name="connsiteY142" fmla="*/ 1382268 h 1780032"/>
                <a:gd name="connsiteX143" fmla="*/ 566925 w 5526021"/>
                <a:gd name="connsiteY143" fmla="*/ 1402079 h 1780032"/>
                <a:gd name="connsiteX144" fmla="*/ 597404 w 5526021"/>
                <a:gd name="connsiteY144" fmla="*/ 1411224 h 1780032"/>
                <a:gd name="connsiteX145" fmla="*/ 626360 w 5526021"/>
                <a:gd name="connsiteY145" fmla="*/ 1421891 h 1780032"/>
                <a:gd name="connsiteX146" fmla="*/ 665985 w 5526021"/>
                <a:gd name="connsiteY146" fmla="*/ 1431035 h 1780032"/>
                <a:gd name="connsiteX147" fmla="*/ 696464 w 5526021"/>
                <a:gd name="connsiteY147" fmla="*/ 1450847 h 1780032"/>
                <a:gd name="connsiteX148" fmla="*/ 736088 w 5526021"/>
                <a:gd name="connsiteY148" fmla="*/ 1461516 h 1780032"/>
                <a:gd name="connsiteX149" fmla="*/ 775713 w 5526021"/>
                <a:gd name="connsiteY149" fmla="*/ 1470660 h 1780032"/>
                <a:gd name="connsiteX150" fmla="*/ 815336 w 5526021"/>
                <a:gd name="connsiteY150" fmla="*/ 1481328 h 1780032"/>
                <a:gd name="connsiteX151" fmla="*/ 845816 w 5526021"/>
                <a:gd name="connsiteY151" fmla="*/ 1490472 h 1780032"/>
                <a:gd name="connsiteX152" fmla="*/ 885441 w 5526021"/>
                <a:gd name="connsiteY152" fmla="*/ 1501140 h 1780032"/>
                <a:gd name="connsiteX153" fmla="*/ 925064 w 5526021"/>
                <a:gd name="connsiteY153" fmla="*/ 1510284 h 1780032"/>
                <a:gd name="connsiteX154" fmla="*/ 964688 w 5526021"/>
                <a:gd name="connsiteY154" fmla="*/ 1520952 h 1780032"/>
                <a:gd name="connsiteX155" fmla="*/ 1013457 w 5526021"/>
                <a:gd name="connsiteY155" fmla="*/ 1531620 h 1780032"/>
                <a:gd name="connsiteX156" fmla="*/ 1053081 w 5526021"/>
                <a:gd name="connsiteY156" fmla="*/ 1551432 h 1780032"/>
                <a:gd name="connsiteX157" fmla="*/ 1094228 w 5526021"/>
                <a:gd name="connsiteY157" fmla="*/ 1560576 h 1780032"/>
                <a:gd name="connsiteX158" fmla="*/ 1133853 w 5526021"/>
                <a:gd name="connsiteY158" fmla="*/ 1571244 h 1780032"/>
                <a:gd name="connsiteX159" fmla="*/ 1182620 w 5526021"/>
                <a:gd name="connsiteY159" fmla="*/ 1580388 h 1780032"/>
                <a:gd name="connsiteX160" fmla="*/ 1222244 w 5526021"/>
                <a:gd name="connsiteY160" fmla="*/ 1580388 h 1780032"/>
                <a:gd name="connsiteX161" fmla="*/ 1272537 w 5526021"/>
                <a:gd name="connsiteY161" fmla="*/ 1591056 h 1780032"/>
                <a:gd name="connsiteX162" fmla="*/ 1322828 w 5526021"/>
                <a:gd name="connsiteY162" fmla="*/ 1600200 h 1780032"/>
                <a:gd name="connsiteX163" fmla="*/ 1362453 w 5526021"/>
                <a:gd name="connsiteY163" fmla="*/ 1610868 h 1780032"/>
                <a:gd name="connsiteX164" fmla="*/ 1411220 w 5526021"/>
                <a:gd name="connsiteY164" fmla="*/ 1620012 h 1780032"/>
                <a:gd name="connsiteX165" fmla="*/ 1461513 w 5526021"/>
                <a:gd name="connsiteY165" fmla="*/ 1630679 h 1780032"/>
                <a:gd name="connsiteX166" fmla="*/ 1510281 w 5526021"/>
                <a:gd name="connsiteY166" fmla="*/ 1639824 h 1780032"/>
                <a:gd name="connsiteX167" fmla="*/ 1560572 w 5526021"/>
                <a:gd name="connsiteY167" fmla="*/ 1650491 h 1780032"/>
                <a:gd name="connsiteX168" fmla="*/ 1600197 w 5526021"/>
                <a:gd name="connsiteY168" fmla="*/ 1650491 h 1780032"/>
                <a:gd name="connsiteX169" fmla="*/ 1650488 w 5526021"/>
                <a:gd name="connsiteY169" fmla="*/ 1659635 h 1780032"/>
                <a:gd name="connsiteX170" fmla="*/ 1709925 w 5526021"/>
                <a:gd name="connsiteY170" fmla="*/ 1670304 h 1780032"/>
                <a:gd name="connsiteX171" fmla="*/ 1760217 w 5526021"/>
                <a:gd name="connsiteY171" fmla="*/ 1679447 h 1780032"/>
                <a:gd name="connsiteX172" fmla="*/ 1808984 w 5526021"/>
                <a:gd name="connsiteY172" fmla="*/ 1679447 h 1780032"/>
                <a:gd name="connsiteX173" fmla="*/ 1859276 w 5526021"/>
                <a:gd name="connsiteY173" fmla="*/ 1690116 h 1780032"/>
                <a:gd name="connsiteX174" fmla="*/ 1908044 w 5526021"/>
                <a:gd name="connsiteY174" fmla="*/ 1699260 h 1780032"/>
                <a:gd name="connsiteX175" fmla="*/ 1967481 w 5526021"/>
                <a:gd name="connsiteY175" fmla="*/ 1699260 h 1780032"/>
                <a:gd name="connsiteX176" fmla="*/ 2017773 w 5526021"/>
                <a:gd name="connsiteY176" fmla="*/ 1709928 h 1780032"/>
                <a:gd name="connsiteX177" fmla="*/ 2068064 w 5526021"/>
                <a:gd name="connsiteY177" fmla="*/ 1709928 h 1780032"/>
                <a:gd name="connsiteX178" fmla="*/ 2127500 w 5526021"/>
                <a:gd name="connsiteY178" fmla="*/ 1719072 h 1780032"/>
                <a:gd name="connsiteX179" fmla="*/ 2176268 w 5526021"/>
                <a:gd name="connsiteY179" fmla="*/ 1729740 h 1780032"/>
                <a:gd name="connsiteX180" fmla="*/ 2237229 w 5526021"/>
                <a:gd name="connsiteY180" fmla="*/ 1729740 h 1780032"/>
                <a:gd name="connsiteX181" fmla="*/ 2285997 w 5526021"/>
                <a:gd name="connsiteY181" fmla="*/ 1738884 h 1780032"/>
                <a:gd name="connsiteX182" fmla="*/ 2395724 w 5526021"/>
                <a:gd name="connsiteY182" fmla="*/ 1738884 h 1780032"/>
                <a:gd name="connsiteX183" fmla="*/ 2455161 w 5526021"/>
                <a:gd name="connsiteY183" fmla="*/ 1749552 h 1780032"/>
                <a:gd name="connsiteX184" fmla="*/ 2514597 w 5526021"/>
                <a:gd name="connsiteY184" fmla="*/ 1749552 h 1780032"/>
                <a:gd name="connsiteX185" fmla="*/ 2564888 w 5526021"/>
                <a:gd name="connsiteY185" fmla="*/ 1758696 h 1780032"/>
                <a:gd name="connsiteX186" fmla="*/ 2734053 w 5526021"/>
                <a:gd name="connsiteY186" fmla="*/ 1758696 h 1780032"/>
                <a:gd name="connsiteX187" fmla="*/ 2793488 w 5526021"/>
                <a:gd name="connsiteY187" fmla="*/ 1769364 h 1780032"/>
                <a:gd name="connsiteX188" fmla="*/ 3022088 w 5526021"/>
                <a:gd name="connsiteY188" fmla="*/ 1769364 h 1780032"/>
                <a:gd name="connsiteX189" fmla="*/ 3081524 w 5526021"/>
                <a:gd name="connsiteY189" fmla="*/ 1780032 h 1780032"/>
                <a:gd name="connsiteX190" fmla="*/ 3547868 w 5526021"/>
                <a:gd name="connsiteY190" fmla="*/ 1780032 h 1780032"/>
                <a:gd name="connsiteX191" fmla="*/ 3598161 w 5526021"/>
                <a:gd name="connsiteY191" fmla="*/ 1769364 h 1780032"/>
                <a:gd name="connsiteX192" fmla="*/ 3826761 w 5526021"/>
                <a:gd name="connsiteY192" fmla="*/ 1769364 h 1780032"/>
                <a:gd name="connsiteX193" fmla="*/ 3886197 w 5526021"/>
                <a:gd name="connsiteY193" fmla="*/ 1758696 h 1780032"/>
                <a:gd name="connsiteX194" fmla="*/ 4055361 w 5526021"/>
                <a:gd name="connsiteY194" fmla="*/ 1758696 h 1780032"/>
                <a:gd name="connsiteX195" fmla="*/ 4114797 w 5526021"/>
                <a:gd name="connsiteY195" fmla="*/ 1749552 h 1780032"/>
                <a:gd name="connsiteX196" fmla="*/ 4174232 w 5526021"/>
                <a:gd name="connsiteY196" fmla="*/ 1749552 h 1780032"/>
                <a:gd name="connsiteX197" fmla="*/ 4224524 w 5526021"/>
                <a:gd name="connsiteY197" fmla="*/ 1738884 h 1780032"/>
                <a:gd name="connsiteX198" fmla="*/ 4334253 w 5526021"/>
                <a:gd name="connsiteY198" fmla="*/ 1738884 h 1780032"/>
                <a:gd name="connsiteX199" fmla="*/ 4393689 w 5526021"/>
                <a:gd name="connsiteY199" fmla="*/ 1729740 h 1780032"/>
                <a:gd name="connsiteX200" fmla="*/ 4442456 w 5526021"/>
                <a:gd name="connsiteY200" fmla="*/ 1729740 h 1780032"/>
                <a:gd name="connsiteX201" fmla="*/ 4501893 w 5526021"/>
                <a:gd name="connsiteY201" fmla="*/ 1719072 h 1780032"/>
                <a:gd name="connsiteX202" fmla="*/ 4552185 w 5526021"/>
                <a:gd name="connsiteY202" fmla="*/ 1709928 h 1780032"/>
                <a:gd name="connsiteX203" fmla="*/ 4611621 w 5526021"/>
                <a:gd name="connsiteY203" fmla="*/ 1709928 h 1780032"/>
                <a:gd name="connsiteX204" fmla="*/ 4661912 w 5526021"/>
                <a:gd name="connsiteY204" fmla="*/ 1699260 h 1780032"/>
                <a:gd name="connsiteX205" fmla="*/ 4710680 w 5526021"/>
                <a:gd name="connsiteY205" fmla="*/ 1699260 h 1780032"/>
                <a:gd name="connsiteX206" fmla="*/ 4760973 w 5526021"/>
                <a:gd name="connsiteY206" fmla="*/ 1690116 h 1780032"/>
                <a:gd name="connsiteX207" fmla="*/ 4820409 w 5526021"/>
                <a:gd name="connsiteY207" fmla="*/ 1679447 h 1780032"/>
                <a:gd name="connsiteX208" fmla="*/ 4870701 w 5526021"/>
                <a:gd name="connsiteY208" fmla="*/ 1679447 h 1780032"/>
                <a:gd name="connsiteX209" fmla="*/ 4919468 w 5526021"/>
                <a:gd name="connsiteY209" fmla="*/ 1670304 h 1780032"/>
                <a:gd name="connsiteX210" fmla="*/ 4969761 w 5526021"/>
                <a:gd name="connsiteY210" fmla="*/ 1659635 h 1780032"/>
                <a:gd name="connsiteX211" fmla="*/ 5020053 w 5526021"/>
                <a:gd name="connsiteY211" fmla="*/ 1650491 h 1780032"/>
                <a:gd name="connsiteX212" fmla="*/ 5068821 w 5526021"/>
                <a:gd name="connsiteY212" fmla="*/ 1650491 h 1780032"/>
                <a:gd name="connsiteX213" fmla="*/ 5119112 w 5526021"/>
                <a:gd name="connsiteY213" fmla="*/ 1639824 h 1780032"/>
                <a:gd name="connsiteX214" fmla="*/ 5167880 w 5526021"/>
                <a:gd name="connsiteY214" fmla="*/ 1630679 h 1780032"/>
                <a:gd name="connsiteX215" fmla="*/ 5218173 w 5526021"/>
                <a:gd name="connsiteY215" fmla="*/ 1620012 h 1780032"/>
                <a:gd name="connsiteX216" fmla="*/ 5257797 w 5526021"/>
                <a:gd name="connsiteY216" fmla="*/ 1610868 h 1780032"/>
                <a:gd name="connsiteX217" fmla="*/ 5308089 w 5526021"/>
                <a:gd name="connsiteY217" fmla="*/ 1600200 h 1780032"/>
                <a:gd name="connsiteX218" fmla="*/ 5356857 w 5526021"/>
                <a:gd name="connsiteY218" fmla="*/ 1591056 h 1780032"/>
                <a:gd name="connsiteX219" fmla="*/ 5396481 w 5526021"/>
                <a:gd name="connsiteY219" fmla="*/ 1580388 h 1780032"/>
                <a:gd name="connsiteX220" fmla="*/ 5446772 w 5526021"/>
                <a:gd name="connsiteY220" fmla="*/ 1580388 h 1780032"/>
                <a:gd name="connsiteX221" fmla="*/ 5486396 w 5526021"/>
                <a:gd name="connsiteY221" fmla="*/ 1571244 h 1780032"/>
                <a:gd name="connsiteX222" fmla="*/ 5526021 w 5526021"/>
                <a:gd name="connsiteY222" fmla="*/ 1560576 h 1780032"/>
                <a:gd name="connsiteX223" fmla="*/ 5526021 w 5526021"/>
                <a:gd name="connsiteY223" fmla="*/ 646176 h 178003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  <a:cxn ang="35">
                  <a:pos x="connsiteX35" y="connsiteY35"/>
                </a:cxn>
                <a:cxn ang="36">
                  <a:pos x="connsiteX36" y="connsiteY36"/>
                </a:cxn>
                <a:cxn ang="37">
                  <a:pos x="connsiteX37" y="connsiteY37"/>
                </a:cxn>
                <a:cxn ang="38">
                  <a:pos x="connsiteX38" y="connsiteY38"/>
                </a:cxn>
                <a:cxn ang="39">
                  <a:pos x="connsiteX39" y="connsiteY39"/>
                </a:cxn>
                <a:cxn ang="40">
                  <a:pos x="connsiteX40" y="connsiteY40"/>
                </a:cxn>
                <a:cxn ang="41">
                  <a:pos x="connsiteX41" y="connsiteY41"/>
                </a:cxn>
                <a:cxn ang="42">
                  <a:pos x="connsiteX42" y="connsiteY42"/>
                </a:cxn>
                <a:cxn ang="43">
                  <a:pos x="connsiteX43" y="connsiteY43"/>
                </a:cxn>
                <a:cxn ang="44">
                  <a:pos x="connsiteX44" y="connsiteY44"/>
                </a:cxn>
                <a:cxn ang="45">
                  <a:pos x="connsiteX45" y="connsiteY45"/>
                </a:cxn>
                <a:cxn ang="46">
                  <a:pos x="connsiteX46" y="connsiteY46"/>
                </a:cxn>
                <a:cxn ang="47">
                  <a:pos x="connsiteX47" y="connsiteY47"/>
                </a:cxn>
                <a:cxn ang="48">
                  <a:pos x="connsiteX48" y="connsiteY48"/>
                </a:cxn>
                <a:cxn ang="49">
                  <a:pos x="connsiteX49" y="connsiteY49"/>
                </a:cxn>
                <a:cxn ang="50">
                  <a:pos x="connsiteX50" y="connsiteY50"/>
                </a:cxn>
                <a:cxn ang="51">
                  <a:pos x="connsiteX51" y="connsiteY51"/>
                </a:cxn>
                <a:cxn ang="52">
                  <a:pos x="connsiteX52" y="connsiteY52"/>
                </a:cxn>
                <a:cxn ang="53">
                  <a:pos x="connsiteX53" y="connsiteY53"/>
                </a:cxn>
                <a:cxn ang="54">
                  <a:pos x="connsiteX54" y="connsiteY54"/>
                </a:cxn>
                <a:cxn ang="55">
                  <a:pos x="connsiteX55" y="connsiteY55"/>
                </a:cxn>
                <a:cxn ang="56">
                  <a:pos x="connsiteX56" y="connsiteY56"/>
                </a:cxn>
                <a:cxn ang="57">
                  <a:pos x="connsiteX57" y="connsiteY57"/>
                </a:cxn>
                <a:cxn ang="58">
                  <a:pos x="connsiteX58" y="connsiteY58"/>
                </a:cxn>
                <a:cxn ang="59">
                  <a:pos x="connsiteX59" y="connsiteY59"/>
                </a:cxn>
                <a:cxn ang="60">
                  <a:pos x="connsiteX60" y="connsiteY60"/>
                </a:cxn>
                <a:cxn ang="61">
                  <a:pos x="connsiteX61" y="connsiteY61"/>
                </a:cxn>
                <a:cxn ang="62">
                  <a:pos x="connsiteX62" y="connsiteY62"/>
                </a:cxn>
                <a:cxn ang="63">
                  <a:pos x="connsiteX63" y="connsiteY63"/>
                </a:cxn>
                <a:cxn ang="64">
                  <a:pos x="connsiteX64" y="connsiteY64"/>
                </a:cxn>
                <a:cxn ang="65">
                  <a:pos x="connsiteX65" y="connsiteY65"/>
                </a:cxn>
                <a:cxn ang="66">
                  <a:pos x="connsiteX66" y="connsiteY66"/>
                </a:cxn>
                <a:cxn ang="67">
                  <a:pos x="connsiteX67" y="connsiteY67"/>
                </a:cxn>
                <a:cxn ang="68">
                  <a:pos x="connsiteX68" y="connsiteY68"/>
                </a:cxn>
                <a:cxn ang="69">
                  <a:pos x="connsiteX69" y="connsiteY69"/>
                </a:cxn>
                <a:cxn ang="70">
                  <a:pos x="connsiteX70" y="connsiteY70"/>
                </a:cxn>
                <a:cxn ang="71">
                  <a:pos x="connsiteX71" y="connsiteY71"/>
                </a:cxn>
                <a:cxn ang="72">
                  <a:pos x="connsiteX72" y="connsiteY72"/>
                </a:cxn>
                <a:cxn ang="73">
                  <a:pos x="connsiteX73" y="connsiteY73"/>
                </a:cxn>
                <a:cxn ang="74">
                  <a:pos x="connsiteX74" y="connsiteY74"/>
                </a:cxn>
                <a:cxn ang="75">
                  <a:pos x="connsiteX75" y="connsiteY75"/>
                </a:cxn>
                <a:cxn ang="76">
                  <a:pos x="connsiteX76" y="connsiteY76"/>
                </a:cxn>
                <a:cxn ang="77">
                  <a:pos x="connsiteX77" y="connsiteY77"/>
                </a:cxn>
                <a:cxn ang="78">
                  <a:pos x="connsiteX78" y="connsiteY78"/>
                </a:cxn>
                <a:cxn ang="79">
                  <a:pos x="connsiteX79" y="connsiteY79"/>
                </a:cxn>
                <a:cxn ang="80">
                  <a:pos x="connsiteX80" y="connsiteY80"/>
                </a:cxn>
                <a:cxn ang="81">
                  <a:pos x="connsiteX81" y="connsiteY81"/>
                </a:cxn>
                <a:cxn ang="82">
                  <a:pos x="connsiteX82" y="connsiteY82"/>
                </a:cxn>
                <a:cxn ang="83">
                  <a:pos x="connsiteX83" y="connsiteY83"/>
                </a:cxn>
                <a:cxn ang="84">
                  <a:pos x="connsiteX84" y="connsiteY84"/>
                </a:cxn>
                <a:cxn ang="85">
                  <a:pos x="connsiteX85" y="connsiteY85"/>
                </a:cxn>
                <a:cxn ang="86">
                  <a:pos x="connsiteX86" y="connsiteY86"/>
                </a:cxn>
                <a:cxn ang="87">
                  <a:pos x="connsiteX87" y="connsiteY87"/>
                </a:cxn>
                <a:cxn ang="88">
                  <a:pos x="connsiteX88" y="connsiteY88"/>
                </a:cxn>
                <a:cxn ang="89">
                  <a:pos x="connsiteX89" y="connsiteY89"/>
                </a:cxn>
                <a:cxn ang="90">
                  <a:pos x="connsiteX90" y="connsiteY90"/>
                </a:cxn>
                <a:cxn ang="91">
                  <a:pos x="connsiteX91" y="connsiteY91"/>
                </a:cxn>
                <a:cxn ang="92">
                  <a:pos x="connsiteX92" y="connsiteY92"/>
                </a:cxn>
                <a:cxn ang="93">
                  <a:pos x="connsiteX93" y="connsiteY93"/>
                </a:cxn>
                <a:cxn ang="94">
                  <a:pos x="connsiteX94" y="connsiteY94"/>
                </a:cxn>
                <a:cxn ang="95">
                  <a:pos x="connsiteX95" y="connsiteY95"/>
                </a:cxn>
                <a:cxn ang="96">
                  <a:pos x="connsiteX96" y="connsiteY96"/>
                </a:cxn>
                <a:cxn ang="97">
                  <a:pos x="connsiteX97" y="connsiteY97"/>
                </a:cxn>
                <a:cxn ang="98">
                  <a:pos x="connsiteX98" y="connsiteY98"/>
                </a:cxn>
                <a:cxn ang="99">
                  <a:pos x="connsiteX99" y="connsiteY99"/>
                </a:cxn>
                <a:cxn ang="100">
                  <a:pos x="connsiteX100" y="connsiteY100"/>
                </a:cxn>
                <a:cxn ang="101">
                  <a:pos x="connsiteX101" y="connsiteY101"/>
                </a:cxn>
                <a:cxn ang="102">
                  <a:pos x="connsiteX102" y="connsiteY102"/>
                </a:cxn>
                <a:cxn ang="103">
                  <a:pos x="connsiteX103" y="connsiteY103"/>
                </a:cxn>
                <a:cxn ang="104">
                  <a:pos x="connsiteX104" y="connsiteY104"/>
                </a:cxn>
                <a:cxn ang="105">
                  <a:pos x="connsiteX105" y="connsiteY105"/>
                </a:cxn>
                <a:cxn ang="106">
                  <a:pos x="connsiteX106" y="connsiteY106"/>
                </a:cxn>
                <a:cxn ang="107">
                  <a:pos x="connsiteX107" y="connsiteY107"/>
                </a:cxn>
                <a:cxn ang="108">
                  <a:pos x="connsiteX108" y="connsiteY108"/>
                </a:cxn>
                <a:cxn ang="109">
                  <a:pos x="connsiteX109" y="connsiteY109"/>
                </a:cxn>
                <a:cxn ang="110">
                  <a:pos x="connsiteX110" y="connsiteY110"/>
                </a:cxn>
                <a:cxn ang="111">
                  <a:pos x="connsiteX111" y="connsiteY111"/>
                </a:cxn>
                <a:cxn ang="112">
                  <a:pos x="connsiteX112" y="connsiteY112"/>
                </a:cxn>
                <a:cxn ang="113">
                  <a:pos x="connsiteX113" y="connsiteY113"/>
                </a:cxn>
                <a:cxn ang="114">
                  <a:pos x="connsiteX114" y="connsiteY114"/>
                </a:cxn>
                <a:cxn ang="115">
                  <a:pos x="connsiteX115" y="connsiteY115"/>
                </a:cxn>
                <a:cxn ang="116">
                  <a:pos x="connsiteX116" y="connsiteY116"/>
                </a:cxn>
                <a:cxn ang="117">
                  <a:pos x="connsiteX117" y="connsiteY117"/>
                </a:cxn>
                <a:cxn ang="118">
                  <a:pos x="connsiteX118" y="connsiteY118"/>
                </a:cxn>
                <a:cxn ang="119">
                  <a:pos x="connsiteX119" y="connsiteY119"/>
                </a:cxn>
                <a:cxn ang="120">
                  <a:pos x="connsiteX120" y="connsiteY120"/>
                </a:cxn>
                <a:cxn ang="121">
                  <a:pos x="connsiteX121" y="connsiteY121"/>
                </a:cxn>
                <a:cxn ang="122">
                  <a:pos x="connsiteX122" y="connsiteY122"/>
                </a:cxn>
                <a:cxn ang="123">
                  <a:pos x="connsiteX123" y="connsiteY123"/>
                </a:cxn>
                <a:cxn ang="124">
                  <a:pos x="connsiteX124" y="connsiteY124"/>
                </a:cxn>
                <a:cxn ang="125">
                  <a:pos x="connsiteX125" y="connsiteY125"/>
                </a:cxn>
                <a:cxn ang="126">
                  <a:pos x="connsiteX126" y="connsiteY126"/>
                </a:cxn>
                <a:cxn ang="127">
                  <a:pos x="connsiteX127" y="connsiteY127"/>
                </a:cxn>
                <a:cxn ang="128">
                  <a:pos x="connsiteX128" y="connsiteY128"/>
                </a:cxn>
                <a:cxn ang="129">
                  <a:pos x="connsiteX129" y="connsiteY129"/>
                </a:cxn>
                <a:cxn ang="130">
                  <a:pos x="connsiteX130" y="connsiteY130"/>
                </a:cxn>
                <a:cxn ang="131">
                  <a:pos x="connsiteX131" y="connsiteY131"/>
                </a:cxn>
                <a:cxn ang="132">
                  <a:pos x="connsiteX132" y="connsiteY132"/>
                </a:cxn>
                <a:cxn ang="133">
                  <a:pos x="connsiteX133" y="connsiteY133"/>
                </a:cxn>
                <a:cxn ang="134">
                  <a:pos x="connsiteX134" y="connsiteY134"/>
                </a:cxn>
                <a:cxn ang="135">
                  <a:pos x="connsiteX135" y="connsiteY135"/>
                </a:cxn>
                <a:cxn ang="136">
                  <a:pos x="connsiteX136" y="connsiteY136"/>
                </a:cxn>
                <a:cxn ang="137">
                  <a:pos x="connsiteX137" y="connsiteY137"/>
                </a:cxn>
                <a:cxn ang="138">
                  <a:pos x="connsiteX138" y="connsiteY138"/>
                </a:cxn>
                <a:cxn ang="139">
                  <a:pos x="connsiteX139" y="connsiteY139"/>
                </a:cxn>
                <a:cxn ang="140">
                  <a:pos x="connsiteX140" y="connsiteY140"/>
                </a:cxn>
                <a:cxn ang="141">
                  <a:pos x="connsiteX141" y="connsiteY141"/>
                </a:cxn>
                <a:cxn ang="142">
                  <a:pos x="connsiteX142" y="connsiteY142"/>
                </a:cxn>
                <a:cxn ang="143">
                  <a:pos x="connsiteX143" y="connsiteY143"/>
                </a:cxn>
                <a:cxn ang="144">
                  <a:pos x="connsiteX144" y="connsiteY144"/>
                </a:cxn>
                <a:cxn ang="145">
                  <a:pos x="connsiteX145" y="connsiteY145"/>
                </a:cxn>
                <a:cxn ang="146">
                  <a:pos x="connsiteX146" y="connsiteY146"/>
                </a:cxn>
                <a:cxn ang="147">
                  <a:pos x="connsiteX147" y="connsiteY147"/>
                </a:cxn>
                <a:cxn ang="148">
                  <a:pos x="connsiteX148" y="connsiteY148"/>
                </a:cxn>
                <a:cxn ang="149">
                  <a:pos x="connsiteX149" y="connsiteY149"/>
                </a:cxn>
                <a:cxn ang="150">
                  <a:pos x="connsiteX150" y="connsiteY150"/>
                </a:cxn>
                <a:cxn ang="151">
                  <a:pos x="connsiteX151" y="connsiteY151"/>
                </a:cxn>
                <a:cxn ang="152">
                  <a:pos x="connsiteX152" y="connsiteY152"/>
                </a:cxn>
                <a:cxn ang="153">
                  <a:pos x="connsiteX153" y="connsiteY153"/>
                </a:cxn>
                <a:cxn ang="154">
                  <a:pos x="connsiteX154" y="connsiteY154"/>
                </a:cxn>
                <a:cxn ang="155">
                  <a:pos x="connsiteX155" y="connsiteY155"/>
                </a:cxn>
                <a:cxn ang="156">
                  <a:pos x="connsiteX156" y="connsiteY156"/>
                </a:cxn>
                <a:cxn ang="157">
                  <a:pos x="connsiteX157" y="connsiteY157"/>
                </a:cxn>
                <a:cxn ang="158">
                  <a:pos x="connsiteX158" y="connsiteY158"/>
                </a:cxn>
                <a:cxn ang="159">
                  <a:pos x="connsiteX159" y="connsiteY159"/>
                </a:cxn>
                <a:cxn ang="160">
                  <a:pos x="connsiteX160" y="connsiteY160"/>
                </a:cxn>
                <a:cxn ang="161">
                  <a:pos x="connsiteX161" y="connsiteY161"/>
                </a:cxn>
                <a:cxn ang="162">
                  <a:pos x="connsiteX162" y="connsiteY162"/>
                </a:cxn>
                <a:cxn ang="163">
                  <a:pos x="connsiteX163" y="connsiteY163"/>
                </a:cxn>
                <a:cxn ang="164">
                  <a:pos x="connsiteX164" y="connsiteY164"/>
                </a:cxn>
                <a:cxn ang="165">
                  <a:pos x="connsiteX165" y="connsiteY165"/>
                </a:cxn>
                <a:cxn ang="166">
                  <a:pos x="connsiteX166" y="connsiteY166"/>
                </a:cxn>
                <a:cxn ang="167">
                  <a:pos x="connsiteX167" y="connsiteY167"/>
                </a:cxn>
                <a:cxn ang="168">
                  <a:pos x="connsiteX168" y="connsiteY168"/>
                </a:cxn>
                <a:cxn ang="169">
                  <a:pos x="connsiteX169" y="connsiteY169"/>
                </a:cxn>
                <a:cxn ang="170">
                  <a:pos x="connsiteX170" y="connsiteY170"/>
                </a:cxn>
                <a:cxn ang="171">
                  <a:pos x="connsiteX171" y="connsiteY171"/>
                </a:cxn>
                <a:cxn ang="172">
                  <a:pos x="connsiteX172" y="connsiteY172"/>
                </a:cxn>
                <a:cxn ang="173">
                  <a:pos x="connsiteX173" y="connsiteY173"/>
                </a:cxn>
                <a:cxn ang="174">
                  <a:pos x="connsiteX174" y="connsiteY174"/>
                </a:cxn>
                <a:cxn ang="175">
                  <a:pos x="connsiteX175" y="connsiteY175"/>
                </a:cxn>
                <a:cxn ang="176">
                  <a:pos x="connsiteX176" y="connsiteY176"/>
                </a:cxn>
                <a:cxn ang="177">
                  <a:pos x="connsiteX177" y="connsiteY177"/>
                </a:cxn>
                <a:cxn ang="178">
                  <a:pos x="connsiteX178" y="connsiteY178"/>
                </a:cxn>
                <a:cxn ang="179">
                  <a:pos x="connsiteX179" y="connsiteY179"/>
                </a:cxn>
                <a:cxn ang="180">
                  <a:pos x="connsiteX180" y="connsiteY180"/>
                </a:cxn>
                <a:cxn ang="181">
                  <a:pos x="connsiteX181" y="connsiteY181"/>
                </a:cxn>
                <a:cxn ang="182">
                  <a:pos x="connsiteX182" y="connsiteY182"/>
                </a:cxn>
                <a:cxn ang="183">
                  <a:pos x="connsiteX183" y="connsiteY183"/>
                </a:cxn>
                <a:cxn ang="184">
                  <a:pos x="connsiteX184" y="connsiteY184"/>
                </a:cxn>
                <a:cxn ang="185">
                  <a:pos x="connsiteX185" y="connsiteY185"/>
                </a:cxn>
                <a:cxn ang="186">
                  <a:pos x="connsiteX186" y="connsiteY186"/>
                </a:cxn>
                <a:cxn ang="187">
                  <a:pos x="connsiteX187" y="connsiteY187"/>
                </a:cxn>
                <a:cxn ang="188">
                  <a:pos x="connsiteX188" y="connsiteY188"/>
                </a:cxn>
                <a:cxn ang="189">
                  <a:pos x="connsiteX189" y="connsiteY189"/>
                </a:cxn>
                <a:cxn ang="190">
                  <a:pos x="connsiteX190" y="connsiteY190"/>
                </a:cxn>
                <a:cxn ang="191">
                  <a:pos x="connsiteX191" y="connsiteY191"/>
                </a:cxn>
                <a:cxn ang="192">
                  <a:pos x="connsiteX192" y="connsiteY192"/>
                </a:cxn>
                <a:cxn ang="193">
                  <a:pos x="connsiteX193" y="connsiteY193"/>
                </a:cxn>
                <a:cxn ang="194">
                  <a:pos x="connsiteX194" y="connsiteY194"/>
                </a:cxn>
                <a:cxn ang="195">
                  <a:pos x="connsiteX195" y="connsiteY195"/>
                </a:cxn>
                <a:cxn ang="196">
                  <a:pos x="connsiteX196" y="connsiteY196"/>
                </a:cxn>
                <a:cxn ang="197">
                  <a:pos x="connsiteX197" y="connsiteY197"/>
                </a:cxn>
                <a:cxn ang="198">
                  <a:pos x="connsiteX198" y="connsiteY198"/>
                </a:cxn>
                <a:cxn ang="199">
                  <a:pos x="connsiteX199" y="connsiteY199"/>
                </a:cxn>
                <a:cxn ang="200">
                  <a:pos x="connsiteX200" y="connsiteY200"/>
                </a:cxn>
                <a:cxn ang="201">
                  <a:pos x="connsiteX201" y="connsiteY201"/>
                </a:cxn>
                <a:cxn ang="202">
                  <a:pos x="connsiteX202" y="connsiteY202"/>
                </a:cxn>
                <a:cxn ang="203">
                  <a:pos x="connsiteX203" y="connsiteY203"/>
                </a:cxn>
                <a:cxn ang="204">
                  <a:pos x="connsiteX204" y="connsiteY204"/>
                </a:cxn>
                <a:cxn ang="205">
                  <a:pos x="connsiteX205" y="connsiteY205"/>
                </a:cxn>
                <a:cxn ang="206">
                  <a:pos x="connsiteX206" y="connsiteY206"/>
                </a:cxn>
                <a:cxn ang="207">
                  <a:pos x="connsiteX207" y="connsiteY207"/>
                </a:cxn>
                <a:cxn ang="208">
                  <a:pos x="connsiteX208" y="connsiteY208"/>
                </a:cxn>
                <a:cxn ang="209">
                  <a:pos x="connsiteX209" y="connsiteY209"/>
                </a:cxn>
                <a:cxn ang="210">
                  <a:pos x="connsiteX210" y="connsiteY210"/>
                </a:cxn>
                <a:cxn ang="211">
                  <a:pos x="connsiteX211" y="connsiteY211"/>
                </a:cxn>
                <a:cxn ang="212">
                  <a:pos x="connsiteX212" y="connsiteY212"/>
                </a:cxn>
                <a:cxn ang="213">
                  <a:pos x="connsiteX213" y="connsiteY213"/>
                </a:cxn>
                <a:cxn ang="214">
                  <a:pos x="connsiteX214" y="connsiteY214"/>
                </a:cxn>
                <a:cxn ang="215">
                  <a:pos x="connsiteX215" y="connsiteY215"/>
                </a:cxn>
                <a:cxn ang="216">
                  <a:pos x="connsiteX216" y="connsiteY216"/>
                </a:cxn>
                <a:cxn ang="217">
                  <a:pos x="connsiteX217" y="connsiteY217"/>
                </a:cxn>
                <a:cxn ang="218">
                  <a:pos x="connsiteX218" y="connsiteY218"/>
                </a:cxn>
                <a:cxn ang="219">
                  <a:pos x="connsiteX219" y="connsiteY219"/>
                </a:cxn>
                <a:cxn ang="220">
                  <a:pos x="connsiteX220" y="connsiteY220"/>
                </a:cxn>
                <a:cxn ang="221">
                  <a:pos x="connsiteX221" y="connsiteY221"/>
                </a:cxn>
                <a:cxn ang="222">
                  <a:pos x="connsiteX222" y="connsiteY222"/>
                </a:cxn>
                <a:cxn ang="223">
                  <a:pos x="connsiteX223" y="connsiteY223"/>
                </a:cxn>
              </a:cxnLst>
              <a:rect l="l" t="t" r="r" b="b"/>
              <a:pathLst>
                <a:path w="5526021" h="1780032">
                  <a:moveTo>
                    <a:pt x="5526021" y="646176"/>
                  </a:moveTo>
                  <a:lnTo>
                    <a:pt x="5486396" y="656844"/>
                  </a:lnTo>
                  <a:lnTo>
                    <a:pt x="5446772" y="665988"/>
                  </a:lnTo>
                  <a:lnTo>
                    <a:pt x="5396481" y="665988"/>
                  </a:lnTo>
                  <a:lnTo>
                    <a:pt x="5356857" y="676656"/>
                  </a:lnTo>
                  <a:lnTo>
                    <a:pt x="5308089" y="685800"/>
                  </a:lnTo>
                  <a:lnTo>
                    <a:pt x="5257797" y="696467"/>
                  </a:lnTo>
                  <a:lnTo>
                    <a:pt x="5218173" y="705612"/>
                  </a:lnTo>
                  <a:lnTo>
                    <a:pt x="5167880" y="716279"/>
                  </a:lnTo>
                  <a:lnTo>
                    <a:pt x="5119112" y="725423"/>
                  </a:lnTo>
                  <a:lnTo>
                    <a:pt x="5068821" y="736091"/>
                  </a:lnTo>
                  <a:lnTo>
                    <a:pt x="5020053" y="736091"/>
                  </a:lnTo>
                  <a:lnTo>
                    <a:pt x="4969761" y="745235"/>
                  </a:lnTo>
                  <a:lnTo>
                    <a:pt x="4919468" y="755904"/>
                  </a:lnTo>
                  <a:lnTo>
                    <a:pt x="4870701" y="765047"/>
                  </a:lnTo>
                  <a:lnTo>
                    <a:pt x="4820409" y="765047"/>
                  </a:lnTo>
                  <a:lnTo>
                    <a:pt x="4760973" y="775716"/>
                  </a:lnTo>
                  <a:lnTo>
                    <a:pt x="4710680" y="784860"/>
                  </a:lnTo>
                  <a:lnTo>
                    <a:pt x="4661912" y="784860"/>
                  </a:lnTo>
                  <a:lnTo>
                    <a:pt x="4611621" y="795528"/>
                  </a:lnTo>
                  <a:lnTo>
                    <a:pt x="4552185" y="795528"/>
                  </a:lnTo>
                  <a:lnTo>
                    <a:pt x="4501893" y="806196"/>
                  </a:lnTo>
                  <a:lnTo>
                    <a:pt x="4442456" y="815340"/>
                  </a:lnTo>
                  <a:lnTo>
                    <a:pt x="4393689" y="815340"/>
                  </a:lnTo>
                  <a:lnTo>
                    <a:pt x="4334253" y="826008"/>
                  </a:lnTo>
                  <a:lnTo>
                    <a:pt x="4224524" y="826008"/>
                  </a:lnTo>
                  <a:lnTo>
                    <a:pt x="4174232" y="835152"/>
                  </a:lnTo>
                  <a:lnTo>
                    <a:pt x="4114797" y="835152"/>
                  </a:lnTo>
                  <a:lnTo>
                    <a:pt x="4055361" y="845820"/>
                  </a:lnTo>
                  <a:lnTo>
                    <a:pt x="3886197" y="845820"/>
                  </a:lnTo>
                  <a:lnTo>
                    <a:pt x="3826761" y="854964"/>
                  </a:lnTo>
                  <a:lnTo>
                    <a:pt x="3598161" y="854964"/>
                  </a:lnTo>
                  <a:lnTo>
                    <a:pt x="3547868" y="865632"/>
                  </a:lnTo>
                  <a:lnTo>
                    <a:pt x="3081524" y="865632"/>
                  </a:lnTo>
                  <a:lnTo>
                    <a:pt x="3022088" y="854964"/>
                  </a:lnTo>
                  <a:lnTo>
                    <a:pt x="2793488" y="854964"/>
                  </a:lnTo>
                  <a:lnTo>
                    <a:pt x="2734053" y="845820"/>
                  </a:lnTo>
                  <a:lnTo>
                    <a:pt x="2564888" y="845820"/>
                  </a:lnTo>
                  <a:lnTo>
                    <a:pt x="2514597" y="835152"/>
                  </a:lnTo>
                  <a:lnTo>
                    <a:pt x="2455161" y="835152"/>
                  </a:lnTo>
                  <a:lnTo>
                    <a:pt x="2395724" y="826008"/>
                  </a:lnTo>
                  <a:lnTo>
                    <a:pt x="2285997" y="826008"/>
                  </a:lnTo>
                  <a:lnTo>
                    <a:pt x="2237229" y="815340"/>
                  </a:lnTo>
                  <a:lnTo>
                    <a:pt x="2176268" y="815340"/>
                  </a:lnTo>
                  <a:lnTo>
                    <a:pt x="2127500" y="806196"/>
                  </a:lnTo>
                  <a:lnTo>
                    <a:pt x="2068064" y="795528"/>
                  </a:lnTo>
                  <a:lnTo>
                    <a:pt x="2017773" y="795528"/>
                  </a:lnTo>
                  <a:lnTo>
                    <a:pt x="1967481" y="784860"/>
                  </a:lnTo>
                  <a:lnTo>
                    <a:pt x="1908044" y="784860"/>
                  </a:lnTo>
                  <a:lnTo>
                    <a:pt x="1859276" y="775716"/>
                  </a:lnTo>
                  <a:lnTo>
                    <a:pt x="1808984" y="765047"/>
                  </a:lnTo>
                  <a:lnTo>
                    <a:pt x="1760217" y="765047"/>
                  </a:lnTo>
                  <a:lnTo>
                    <a:pt x="1709925" y="755904"/>
                  </a:lnTo>
                  <a:lnTo>
                    <a:pt x="1650488" y="745235"/>
                  </a:lnTo>
                  <a:lnTo>
                    <a:pt x="1600197" y="736091"/>
                  </a:lnTo>
                  <a:lnTo>
                    <a:pt x="1560572" y="736091"/>
                  </a:lnTo>
                  <a:lnTo>
                    <a:pt x="1510281" y="725423"/>
                  </a:lnTo>
                  <a:lnTo>
                    <a:pt x="1461513" y="716279"/>
                  </a:lnTo>
                  <a:lnTo>
                    <a:pt x="1411220" y="705612"/>
                  </a:lnTo>
                  <a:lnTo>
                    <a:pt x="1362453" y="696467"/>
                  </a:lnTo>
                  <a:lnTo>
                    <a:pt x="1322828" y="685800"/>
                  </a:lnTo>
                  <a:lnTo>
                    <a:pt x="1272537" y="676656"/>
                  </a:lnTo>
                  <a:lnTo>
                    <a:pt x="1222244" y="665988"/>
                  </a:lnTo>
                  <a:lnTo>
                    <a:pt x="1182620" y="665988"/>
                  </a:lnTo>
                  <a:lnTo>
                    <a:pt x="1133853" y="656844"/>
                  </a:lnTo>
                  <a:lnTo>
                    <a:pt x="1094228" y="646176"/>
                  </a:lnTo>
                  <a:lnTo>
                    <a:pt x="1053081" y="637032"/>
                  </a:lnTo>
                  <a:lnTo>
                    <a:pt x="1013457" y="617220"/>
                  </a:lnTo>
                  <a:lnTo>
                    <a:pt x="964688" y="606552"/>
                  </a:lnTo>
                  <a:lnTo>
                    <a:pt x="925064" y="597408"/>
                  </a:lnTo>
                  <a:lnTo>
                    <a:pt x="885441" y="586740"/>
                  </a:lnTo>
                  <a:lnTo>
                    <a:pt x="845816" y="577596"/>
                  </a:lnTo>
                  <a:lnTo>
                    <a:pt x="815336" y="566928"/>
                  </a:lnTo>
                  <a:lnTo>
                    <a:pt x="775713" y="557784"/>
                  </a:lnTo>
                  <a:lnTo>
                    <a:pt x="736088" y="547116"/>
                  </a:lnTo>
                  <a:lnTo>
                    <a:pt x="696464" y="536447"/>
                  </a:lnTo>
                  <a:lnTo>
                    <a:pt x="665985" y="516635"/>
                  </a:lnTo>
                  <a:lnTo>
                    <a:pt x="626360" y="507491"/>
                  </a:lnTo>
                  <a:lnTo>
                    <a:pt x="597404" y="496823"/>
                  </a:lnTo>
                  <a:lnTo>
                    <a:pt x="566925" y="487679"/>
                  </a:lnTo>
                  <a:lnTo>
                    <a:pt x="536444" y="467867"/>
                  </a:lnTo>
                  <a:lnTo>
                    <a:pt x="496820" y="457200"/>
                  </a:lnTo>
                  <a:lnTo>
                    <a:pt x="467864" y="448056"/>
                  </a:lnTo>
                  <a:lnTo>
                    <a:pt x="437385" y="437388"/>
                  </a:lnTo>
                  <a:lnTo>
                    <a:pt x="417572" y="417576"/>
                  </a:lnTo>
                  <a:lnTo>
                    <a:pt x="388616" y="408432"/>
                  </a:lnTo>
                  <a:lnTo>
                    <a:pt x="358136" y="397764"/>
                  </a:lnTo>
                  <a:lnTo>
                    <a:pt x="327656" y="377952"/>
                  </a:lnTo>
                  <a:lnTo>
                    <a:pt x="307844" y="368808"/>
                  </a:lnTo>
                  <a:lnTo>
                    <a:pt x="288036" y="348996"/>
                  </a:lnTo>
                  <a:lnTo>
                    <a:pt x="259080" y="338328"/>
                  </a:lnTo>
                  <a:lnTo>
                    <a:pt x="239267" y="329184"/>
                  </a:lnTo>
                  <a:lnTo>
                    <a:pt x="219455" y="309372"/>
                  </a:lnTo>
                  <a:lnTo>
                    <a:pt x="199644" y="298704"/>
                  </a:lnTo>
                  <a:lnTo>
                    <a:pt x="179831" y="278891"/>
                  </a:lnTo>
                  <a:lnTo>
                    <a:pt x="160019" y="268223"/>
                  </a:lnTo>
                  <a:lnTo>
                    <a:pt x="140208" y="259079"/>
                  </a:lnTo>
                  <a:lnTo>
                    <a:pt x="129539" y="239267"/>
                  </a:lnTo>
                  <a:lnTo>
                    <a:pt x="109727" y="228600"/>
                  </a:lnTo>
                  <a:lnTo>
                    <a:pt x="99060" y="208788"/>
                  </a:lnTo>
                  <a:lnTo>
                    <a:pt x="79247" y="199644"/>
                  </a:lnTo>
                  <a:lnTo>
                    <a:pt x="70103" y="179832"/>
                  </a:lnTo>
                  <a:lnTo>
                    <a:pt x="59436" y="169164"/>
                  </a:lnTo>
                  <a:lnTo>
                    <a:pt x="50291" y="149352"/>
                  </a:lnTo>
                  <a:lnTo>
                    <a:pt x="39624" y="140208"/>
                  </a:lnTo>
                  <a:lnTo>
                    <a:pt x="30480" y="120396"/>
                  </a:lnTo>
                  <a:lnTo>
                    <a:pt x="19811" y="109728"/>
                  </a:lnTo>
                  <a:lnTo>
                    <a:pt x="19811" y="89916"/>
                  </a:lnTo>
                  <a:lnTo>
                    <a:pt x="10667" y="80772"/>
                  </a:lnTo>
                  <a:lnTo>
                    <a:pt x="10667" y="60960"/>
                  </a:lnTo>
                  <a:lnTo>
                    <a:pt x="0" y="50291"/>
                  </a:lnTo>
                  <a:lnTo>
                    <a:pt x="0" y="0"/>
                  </a:lnTo>
                  <a:lnTo>
                    <a:pt x="0" y="964691"/>
                  </a:lnTo>
                  <a:lnTo>
                    <a:pt x="10667" y="973835"/>
                  </a:lnTo>
                  <a:lnTo>
                    <a:pt x="10667" y="993647"/>
                  </a:lnTo>
                  <a:lnTo>
                    <a:pt x="19811" y="1004316"/>
                  </a:lnTo>
                  <a:lnTo>
                    <a:pt x="19811" y="1024128"/>
                  </a:lnTo>
                  <a:lnTo>
                    <a:pt x="30480" y="1033272"/>
                  </a:lnTo>
                  <a:lnTo>
                    <a:pt x="39624" y="1054608"/>
                  </a:lnTo>
                  <a:lnTo>
                    <a:pt x="50291" y="1063752"/>
                  </a:lnTo>
                  <a:lnTo>
                    <a:pt x="59436" y="1083564"/>
                  </a:lnTo>
                  <a:lnTo>
                    <a:pt x="70103" y="1094232"/>
                  </a:lnTo>
                  <a:lnTo>
                    <a:pt x="79247" y="1114044"/>
                  </a:lnTo>
                  <a:lnTo>
                    <a:pt x="99060" y="1123188"/>
                  </a:lnTo>
                  <a:lnTo>
                    <a:pt x="109727" y="1143000"/>
                  </a:lnTo>
                  <a:lnTo>
                    <a:pt x="129539" y="1153668"/>
                  </a:lnTo>
                  <a:lnTo>
                    <a:pt x="140208" y="1173479"/>
                  </a:lnTo>
                  <a:lnTo>
                    <a:pt x="160019" y="1182624"/>
                  </a:lnTo>
                  <a:lnTo>
                    <a:pt x="179831" y="1193291"/>
                  </a:lnTo>
                  <a:lnTo>
                    <a:pt x="199644" y="1213104"/>
                  </a:lnTo>
                  <a:lnTo>
                    <a:pt x="219455" y="1222247"/>
                  </a:lnTo>
                  <a:lnTo>
                    <a:pt x="239267" y="1242060"/>
                  </a:lnTo>
                  <a:lnTo>
                    <a:pt x="259080" y="1252728"/>
                  </a:lnTo>
                  <a:lnTo>
                    <a:pt x="288036" y="1261872"/>
                  </a:lnTo>
                  <a:lnTo>
                    <a:pt x="307844" y="1283208"/>
                  </a:lnTo>
                  <a:lnTo>
                    <a:pt x="327656" y="1292352"/>
                  </a:lnTo>
                  <a:lnTo>
                    <a:pt x="358136" y="1312164"/>
                  </a:lnTo>
                  <a:lnTo>
                    <a:pt x="388616" y="1322832"/>
                  </a:lnTo>
                  <a:lnTo>
                    <a:pt x="417572" y="1331976"/>
                  </a:lnTo>
                  <a:lnTo>
                    <a:pt x="437385" y="1351788"/>
                  </a:lnTo>
                  <a:lnTo>
                    <a:pt x="467864" y="1362456"/>
                  </a:lnTo>
                  <a:lnTo>
                    <a:pt x="496820" y="1371600"/>
                  </a:lnTo>
                  <a:lnTo>
                    <a:pt x="536444" y="1382268"/>
                  </a:lnTo>
                  <a:lnTo>
                    <a:pt x="566925" y="1402079"/>
                  </a:lnTo>
                  <a:lnTo>
                    <a:pt x="597404" y="1411224"/>
                  </a:lnTo>
                  <a:lnTo>
                    <a:pt x="626360" y="1421891"/>
                  </a:lnTo>
                  <a:lnTo>
                    <a:pt x="665985" y="1431035"/>
                  </a:lnTo>
                  <a:lnTo>
                    <a:pt x="696464" y="1450847"/>
                  </a:lnTo>
                  <a:lnTo>
                    <a:pt x="736088" y="1461516"/>
                  </a:lnTo>
                  <a:lnTo>
                    <a:pt x="775713" y="1470660"/>
                  </a:lnTo>
                  <a:lnTo>
                    <a:pt x="815336" y="1481328"/>
                  </a:lnTo>
                  <a:lnTo>
                    <a:pt x="845816" y="1490472"/>
                  </a:lnTo>
                  <a:lnTo>
                    <a:pt x="885441" y="1501140"/>
                  </a:lnTo>
                  <a:lnTo>
                    <a:pt x="925064" y="1510284"/>
                  </a:lnTo>
                  <a:lnTo>
                    <a:pt x="964688" y="1520952"/>
                  </a:lnTo>
                  <a:lnTo>
                    <a:pt x="1013457" y="1531620"/>
                  </a:lnTo>
                  <a:lnTo>
                    <a:pt x="1053081" y="1551432"/>
                  </a:lnTo>
                  <a:lnTo>
                    <a:pt x="1094228" y="1560576"/>
                  </a:lnTo>
                  <a:lnTo>
                    <a:pt x="1133853" y="1571244"/>
                  </a:lnTo>
                  <a:lnTo>
                    <a:pt x="1182620" y="1580388"/>
                  </a:lnTo>
                  <a:lnTo>
                    <a:pt x="1222244" y="1580388"/>
                  </a:lnTo>
                  <a:lnTo>
                    <a:pt x="1272537" y="1591056"/>
                  </a:lnTo>
                  <a:lnTo>
                    <a:pt x="1322828" y="1600200"/>
                  </a:lnTo>
                  <a:lnTo>
                    <a:pt x="1362453" y="1610868"/>
                  </a:lnTo>
                  <a:lnTo>
                    <a:pt x="1411220" y="1620012"/>
                  </a:lnTo>
                  <a:lnTo>
                    <a:pt x="1461513" y="1630679"/>
                  </a:lnTo>
                  <a:lnTo>
                    <a:pt x="1510281" y="1639824"/>
                  </a:lnTo>
                  <a:lnTo>
                    <a:pt x="1560572" y="1650491"/>
                  </a:lnTo>
                  <a:lnTo>
                    <a:pt x="1600197" y="1650491"/>
                  </a:lnTo>
                  <a:lnTo>
                    <a:pt x="1650488" y="1659635"/>
                  </a:lnTo>
                  <a:lnTo>
                    <a:pt x="1709925" y="1670304"/>
                  </a:lnTo>
                  <a:lnTo>
                    <a:pt x="1760217" y="1679447"/>
                  </a:lnTo>
                  <a:lnTo>
                    <a:pt x="1808984" y="1679447"/>
                  </a:lnTo>
                  <a:lnTo>
                    <a:pt x="1859276" y="1690116"/>
                  </a:lnTo>
                  <a:lnTo>
                    <a:pt x="1908044" y="1699260"/>
                  </a:lnTo>
                  <a:lnTo>
                    <a:pt x="1967481" y="1699260"/>
                  </a:lnTo>
                  <a:lnTo>
                    <a:pt x="2017773" y="1709928"/>
                  </a:lnTo>
                  <a:lnTo>
                    <a:pt x="2068064" y="1709928"/>
                  </a:lnTo>
                  <a:lnTo>
                    <a:pt x="2127500" y="1719072"/>
                  </a:lnTo>
                  <a:lnTo>
                    <a:pt x="2176268" y="1729740"/>
                  </a:lnTo>
                  <a:lnTo>
                    <a:pt x="2237229" y="1729740"/>
                  </a:lnTo>
                  <a:lnTo>
                    <a:pt x="2285997" y="1738884"/>
                  </a:lnTo>
                  <a:lnTo>
                    <a:pt x="2395724" y="1738884"/>
                  </a:lnTo>
                  <a:lnTo>
                    <a:pt x="2455161" y="1749552"/>
                  </a:lnTo>
                  <a:lnTo>
                    <a:pt x="2514597" y="1749552"/>
                  </a:lnTo>
                  <a:lnTo>
                    <a:pt x="2564888" y="1758696"/>
                  </a:lnTo>
                  <a:lnTo>
                    <a:pt x="2734053" y="1758696"/>
                  </a:lnTo>
                  <a:lnTo>
                    <a:pt x="2793488" y="1769364"/>
                  </a:lnTo>
                  <a:lnTo>
                    <a:pt x="3022088" y="1769364"/>
                  </a:lnTo>
                  <a:lnTo>
                    <a:pt x="3081524" y="1780032"/>
                  </a:lnTo>
                  <a:lnTo>
                    <a:pt x="3547868" y="1780032"/>
                  </a:lnTo>
                  <a:lnTo>
                    <a:pt x="3598161" y="1769364"/>
                  </a:lnTo>
                  <a:lnTo>
                    <a:pt x="3826761" y="1769364"/>
                  </a:lnTo>
                  <a:lnTo>
                    <a:pt x="3886197" y="1758696"/>
                  </a:lnTo>
                  <a:lnTo>
                    <a:pt x="4055361" y="1758696"/>
                  </a:lnTo>
                  <a:lnTo>
                    <a:pt x="4114797" y="1749552"/>
                  </a:lnTo>
                  <a:lnTo>
                    <a:pt x="4174232" y="1749552"/>
                  </a:lnTo>
                  <a:lnTo>
                    <a:pt x="4224524" y="1738884"/>
                  </a:lnTo>
                  <a:lnTo>
                    <a:pt x="4334253" y="1738884"/>
                  </a:lnTo>
                  <a:lnTo>
                    <a:pt x="4393689" y="1729740"/>
                  </a:lnTo>
                  <a:lnTo>
                    <a:pt x="4442456" y="1729740"/>
                  </a:lnTo>
                  <a:lnTo>
                    <a:pt x="4501893" y="1719072"/>
                  </a:lnTo>
                  <a:lnTo>
                    <a:pt x="4552185" y="1709928"/>
                  </a:lnTo>
                  <a:lnTo>
                    <a:pt x="4611621" y="1709928"/>
                  </a:lnTo>
                  <a:lnTo>
                    <a:pt x="4661912" y="1699260"/>
                  </a:lnTo>
                  <a:lnTo>
                    <a:pt x="4710680" y="1699260"/>
                  </a:lnTo>
                  <a:lnTo>
                    <a:pt x="4760973" y="1690116"/>
                  </a:lnTo>
                  <a:lnTo>
                    <a:pt x="4820409" y="1679447"/>
                  </a:lnTo>
                  <a:lnTo>
                    <a:pt x="4870701" y="1679447"/>
                  </a:lnTo>
                  <a:lnTo>
                    <a:pt x="4919468" y="1670304"/>
                  </a:lnTo>
                  <a:lnTo>
                    <a:pt x="4969761" y="1659635"/>
                  </a:lnTo>
                  <a:lnTo>
                    <a:pt x="5020053" y="1650491"/>
                  </a:lnTo>
                  <a:lnTo>
                    <a:pt x="5068821" y="1650491"/>
                  </a:lnTo>
                  <a:lnTo>
                    <a:pt x="5119112" y="1639824"/>
                  </a:lnTo>
                  <a:lnTo>
                    <a:pt x="5167880" y="1630679"/>
                  </a:lnTo>
                  <a:lnTo>
                    <a:pt x="5218173" y="1620012"/>
                  </a:lnTo>
                  <a:lnTo>
                    <a:pt x="5257797" y="1610868"/>
                  </a:lnTo>
                  <a:lnTo>
                    <a:pt x="5308089" y="1600200"/>
                  </a:lnTo>
                  <a:lnTo>
                    <a:pt x="5356857" y="1591056"/>
                  </a:lnTo>
                  <a:lnTo>
                    <a:pt x="5396481" y="1580388"/>
                  </a:lnTo>
                  <a:lnTo>
                    <a:pt x="5446772" y="1580388"/>
                  </a:lnTo>
                  <a:lnTo>
                    <a:pt x="5486396" y="1571244"/>
                  </a:lnTo>
                  <a:lnTo>
                    <a:pt x="5526021" y="1560576"/>
                  </a:lnTo>
                  <a:lnTo>
                    <a:pt x="5526021" y="646176"/>
                  </a:lnTo>
                </a:path>
              </a:pathLst>
            </a:custGeom>
            <a:solidFill>
              <a:srgbClr val="950000"/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宋体"/>
                <a:cs typeface="+mn-cs"/>
              </a:endParaRPr>
            </a:p>
          </p:txBody>
        </p:sp>
        <p:sp>
          <p:nvSpPr>
            <p:cNvPr id="149" name="Freeform 3"/>
            <p:cNvSpPr/>
            <p:nvPr/>
          </p:nvSpPr>
          <p:spPr>
            <a:xfrm>
              <a:off x="5808803" y="1956018"/>
              <a:ext cx="1495256" cy="431107"/>
            </a:xfrm>
            <a:custGeom>
              <a:avLst/>
              <a:gdLst>
                <a:gd name="connsiteX0" fmla="*/ 5526021 w 5526020"/>
                <a:gd name="connsiteY0" fmla="*/ 1391412 h 1610868"/>
                <a:gd name="connsiteX1" fmla="*/ 5486396 w 5526020"/>
                <a:gd name="connsiteY1" fmla="*/ 1402079 h 1610868"/>
                <a:gd name="connsiteX2" fmla="*/ 5446772 w 5526020"/>
                <a:gd name="connsiteY2" fmla="*/ 1411224 h 1610868"/>
                <a:gd name="connsiteX3" fmla="*/ 5396481 w 5526020"/>
                <a:gd name="connsiteY3" fmla="*/ 1411224 h 1610868"/>
                <a:gd name="connsiteX4" fmla="*/ 5356857 w 5526020"/>
                <a:gd name="connsiteY4" fmla="*/ 1421891 h 1610868"/>
                <a:gd name="connsiteX5" fmla="*/ 5308089 w 5526020"/>
                <a:gd name="connsiteY5" fmla="*/ 1431035 h 1610868"/>
                <a:gd name="connsiteX6" fmla="*/ 5257797 w 5526020"/>
                <a:gd name="connsiteY6" fmla="*/ 1441703 h 1610868"/>
                <a:gd name="connsiteX7" fmla="*/ 5218173 w 5526020"/>
                <a:gd name="connsiteY7" fmla="*/ 1450847 h 1610868"/>
                <a:gd name="connsiteX8" fmla="*/ 5167880 w 5526020"/>
                <a:gd name="connsiteY8" fmla="*/ 1461515 h 1610868"/>
                <a:gd name="connsiteX9" fmla="*/ 5119112 w 5526020"/>
                <a:gd name="connsiteY9" fmla="*/ 1470659 h 1610868"/>
                <a:gd name="connsiteX10" fmla="*/ 5068821 w 5526020"/>
                <a:gd name="connsiteY10" fmla="*/ 1481327 h 1610868"/>
                <a:gd name="connsiteX11" fmla="*/ 5020053 w 5526020"/>
                <a:gd name="connsiteY11" fmla="*/ 1481327 h 1610868"/>
                <a:gd name="connsiteX12" fmla="*/ 4969761 w 5526020"/>
                <a:gd name="connsiteY12" fmla="*/ 1490471 h 1610868"/>
                <a:gd name="connsiteX13" fmla="*/ 4919468 w 5526020"/>
                <a:gd name="connsiteY13" fmla="*/ 1501140 h 1610868"/>
                <a:gd name="connsiteX14" fmla="*/ 4870701 w 5526020"/>
                <a:gd name="connsiteY14" fmla="*/ 1510283 h 1610868"/>
                <a:gd name="connsiteX15" fmla="*/ 4820409 w 5526020"/>
                <a:gd name="connsiteY15" fmla="*/ 1510283 h 1610868"/>
                <a:gd name="connsiteX16" fmla="*/ 4760973 w 5526020"/>
                <a:gd name="connsiteY16" fmla="*/ 1520952 h 1610868"/>
                <a:gd name="connsiteX17" fmla="*/ 4710680 w 5526020"/>
                <a:gd name="connsiteY17" fmla="*/ 1530096 h 1610868"/>
                <a:gd name="connsiteX18" fmla="*/ 4661912 w 5526020"/>
                <a:gd name="connsiteY18" fmla="*/ 1530096 h 1610868"/>
                <a:gd name="connsiteX19" fmla="*/ 4611621 w 5526020"/>
                <a:gd name="connsiteY19" fmla="*/ 1540764 h 1610868"/>
                <a:gd name="connsiteX20" fmla="*/ 4552185 w 5526020"/>
                <a:gd name="connsiteY20" fmla="*/ 1540764 h 1610868"/>
                <a:gd name="connsiteX21" fmla="*/ 4501893 w 5526020"/>
                <a:gd name="connsiteY21" fmla="*/ 1551432 h 1610868"/>
                <a:gd name="connsiteX22" fmla="*/ 4442456 w 5526020"/>
                <a:gd name="connsiteY22" fmla="*/ 1560576 h 1610868"/>
                <a:gd name="connsiteX23" fmla="*/ 4393689 w 5526020"/>
                <a:gd name="connsiteY23" fmla="*/ 1560576 h 1610868"/>
                <a:gd name="connsiteX24" fmla="*/ 4334253 w 5526020"/>
                <a:gd name="connsiteY24" fmla="*/ 1571244 h 1610868"/>
                <a:gd name="connsiteX25" fmla="*/ 4224524 w 5526020"/>
                <a:gd name="connsiteY25" fmla="*/ 1571244 h 1610868"/>
                <a:gd name="connsiteX26" fmla="*/ 4174232 w 5526020"/>
                <a:gd name="connsiteY26" fmla="*/ 1580388 h 1610868"/>
                <a:gd name="connsiteX27" fmla="*/ 4114797 w 5526020"/>
                <a:gd name="connsiteY27" fmla="*/ 1580388 h 1610868"/>
                <a:gd name="connsiteX28" fmla="*/ 4055361 w 5526020"/>
                <a:gd name="connsiteY28" fmla="*/ 1591056 h 1610868"/>
                <a:gd name="connsiteX29" fmla="*/ 3886197 w 5526020"/>
                <a:gd name="connsiteY29" fmla="*/ 1591056 h 1610868"/>
                <a:gd name="connsiteX30" fmla="*/ 3826761 w 5526020"/>
                <a:gd name="connsiteY30" fmla="*/ 1600200 h 1610868"/>
                <a:gd name="connsiteX31" fmla="*/ 3598161 w 5526020"/>
                <a:gd name="connsiteY31" fmla="*/ 1600200 h 1610868"/>
                <a:gd name="connsiteX32" fmla="*/ 3547868 w 5526020"/>
                <a:gd name="connsiteY32" fmla="*/ 1610868 h 1610868"/>
                <a:gd name="connsiteX33" fmla="*/ 3081524 w 5526020"/>
                <a:gd name="connsiteY33" fmla="*/ 1610868 h 1610868"/>
                <a:gd name="connsiteX34" fmla="*/ 3022088 w 5526020"/>
                <a:gd name="connsiteY34" fmla="*/ 1600200 h 1610868"/>
                <a:gd name="connsiteX35" fmla="*/ 2793488 w 5526020"/>
                <a:gd name="connsiteY35" fmla="*/ 1600200 h 1610868"/>
                <a:gd name="connsiteX36" fmla="*/ 2734053 w 5526020"/>
                <a:gd name="connsiteY36" fmla="*/ 1591056 h 1610868"/>
                <a:gd name="connsiteX37" fmla="*/ 2564888 w 5526020"/>
                <a:gd name="connsiteY37" fmla="*/ 1591056 h 1610868"/>
                <a:gd name="connsiteX38" fmla="*/ 2514597 w 5526020"/>
                <a:gd name="connsiteY38" fmla="*/ 1580388 h 1610868"/>
                <a:gd name="connsiteX39" fmla="*/ 2455161 w 5526020"/>
                <a:gd name="connsiteY39" fmla="*/ 1580388 h 1610868"/>
                <a:gd name="connsiteX40" fmla="*/ 2395724 w 5526020"/>
                <a:gd name="connsiteY40" fmla="*/ 1571244 h 1610868"/>
                <a:gd name="connsiteX41" fmla="*/ 2285997 w 5526020"/>
                <a:gd name="connsiteY41" fmla="*/ 1571244 h 1610868"/>
                <a:gd name="connsiteX42" fmla="*/ 2237229 w 5526020"/>
                <a:gd name="connsiteY42" fmla="*/ 1560576 h 1610868"/>
                <a:gd name="connsiteX43" fmla="*/ 2176268 w 5526020"/>
                <a:gd name="connsiteY43" fmla="*/ 1560576 h 1610868"/>
                <a:gd name="connsiteX44" fmla="*/ 2127500 w 5526020"/>
                <a:gd name="connsiteY44" fmla="*/ 1551432 h 1610868"/>
                <a:gd name="connsiteX45" fmla="*/ 2068064 w 5526020"/>
                <a:gd name="connsiteY45" fmla="*/ 1540764 h 1610868"/>
                <a:gd name="connsiteX46" fmla="*/ 2017773 w 5526020"/>
                <a:gd name="connsiteY46" fmla="*/ 1540764 h 1610868"/>
                <a:gd name="connsiteX47" fmla="*/ 1967481 w 5526020"/>
                <a:gd name="connsiteY47" fmla="*/ 1530096 h 1610868"/>
                <a:gd name="connsiteX48" fmla="*/ 1908044 w 5526020"/>
                <a:gd name="connsiteY48" fmla="*/ 1530096 h 1610868"/>
                <a:gd name="connsiteX49" fmla="*/ 1859276 w 5526020"/>
                <a:gd name="connsiteY49" fmla="*/ 1520952 h 1610868"/>
                <a:gd name="connsiteX50" fmla="*/ 1808984 w 5526020"/>
                <a:gd name="connsiteY50" fmla="*/ 1510283 h 1610868"/>
                <a:gd name="connsiteX51" fmla="*/ 1760217 w 5526020"/>
                <a:gd name="connsiteY51" fmla="*/ 1510283 h 1610868"/>
                <a:gd name="connsiteX52" fmla="*/ 1709925 w 5526020"/>
                <a:gd name="connsiteY52" fmla="*/ 1501140 h 1610868"/>
                <a:gd name="connsiteX53" fmla="*/ 1650488 w 5526020"/>
                <a:gd name="connsiteY53" fmla="*/ 1490471 h 1610868"/>
                <a:gd name="connsiteX54" fmla="*/ 1600197 w 5526020"/>
                <a:gd name="connsiteY54" fmla="*/ 1481327 h 1610868"/>
                <a:gd name="connsiteX55" fmla="*/ 1560572 w 5526020"/>
                <a:gd name="connsiteY55" fmla="*/ 1481327 h 1610868"/>
                <a:gd name="connsiteX56" fmla="*/ 1510281 w 5526020"/>
                <a:gd name="connsiteY56" fmla="*/ 1470659 h 1610868"/>
                <a:gd name="connsiteX57" fmla="*/ 1461513 w 5526020"/>
                <a:gd name="connsiteY57" fmla="*/ 1461515 h 1610868"/>
                <a:gd name="connsiteX58" fmla="*/ 1411220 w 5526020"/>
                <a:gd name="connsiteY58" fmla="*/ 1450847 h 1610868"/>
                <a:gd name="connsiteX59" fmla="*/ 1362453 w 5526020"/>
                <a:gd name="connsiteY59" fmla="*/ 1441703 h 1610868"/>
                <a:gd name="connsiteX60" fmla="*/ 1322828 w 5526020"/>
                <a:gd name="connsiteY60" fmla="*/ 1431035 h 1610868"/>
                <a:gd name="connsiteX61" fmla="*/ 1272537 w 5526020"/>
                <a:gd name="connsiteY61" fmla="*/ 1421891 h 1610868"/>
                <a:gd name="connsiteX62" fmla="*/ 1222244 w 5526020"/>
                <a:gd name="connsiteY62" fmla="*/ 1411224 h 1610868"/>
                <a:gd name="connsiteX63" fmla="*/ 1182620 w 5526020"/>
                <a:gd name="connsiteY63" fmla="*/ 1411224 h 1610868"/>
                <a:gd name="connsiteX64" fmla="*/ 1133853 w 5526020"/>
                <a:gd name="connsiteY64" fmla="*/ 1402079 h 1610868"/>
                <a:gd name="connsiteX65" fmla="*/ 1094228 w 5526020"/>
                <a:gd name="connsiteY65" fmla="*/ 1391412 h 1610868"/>
                <a:gd name="connsiteX66" fmla="*/ 1053081 w 5526020"/>
                <a:gd name="connsiteY66" fmla="*/ 1382268 h 1610868"/>
                <a:gd name="connsiteX67" fmla="*/ 1013457 w 5526020"/>
                <a:gd name="connsiteY67" fmla="*/ 1362456 h 1610868"/>
                <a:gd name="connsiteX68" fmla="*/ 964688 w 5526020"/>
                <a:gd name="connsiteY68" fmla="*/ 1351788 h 1610868"/>
                <a:gd name="connsiteX69" fmla="*/ 925064 w 5526020"/>
                <a:gd name="connsiteY69" fmla="*/ 1342644 h 1610868"/>
                <a:gd name="connsiteX70" fmla="*/ 885441 w 5526020"/>
                <a:gd name="connsiteY70" fmla="*/ 1331976 h 1610868"/>
                <a:gd name="connsiteX71" fmla="*/ 845816 w 5526020"/>
                <a:gd name="connsiteY71" fmla="*/ 1322832 h 1610868"/>
                <a:gd name="connsiteX72" fmla="*/ 815336 w 5526020"/>
                <a:gd name="connsiteY72" fmla="*/ 1312164 h 1610868"/>
                <a:gd name="connsiteX73" fmla="*/ 775713 w 5526020"/>
                <a:gd name="connsiteY73" fmla="*/ 1303020 h 1610868"/>
                <a:gd name="connsiteX74" fmla="*/ 736088 w 5526020"/>
                <a:gd name="connsiteY74" fmla="*/ 1292352 h 1610868"/>
                <a:gd name="connsiteX75" fmla="*/ 696464 w 5526020"/>
                <a:gd name="connsiteY75" fmla="*/ 1281683 h 1610868"/>
                <a:gd name="connsiteX76" fmla="*/ 665985 w 5526020"/>
                <a:gd name="connsiteY76" fmla="*/ 1261871 h 1610868"/>
                <a:gd name="connsiteX77" fmla="*/ 626360 w 5526020"/>
                <a:gd name="connsiteY77" fmla="*/ 1252727 h 1610868"/>
                <a:gd name="connsiteX78" fmla="*/ 597404 w 5526020"/>
                <a:gd name="connsiteY78" fmla="*/ 1242059 h 1610868"/>
                <a:gd name="connsiteX79" fmla="*/ 566925 w 5526020"/>
                <a:gd name="connsiteY79" fmla="*/ 1232915 h 1610868"/>
                <a:gd name="connsiteX80" fmla="*/ 536444 w 5526020"/>
                <a:gd name="connsiteY80" fmla="*/ 1213103 h 1610868"/>
                <a:gd name="connsiteX81" fmla="*/ 496820 w 5526020"/>
                <a:gd name="connsiteY81" fmla="*/ 1202435 h 1610868"/>
                <a:gd name="connsiteX82" fmla="*/ 467864 w 5526020"/>
                <a:gd name="connsiteY82" fmla="*/ 1193291 h 1610868"/>
                <a:gd name="connsiteX83" fmla="*/ 437385 w 5526020"/>
                <a:gd name="connsiteY83" fmla="*/ 1182624 h 1610868"/>
                <a:gd name="connsiteX84" fmla="*/ 417572 w 5526020"/>
                <a:gd name="connsiteY84" fmla="*/ 1162812 h 1610868"/>
                <a:gd name="connsiteX85" fmla="*/ 388616 w 5526020"/>
                <a:gd name="connsiteY85" fmla="*/ 1153668 h 1610868"/>
                <a:gd name="connsiteX86" fmla="*/ 358136 w 5526020"/>
                <a:gd name="connsiteY86" fmla="*/ 1143000 h 1610868"/>
                <a:gd name="connsiteX87" fmla="*/ 327656 w 5526020"/>
                <a:gd name="connsiteY87" fmla="*/ 1123188 h 1610868"/>
                <a:gd name="connsiteX88" fmla="*/ 307844 w 5526020"/>
                <a:gd name="connsiteY88" fmla="*/ 1114044 h 1610868"/>
                <a:gd name="connsiteX89" fmla="*/ 288036 w 5526020"/>
                <a:gd name="connsiteY89" fmla="*/ 1094232 h 1610868"/>
                <a:gd name="connsiteX90" fmla="*/ 259080 w 5526020"/>
                <a:gd name="connsiteY90" fmla="*/ 1083564 h 1610868"/>
                <a:gd name="connsiteX91" fmla="*/ 239267 w 5526020"/>
                <a:gd name="connsiteY91" fmla="*/ 1074420 h 1610868"/>
                <a:gd name="connsiteX92" fmla="*/ 219455 w 5526020"/>
                <a:gd name="connsiteY92" fmla="*/ 1054608 h 1610868"/>
                <a:gd name="connsiteX93" fmla="*/ 199644 w 5526020"/>
                <a:gd name="connsiteY93" fmla="*/ 1043940 h 1610868"/>
                <a:gd name="connsiteX94" fmla="*/ 179831 w 5526020"/>
                <a:gd name="connsiteY94" fmla="*/ 1024127 h 1610868"/>
                <a:gd name="connsiteX95" fmla="*/ 160019 w 5526020"/>
                <a:gd name="connsiteY95" fmla="*/ 1013459 h 1610868"/>
                <a:gd name="connsiteX96" fmla="*/ 140208 w 5526020"/>
                <a:gd name="connsiteY96" fmla="*/ 1004315 h 1610868"/>
                <a:gd name="connsiteX97" fmla="*/ 129539 w 5526020"/>
                <a:gd name="connsiteY97" fmla="*/ 984503 h 1610868"/>
                <a:gd name="connsiteX98" fmla="*/ 109727 w 5526020"/>
                <a:gd name="connsiteY98" fmla="*/ 973835 h 1610868"/>
                <a:gd name="connsiteX99" fmla="*/ 99060 w 5526020"/>
                <a:gd name="connsiteY99" fmla="*/ 954023 h 1610868"/>
                <a:gd name="connsiteX100" fmla="*/ 79247 w 5526020"/>
                <a:gd name="connsiteY100" fmla="*/ 944879 h 1610868"/>
                <a:gd name="connsiteX101" fmla="*/ 70103 w 5526020"/>
                <a:gd name="connsiteY101" fmla="*/ 925067 h 1610868"/>
                <a:gd name="connsiteX102" fmla="*/ 59436 w 5526020"/>
                <a:gd name="connsiteY102" fmla="*/ 914400 h 1610868"/>
                <a:gd name="connsiteX103" fmla="*/ 50291 w 5526020"/>
                <a:gd name="connsiteY103" fmla="*/ 894588 h 1610868"/>
                <a:gd name="connsiteX104" fmla="*/ 39624 w 5526020"/>
                <a:gd name="connsiteY104" fmla="*/ 885444 h 1610868"/>
                <a:gd name="connsiteX105" fmla="*/ 30480 w 5526020"/>
                <a:gd name="connsiteY105" fmla="*/ 865632 h 1610868"/>
                <a:gd name="connsiteX106" fmla="*/ 19811 w 5526020"/>
                <a:gd name="connsiteY106" fmla="*/ 854964 h 1610868"/>
                <a:gd name="connsiteX107" fmla="*/ 19811 w 5526020"/>
                <a:gd name="connsiteY107" fmla="*/ 835152 h 1610868"/>
                <a:gd name="connsiteX108" fmla="*/ 10667 w 5526020"/>
                <a:gd name="connsiteY108" fmla="*/ 826008 h 1610868"/>
                <a:gd name="connsiteX109" fmla="*/ 10667 w 5526020"/>
                <a:gd name="connsiteY109" fmla="*/ 806196 h 1610868"/>
                <a:gd name="connsiteX110" fmla="*/ 0 w 5526020"/>
                <a:gd name="connsiteY110" fmla="*/ 795527 h 1610868"/>
                <a:gd name="connsiteX111" fmla="*/ 0 w 5526020"/>
                <a:gd name="connsiteY111" fmla="*/ 705612 h 1610868"/>
                <a:gd name="connsiteX112" fmla="*/ 10667 w 5526020"/>
                <a:gd name="connsiteY112" fmla="*/ 685800 h 1610868"/>
                <a:gd name="connsiteX113" fmla="*/ 10667 w 5526020"/>
                <a:gd name="connsiteY113" fmla="*/ 676656 h 1610868"/>
                <a:gd name="connsiteX114" fmla="*/ 19811 w 5526020"/>
                <a:gd name="connsiteY114" fmla="*/ 656844 h 1610868"/>
                <a:gd name="connsiteX115" fmla="*/ 19811 w 5526020"/>
                <a:gd name="connsiteY115" fmla="*/ 646176 h 1610868"/>
                <a:gd name="connsiteX116" fmla="*/ 30480 w 5526020"/>
                <a:gd name="connsiteY116" fmla="*/ 626364 h 1610868"/>
                <a:gd name="connsiteX117" fmla="*/ 39624 w 5526020"/>
                <a:gd name="connsiteY117" fmla="*/ 617220 h 1610868"/>
                <a:gd name="connsiteX118" fmla="*/ 50291 w 5526020"/>
                <a:gd name="connsiteY118" fmla="*/ 597408 h 1610868"/>
                <a:gd name="connsiteX119" fmla="*/ 59436 w 5526020"/>
                <a:gd name="connsiteY119" fmla="*/ 586740 h 1610868"/>
                <a:gd name="connsiteX120" fmla="*/ 70103 w 5526020"/>
                <a:gd name="connsiteY120" fmla="*/ 566927 h 1610868"/>
                <a:gd name="connsiteX121" fmla="*/ 79247 w 5526020"/>
                <a:gd name="connsiteY121" fmla="*/ 556259 h 1610868"/>
                <a:gd name="connsiteX122" fmla="*/ 79247 w 5526020"/>
                <a:gd name="connsiteY122" fmla="*/ 556259 h 1610868"/>
                <a:gd name="connsiteX123" fmla="*/ 99060 w 5526020"/>
                <a:gd name="connsiteY123" fmla="*/ 536447 h 1610868"/>
                <a:gd name="connsiteX124" fmla="*/ 109727 w 5526020"/>
                <a:gd name="connsiteY124" fmla="*/ 527303 h 1610868"/>
                <a:gd name="connsiteX125" fmla="*/ 129539 w 5526020"/>
                <a:gd name="connsiteY125" fmla="*/ 507491 h 1610868"/>
                <a:gd name="connsiteX126" fmla="*/ 140208 w 5526020"/>
                <a:gd name="connsiteY126" fmla="*/ 496823 h 1610868"/>
                <a:gd name="connsiteX127" fmla="*/ 160019 w 5526020"/>
                <a:gd name="connsiteY127" fmla="*/ 487679 h 1610868"/>
                <a:gd name="connsiteX128" fmla="*/ 179831 w 5526020"/>
                <a:gd name="connsiteY128" fmla="*/ 467867 h 1610868"/>
                <a:gd name="connsiteX129" fmla="*/ 199644 w 5526020"/>
                <a:gd name="connsiteY129" fmla="*/ 457200 h 1610868"/>
                <a:gd name="connsiteX130" fmla="*/ 219455 w 5526020"/>
                <a:gd name="connsiteY130" fmla="*/ 437388 h 1610868"/>
                <a:gd name="connsiteX131" fmla="*/ 239267 w 5526020"/>
                <a:gd name="connsiteY131" fmla="*/ 428244 h 1610868"/>
                <a:gd name="connsiteX132" fmla="*/ 259080 w 5526020"/>
                <a:gd name="connsiteY132" fmla="*/ 408432 h 1610868"/>
                <a:gd name="connsiteX133" fmla="*/ 288036 w 5526020"/>
                <a:gd name="connsiteY133" fmla="*/ 397764 h 1610868"/>
                <a:gd name="connsiteX134" fmla="*/ 307844 w 5526020"/>
                <a:gd name="connsiteY134" fmla="*/ 388620 h 1610868"/>
                <a:gd name="connsiteX135" fmla="*/ 327656 w 5526020"/>
                <a:gd name="connsiteY135" fmla="*/ 368808 h 1610868"/>
                <a:gd name="connsiteX136" fmla="*/ 358136 w 5526020"/>
                <a:gd name="connsiteY136" fmla="*/ 358140 h 1610868"/>
                <a:gd name="connsiteX137" fmla="*/ 388616 w 5526020"/>
                <a:gd name="connsiteY137" fmla="*/ 348996 h 1610868"/>
                <a:gd name="connsiteX138" fmla="*/ 417572 w 5526020"/>
                <a:gd name="connsiteY138" fmla="*/ 329183 h 1610868"/>
                <a:gd name="connsiteX139" fmla="*/ 437385 w 5526020"/>
                <a:gd name="connsiteY139" fmla="*/ 318515 h 1610868"/>
                <a:gd name="connsiteX140" fmla="*/ 467864 w 5526020"/>
                <a:gd name="connsiteY140" fmla="*/ 307847 h 1610868"/>
                <a:gd name="connsiteX141" fmla="*/ 496820 w 5526020"/>
                <a:gd name="connsiteY141" fmla="*/ 288035 h 1610868"/>
                <a:gd name="connsiteX142" fmla="*/ 536444 w 5526020"/>
                <a:gd name="connsiteY142" fmla="*/ 278891 h 1610868"/>
                <a:gd name="connsiteX143" fmla="*/ 566925 w 5526020"/>
                <a:gd name="connsiteY143" fmla="*/ 268223 h 1610868"/>
                <a:gd name="connsiteX144" fmla="*/ 597404 w 5526020"/>
                <a:gd name="connsiteY144" fmla="*/ 259079 h 1610868"/>
                <a:gd name="connsiteX145" fmla="*/ 626360 w 5526020"/>
                <a:gd name="connsiteY145" fmla="*/ 239267 h 1610868"/>
                <a:gd name="connsiteX146" fmla="*/ 665985 w 5526020"/>
                <a:gd name="connsiteY146" fmla="*/ 228600 h 1610868"/>
                <a:gd name="connsiteX147" fmla="*/ 696464 w 5526020"/>
                <a:gd name="connsiteY147" fmla="*/ 219455 h 1610868"/>
                <a:gd name="connsiteX148" fmla="*/ 736088 w 5526020"/>
                <a:gd name="connsiteY148" fmla="*/ 208788 h 1610868"/>
                <a:gd name="connsiteX149" fmla="*/ 775713 w 5526020"/>
                <a:gd name="connsiteY149" fmla="*/ 199644 h 1610868"/>
                <a:gd name="connsiteX150" fmla="*/ 815336 w 5526020"/>
                <a:gd name="connsiteY150" fmla="*/ 188976 h 1610868"/>
                <a:gd name="connsiteX151" fmla="*/ 845816 w 5526020"/>
                <a:gd name="connsiteY151" fmla="*/ 169163 h 1610868"/>
                <a:gd name="connsiteX152" fmla="*/ 885441 w 5526020"/>
                <a:gd name="connsiteY152" fmla="*/ 160019 h 1610868"/>
                <a:gd name="connsiteX153" fmla="*/ 925064 w 5526020"/>
                <a:gd name="connsiteY153" fmla="*/ 149351 h 1610868"/>
                <a:gd name="connsiteX154" fmla="*/ 964688 w 5526020"/>
                <a:gd name="connsiteY154" fmla="*/ 140207 h 1610868"/>
                <a:gd name="connsiteX155" fmla="*/ 1013457 w 5526020"/>
                <a:gd name="connsiteY155" fmla="*/ 129539 h 1610868"/>
                <a:gd name="connsiteX156" fmla="*/ 1053081 w 5526020"/>
                <a:gd name="connsiteY156" fmla="*/ 120395 h 1610868"/>
                <a:gd name="connsiteX157" fmla="*/ 1094228 w 5526020"/>
                <a:gd name="connsiteY157" fmla="*/ 109727 h 1610868"/>
                <a:gd name="connsiteX158" fmla="*/ 1133853 w 5526020"/>
                <a:gd name="connsiteY158" fmla="*/ 100583 h 1610868"/>
                <a:gd name="connsiteX159" fmla="*/ 1182620 w 5526020"/>
                <a:gd name="connsiteY159" fmla="*/ 89916 h 1610868"/>
                <a:gd name="connsiteX160" fmla="*/ 1222244 w 5526020"/>
                <a:gd name="connsiteY160" fmla="*/ 80772 h 1610868"/>
                <a:gd name="connsiteX161" fmla="*/ 1272537 w 5526020"/>
                <a:gd name="connsiteY161" fmla="*/ 70104 h 1610868"/>
                <a:gd name="connsiteX162" fmla="*/ 1322828 w 5526020"/>
                <a:gd name="connsiteY162" fmla="*/ 59435 h 1610868"/>
                <a:gd name="connsiteX163" fmla="*/ 1362453 w 5526020"/>
                <a:gd name="connsiteY163" fmla="*/ 50291 h 1610868"/>
                <a:gd name="connsiteX164" fmla="*/ 1411220 w 5526020"/>
                <a:gd name="connsiteY164" fmla="*/ 39623 h 1610868"/>
                <a:gd name="connsiteX165" fmla="*/ 1461513 w 5526020"/>
                <a:gd name="connsiteY165" fmla="*/ 39623 h 1610868"/>
                <a:gd name="connsiteX166" fmla="*/ 1510281 w 5526020"/>
                <a:gd name="connsiteY166" fmla="*/ 30479 h 1610868"/>
                <a:gd name="connsiteX167" fmla="*/ 1560572 w 5526020"/>
                <a:gd name="connsiteY167" fmla="*/ 19811 h 1610868"/>
                <a:gd name="connsiteX168" fmla="*/ 1600197 w 5526020"/>
                <a:gd name="connsiteY168" fmla="*/ 10667 h 1610868"/>
                <a:gd name="connsiteX169" fmla="*/ 1650488 w 5526020"/>
                <a:gd name="connsiteY169" fmla="*/ 0 h 1610868"/>
                <a:gd name="connsiteX170" fmla="*/ 1709925 w 5526020"/>
                <a:gd name="connsiteY170" fmla="*/ 0 h 1610868"/>
                <a:gd name="connsiteX171" fmla="*/ 3310124 w 5526020"/>
                <a:gd name="connsiteY171" fmla="*/ 745235 h 1610868"/>
                <a:gd name="connsiteX172" fmla="*/ 5526021 w 5526020"/>
                <a:gd name="connsiteY172" fmla="*/ 1391412 h 16108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  <a:cxn ang="35">
                  <a:pos x="connsiteX35" y="connsiteY35"/>
                </a:cxn>
                <a:cxn ang="36">
                  <a:pos x="connsiteX36" y="connsiteY36"/>
                </a:cxn>
                <a:cxn ang="37">
                  <a:pos x="connsiteX37" y="connsiteY37"/>
                </a:cxn>
                <a:cxn ang="38">
                  <a:pos x="connsiteX38" y="connsiteY38"/>
                </a:cxn>
                <a:cxn ang="39">
                  <a:pos x="connsiteX39" y="connsiteY39"/>
                </a:cxn>
                <a:cxn ang="40">
                  <a:pos x="connsiteX40" y="connsiteY40"/>
                </a:cxn>
                <a:cxn ang="41">
                  <a:pos x="connsiteX41" y="connsiteY41"/>
                </a:cxn>
                <a:cxn ang="42">
                  <a:pos x="connsiteX42" y="connsiteY42"/>
                </a:cxn>
                <a:cxn ang="43">
                  <a:pos x="connsiteX43" y="connsiteY43"/>
                </a:cxn>
                <a:cxn ang="44">
                  <a:pos x="connsiteX44" y="connsiteY44"/>
                </a:cxn>
                <a:cxn ang="45">
                  <a:pos x="connsiteX45" y="connsiteY45"/>
                </a:cxn>
                <a:cxn ang="46">
                  <a:pos x="connsiteX46" y="connsiteY46"/>
                </a:cxn>
                <a:cxn ang="47">
                  <a:pos x="connsiteX47" y="connsiteY47"/>
                </a:cxn>
                <a:cxn ang="48">
                  <a:pos x="connsiteX48" y="connsiteY48"/>
                </a:cxn>
                <a:cxn ang="49">
                  <a:pos x="connsiteX49" y="connsiteY49"/>
                </a:cxn>
                <a:cxn ang="50">
                  <a:pos x="connsiteX50" y="connsiteY50"/>
                </a:cxn>
                <a:cxn ang="51">
                  <a:pos x="connsiteX51" y="connsiteY51"/>
                </a:cxn>
                <a:cxn ang="52">
                  <a:pos x="connsiteX52" y="connsiteY52"/>
                </a:cxn>
                <a:cxn ang="53">
                  <a:pos x="connsiteX53" y="connsiteY53"/>
                </a:cxn>
                <a:cxn ang="54">
                  <a:pos x="connsiteX54" y="connsiteY54"/>
                </a:cxn>
                <a:cxn ang="55">
                  <a:pos x="connsiteX55" y="connsiteY55"/>
                </a:cxn>
                <a:cxn ang="56">
                  <a:pos x="connsiteX56" y="connsiteY56"/>
                </a:cxn>
                <a:cxn ang="57">
                  <a:pos x="connsiteX57" y="connsiteY57"/>
                </a:cxn>
                <a:cxn ang="58">
                  <a:pos x="connsiteX58" y="connsiteY58"/>
                </a:cxn>
                <a:cxn ang="59">
                  <a:pos x="connsiteX59" y="connsiteY59"/>
                </a:cxn>
                <a:cxn ang="60">
                  <a:pos x="connsiteX60" y="connsiteY60"/>
                </a:cxn>
                <a:cxn ang="61">
                  <a:pos x="connsiteX61" y="connsiteY61"/>
                </a:cxn>
                <a:cxn ang="62">
                  <a:pos x="connsiteX62" y="connsiteY62"/>
                </a:cxn>
                <a:cxn ang="63">
                  <a:pos x="connsiteX63" y="connsiteY63"/>
                </a:cxn>
                <a:cxn ang="64">
                  <a:pos x="connsiteX64" y="connsiteY64"/>
                </a:cxn>
                <a:cxn ang="65">
                  <a:pos x="connsiteX65" y="connsiteY65"/>
                </a:cxn>
                <a:cxn ang="66">
                  <a:pos x="connsiteX66" y="connsiteY66"/>
                </a:cxn>
                <a:cxn ang="67">
                  <a:pos x="connsiteX67" y="connsiteY67"/>
                </a:cxn>
                <a:cxn ang="68">
                  <a:pos x="connsiteX68" y="connsiteY68"/>
                </a:cxn>
                <a:cxn ang="69">
                  <a:pos x="connsiteX69" y="connsiteY69"/>
                </a:cxn>
                <a:cxn ang="70">
                  <a:pos x="connsiteX70" y="connsiteY70"/>
                </a:cxn>
                <a:cxn ang="71">
                  <a:pos x="connsiteX71" y="connsiteY71"/>
                </a:cxn>
                <a:cxn ang="72">
                  <a:pos x="connsiteX72" y="connsiteY72"/>
                </a:cxn>
                <a:cxn ang="73">
                  <a:pos x="connsiteX73" y="connsiteY73"/>
                </a:cxn>
                <a:cxn ang="74">
                  <a:pos x="connsiteX74" y="connsiteY74"/>
                </a:cxn>
                <a:cxn ang="75">
                  <a:pos x="connsiteX75" y="connsiteY75"/>
                </a:cxn>
                <a:cxn ang="76">
                  <a:pos x="connsiteX76" y="connsiteY76"/>
                </a:cxn>
                <a:cxn ang="77">
                  <a:pos x="connsiteX77" y="connsiteY77"/>
                </a:cxn>
                <a:cxn ang="78">
                  <a:pos x="connsiteX78" y="connsiteY78"/>
                </a:cxn>
                <a:cxn ang="79">
                  <a:pos x="connsiteX79" y="connsiteY79"/>
                </a:cxn>
                <a:cxn ang="80">
                  <a:pos x="connsiteX80" y="connsiteY80"/>
                </a:cxn>
                <a:cxn ang="81">
                  <a:pos x="connsiteX81" y="connsiteY81"/>
                </a:cxn>
                <a:cxn ang="82">
                  <a:pos x="connsiteX82" y="connsiteY82"/>
                </a:cxn>
                <a:cxn ang="83">
                  <a:pos x="connsiteX83" y="connsiteY83"/>
                </a:cxn>
                <a:cxn ang="84">
                  <a:pos x="connsiteX84" y="connsiteY84"/>
                </a:cxn>
                <a:cxn ang="85">
                  <a:pos x="connsiteX85" y="connsiteY85"/>
                </a:cxn>
                <a:cxn ang="86">
                  <a:pos x="connsiteX86" y="connsiteY86"/>
                </a:cxn>
                <a:cxn ang="87">
                  <a:pos x="connsiteX87" y="connsiteY87"/>
                </a:cxn>
                <a:cxn ang="88">
                  <a:pos x="connsiteX88" y="connsiteY88"/>
                </a:cxn>
                <a:cxn ang="89">
                  <a:pos x="connsiteX89" y="connsiteY89"/>
                </a:cxn>
                <a:cxn ang="90">
                  <a:pos x="connsiteX90" y="connsiteY90"/>
                </a:cxn>
                <a:cxn ang="91">
                  <a:pos x="connsiteX91" y="connsiteY91"/>
                </a:cxn>
                <a:cxn ang="92">
                  <a:pos x="connsiteX92" y="connsiteY92"/>
                </a:cxn>
                <a:cxn ang="93">
                  <a:pos x="connsiteX93" y="connsiteY93"/>
                </a:cxn>
                <a:cxn ang="94">
                  <a:pos x="connsiteX94" y="connsiteY94"/>
                </a:cxn>
                <a:cxn ang="95">
                  <a:pos x="connsiteX95" y="connsiteY95"/>
                </a:cxn>
                <a:cxn ang="96">
                  <a:pos x="connsiteX96" y="connsiteY96"/>
                </a:cxn>
                <a:cxn ang="97">
                  <a:pos x="connsiteX97" y="connsiteY97"/>
                </a:cxn>
                <a:cxn ang="98">
                  <a:pos x="connsiteX98" y="connsiteY98"/>
                </a:cxn>
                <a:cxn ang="99">
                  <a:pos x="connsiteX99" y="connsiteY99"/>
                </a:cxn>
                <a:cxn ang="100">
                  <a:pos x="connsiteX100" y="connsiteY100"/>
                </a:cxn>
                <a:cxn ang="101">
                  <a:pos x="connsiteX101" y="connsiteY101"/>
                </a:cxn>
                <a:cxn ang="102">
                  <a:pos x="connsiteX102" y="connsiteY102"/>
                </a:cxn>
                <a:cxn ang="103">
                  <a:pos x="connsiteX103" y="connsiteY103"/>
                </a:cxn>
                <a:cxn ang="104">
                  <a:pos x="connsiteX104" y="connsiteY104"/>
                </a:cxn>
                <a:cxn ang="105">
                  <a:pos x="connsiteX105" y="connsiteY105"/>
                </a:cxn>
                <a:cxn ang="106">
                  <a:pos x="connsiteX106" y="connsiteY106"/>
                </a:cxn>
                <a:cxn ang="107">
                  <a:pos x="connsiteX107" y="connsiteY107"/>
                </a:cxn>
                <a:cxn ang="108">
                  <a:pos x="connsiteX108" y="connsiteY108"/>
                </a:cxn>
                <a:cxn ang="109">
                  <a:pos x="connsiteX109" y="connsiteY109"/>
                </a:cxn>
                <a:cxn ang="110">
                  <a:pos x="connsiteX110" y="connsiteY110"/>
                </a:cxn>
                <a:cxn ang="111">
                  <a:pos x="connsiteX111" y="connsiteY111"/>
                </a:cxn>
                <a:cxn ang="112">
                  <a:pos x="connsiteX112" y="connsiteY112"/>
                </a:cxn>
                <a:cxn ang="113">
                  <a:pos x="connsiteX113" y="connsiteY113"/>
                </a:cxn>
                <a:cxn ang="114">
                  <a:pos x="connsiteX114" y="connsiteY114"/>
                </a:cxn>
                <a:cxn ang="115">
                  <a:pos x="connsiteX115" y="connsiteY115"/>
                </a:cxn>
                <a:cxn ang="116">
                  <a:pos x="connsiteX116" y="connsiteY116"/>
                </a:cxn>
                <a:cxn ang="117">
                  <a:pos x="connsiteX117" y="connsiteY117"/>
                </a:cxn>
                <a:cxn ang="118">
                  <a:pos x="connsiteX118" y="connsiteY118"/>
                </a:cxn>
                <a:cxn ang="119">
                  <a:pos x="connsiteX119" y="connsiteY119"/>
                </a:cxn>
                <a:cxn ang="120">
                  <a:pos x="connsiteX120" y="connsiteY120"/>
                </a:cxn>
                <a:cxn ang="121">
                  <a:pos x="connsiteX121" y="connsiteY121"/>
                </a:cxn>
                <a:cxn ang="122">
                  <a:pos x="connsiteX122" y="connsiteY122"/>
                </a:cxn>
                <a:cxn ang="123">
                  <a:pos x="connsiteX123" y="connsiteY123"/>
                </a:cxn>
                <a:cxn ang="124">
                  <a:pos x="connsiteX124" y="connsiteY124"/>
                </a:cxn>
                <a:cxn ang="125">
                  <a:pos x="connsiteX125" y="connsiteY125"/>
                </a:cxn>
                <a:cxn ang="126">
                  <a:pos x="connsiteX126" y="connsiteY126"/>
                </a:cxn>
                <a:cxn ang="127">
                  <a:pos x="connsiteX127" y="connsiteY127"/>
                </a:cxn>
                <a:cxn ang="128">
                  <a:pos x="connsiteX128" y="connsiteY128"/>
                </a:cxn>
                <a:cxn ang="129">
                  <a:pos x="connsiteX129" y="connsiteY129"/>
                </a:cxn>
                <a:cxn ang="130">
                  <a:pos x="connsiteX130" y="connsiteY130"/>
                </a:cxn>
                <a:cxn ang="131">
                  <a:pos x="connsiteX131" y="connsiteY131"/>
                </a:cxn>
                <a:cxn ang="132">
                  <a:pos x="connsiteX132" y="connsiteY132"/>
                </a:cxn>
                <a:cxn ang="133">
                  <a:pos x="connsiteX133" y="connsiteY133"/>
                </a:cxn>
                <a:cxn ang="134">
                  <a:pos x="connsiteX134" y="connsiteY134"/>
                </a:cxn>
                <a:cxn ang="135">
                  <a:pos x="connsiteX135" y="connsiteY135"/>
                </a:cxn>
                <a:cxn ang="136">
                  <a:pos x="connsiteX136" y="connsiteY136"/>
                </a:cxn>
                <a:cxn ang="137">
                  <a:pos x="connsiteX137" y="connsiteY137"/>
                </a:cxn>
                <a:cxn ang="138">
                  <a:pos x="connsiteX138" y="connsiteY138"/>
                </a:cxn>
                <a:cxn ang="139">
                  <a:pos x="connsiteX139" y="connsiteY139"/>
                </a:cxn>
                <a:cxn ang="140">
                  <a:pos x="connsiteX140" y="connsiteY140"/>
                </a:cxn>
                <a:cxn ang="141">
                  <a:pos x="connsiteX141" y="connsiteY141"/>
                </a:cxn>
                <a:cxn ang="142">
                  <a:pos x="connsiteX142" y="connsiteY142"/>
                </a:cxn>
                <a:cxn ang="143">
                  <a:pos x="connsiteX143" y="connsiteY143"/>
                </a:cxn>
                <a:cxn ang="144">
                  <a:pos x="connsiteX144" y="connsiteY144"/>
                </a:cxn>
                <a:cxn ang="145">
                  <a:pos x="connsiteX145" y="connsiteY145"/>
                </a:cxn>
                <a:cxn ang="146">
                  <a:pos x="connsiteX146" y="connsiteY146"/>
                </a:cxn>
                <a:cxn ang="147">
                  <a:pos x="connsiteX147" y="connsiteY147"/>
                </a:cxn>
                <a:cxn ang="148">
                  <a:pos x="connsiteX148" y="connsiteY148"/>
                </a:cxn>
                <a:cxn ang="149">
                  <a:pos x="connsiteX149" y="connsiteY149"/>
                </a:cxn>
                <a:cxn ang="150">
                  <a:pos x="connsiteX150" y="connsiteY150"/>
                </a:cxn>
                <a:cxn ang="151">
                  <a:pos x="connsiteX151" y="connsiteY151"/>
                </a:cxn>
                <a:cxn ang="152">
                  <a:pos x="connsiteX152" y="connsiteY152"/>
                </a:cxn>
                <a:cxn ang="153">
                  <a:pos x="connsiteX153" y="connsiteY153"/>
                </a:cxn>
                <a:cxn ang="154">
                  <a:pos x="connsiteX154" y="connsiteY154"/>
                </a:cxn>
                <a:cxn ang="155">
                  <a:pos x="connsiteX155" y="connsiteY155"/>
                </a:cxn>
                <a:cxn ang="156">
                  <a:pos x="connsiteX156" y="connsiteY156"/>
                </a:cxn>
                <a:cxn ang="157">
                  <a:pos x="connsiteX157" y="connsiteY157"/>
                </a:cxn>
                <a:cxn ang="158">
                  <a:pos x="connsiteX158" y="connsiteY158"/>
                </a:cxn>
                <a:cxn ang="159">
                  <a:pos x="connsiteX159" y="connsiteY159"/>
                </a:cxn>
                <a:cxn ang="160">
                  <a:pos x="connsiteX160" y="connsiteY160"/>
                </a:cxn>
                <a:cxn ang="161">
                  <a:pos x="connsiteX161" y="connsiteY161"/>
                </a:cxn>
                <a:cxn ang="162">
                  <a:pos x="connsiteX162" y="connsiteY162"/>
                </a:cxn>
                <a:cxn ang="163">
                  <a:pos x="connsiteX163" y="connsiteY163"/>
                </a:cxn>
                <a:cxn ang="164">
                  <a:pos x="connsiteX164" y="connsiteY164"/>
                </a:cxn>
                <a:cxn ang="165">
                  <a:pos x="connsiteX165" y="connsiteY165"/>
                </a:cxn>
                <a:cxn ang="166">
                  <a:pos x="connsiteX166" y="connsiteY166"/>
                </a:cxn>
                <a:cxn ang="167">
                  <a:pos x="connsiteX167" y="connsiteY167"/>
                </a:cxn>
                <a:cxn ang="168">
                  <a:pos x="connsiteX168" y="connsiteY168"/>
                </a:cxn>
                <a:cxn ang="169">
                  <a:pos x="connsiteX169" y="connsiteY169"/>
                </a:cxn>
                <a:cxn ang="170">
                  <a:pos x="connsiteX170" y="connsiteY170"/>
                </a:cxn>
                <a:cxn ang="171">
                  <a:pos x="connsiteX171" y="connsiteY171"/>
                </a:cxn>
                <a:cxn ang="172">
                  <a:pos x="connsiteX172" y="connsiteY172"/>
                </a:cxn>
              </a:cxnLst>
              <a:rect l="l" t="t" r="r" b="b"/>
              <a:pathLst>
                <a:path w="5526020" h="1610868">
                  <a:moveTo>
                    <a:pt x="5526021" y="1391412"/>
                  </a:moveTo>
                  <a:lnTo>
                    <a:pt x="5486396" y="1402079"/>
                  </a:lnTo>
                  <a:lnTo>
                    <a:pt x="5446772" y="1411224"/>
                  </a:lnTo>
                  <a:lnTo>
                    <a:pt x="5396481" y="1411224"/>
                  </a:lnTo>
                  <a:lnTo>
                    <a:pt x="5356857" y="1421891"/>
                  </a:lnTo>
                  <a:lnTo>
                    <a:pt x="5308089" y="1431035"/>
                  </a:lnTo>
                  <a:lnTo>
                    <a:pt x="5257797" y="1441703"/>
                  </a:lnTo>
                  <a:lnTo>
                    <a:pt x="5218173" y="1450847"/>
                  </a:lnTo>
                  <a:lnTo>
                    <a:pt x="5167880" y="1461515"/>
                  </a:lnTo>
                  <a:lnTo>
                    <a:pt x="5119112" y="1470659"/>
                  </a:lnTo>
                  <a:lnTo>
                    <a:pt x="5068821" y="1481327"/>
                  </a:lnTo>
                  <a:lnTo>
                    <a:pt x="5020053" y="1481327"/>
                  </a:lnTo>
                  <a:lnTo>
                    <a:pt x="4969761" y="1490471"/>
                  </a:lnTo>
                  <a:lnTo>
                    <a:pt x="4919468" y="1501140"/>
                  </a:lnTo>
                  <a:lnTo>
                    <a:pt x="4870701" y="1510283"/>
                  </a:lnTo>
                  <a:lnTo>
                    <a:pt x="4820409" y="1510283"/>
                  </a:lnTo>
                  <a:lnTo>
                    <a:pt x="4760973" y="1520952"/>
                  </a:lnTo>
                  <a:lnTo>
                    <a:pt x="4710680" y="1530096"/>
                  </a:lnTo>
                  <a:lnTo>
                    <a:pt x="4661912" y="1530096"/>
                  </a:lnTo>
                  <a:lnTo>
                    <a:pt x="4611621" y="1540764"/>
                  </a:lnTo>
                  <a:lnTo>
                    <a:pt x="4552185" y="1540764"/>
                  </a:lnTo>
                  <a:lnTo>
                    <a:pt x="4501893" y="1551432"/>
                  </a:lnTo>
                  <a:lnTo>
                    <a:pt x="4442456" y="1560576"/>
                  </a:lnTo>
                  <a:lnTo>
                    <a:pt x="4393689" y="1560576"/>
                  </a:lnTo>
                  <a:lnTo>
                    <a:pt x="4334253" y="1571244"/>
                  </a:lnTo>
                  <a:lnTo>
                    <a:pt x="4224524" y="1571244"/>
                  </a:lnTo>
                  <a:lnTo>
                    <a:pt x="4174232" y="1580388"/>
                  </a:lnTo>
                  <a:lnTo>
                    <a:pt x="4114797" y="1580388"/>
                  </a:lnTo>
                  <a:lnTo>
                    <a:pt x="4055361" y="1591056"/>
                  </a:lnTo>
                  <a:lnTo>
                    <a:pt x="3886197" y="1591056"/>
                  </a:lnTo>
                  <a:lnTo>
                    <a:pt x="3826761" y="1600200"/>
                  </a:lnTo>
                  <a:lnTo>
                    <a:pt x="3598161" y="1600200"/>
                  </a:lnTo>
                  <a:lnTo>
                    <a:pt x="3547868" y="1610868"/>
                  </a:lnTo>
                  <a:lnTo>
                    <a:pt x="3081524" y="1610868"/>
                  </a:lnTo>
                  <a:lnTo>
                    <a:pt x="3022088" y="1600200"/>
                  </a:lnTo>
                  <a:lnTo>
                    <a:pt x="2793488" y="1600200"/>
                  </a:lnTo>
                  <a:lnTo>
                    <a:pt x="2734053" y="1591056"/>
                  </a:lnTo>
                  <a:lnTo>
                    <a:pt x="2564888" y="1591056"/>
                  </a:lnTo>
                  <a:lnTo>
                    <a:pt x="2514597" y="1580388"/>
                  </a:lnTo>
                  <a:lnTo>
                    <a:pt x="2455161" y="1580388"/>
                  </a:lnTo>
                  <a:lnTo>
                    <a:pt x="2395724" y="1571244"/>
                  </a:lnTo>
                  <a:lnTo>
                    <a:pt x="2285997" y="1571244"/>
                  </a:lnTo>
                  <a:lnTo>
                    <a:pt x="2237229" y="1560576"/>
                  </a:lnTo>
                  <a:lnTo>
                    <a:pt x="2176268" y="1560576"/>
                  </a:lnTo>
                  <a:lnTo>
                    <a:pt x="2127500" y="1551432"/>
                  </a:lnTo>
                  <a:lnTo>
                    <a:pt x="2068064" y="1540764"/>
                  </a:lnTo>
                  <a:lnTo>
                    <a:pt x="2017773" y="1540764"/>
                  </a:lnTo>
                  <a:lnTo>
                    <a:pt x="1967481" y="1530096"/>
                  </a:lnTo>
                  <a:lnTo>
                    <a:pt x="1908044" y="1530096"/>
                  </a:lnTo>
                  <a:lnTo>
                    <a:pt x="1859276" y="1520952"/>
                  </a:lnTo>
                  <a:lnTo>
                    <a:pt x="1808984" y="1510283"/>
                  </a:lnTo>
                  <a:lnTo>
                    <a:pt x="1760217" y="1510283"/>
                  </a:lnTo>
                  <a:lnTo>
                    <a:pt x="1709925" y="1501140"/>
                  </a:lnTo>
                  <a:lnTo>
                    <a:pt x="1650488" y="1490471"/>
                  </a:lnTo>
                  <a:lnTo>
                    <a:pt x="1600197" y="1481327"/>
                  </a:lnTo>
                  <a:lnTo>
                    <a:pt x="1560572" y="1481327"/>
                  </a:lnTo>
                  <a:lnTo>
                    <a:pt x="1510281" y="1470659"/>
                  </a:lnTo>
                  <a:lnTo>
                    <a:pt x="1461513" y="1461515"/>
                  </a:lnTo>
                  <a:lnTo>
                    <a:pt x="1411220" y="1450847"/>
                  </a:lnTo>
                  <a:lnTo>
                    <a:pt x="1362453" y="1441703"/>
                  </a:lnTo>
                  <a:lnTo>
                    <a:pt x="1322828" y="1431035"/>
                  </a:lnTo>
                  <a:lnTo>
                    <a:pt x="1272537" y="1421891"/>
                  </a:lnTo>
                  <a:lnTo>
                    <a:pt x="1222244" y="1411224"/>
                  </a:lnTo>
                  <a:lnTo>
                    <a:pt x="1182620" y="1411224"/>
                  </a:lnTo>
                  <a:lnTo>
                    <a:pt x="1133853" y="1402079"/>
                  </a:lnTo>
                  <a:lnTo>
                    <a:pt x="1094228" y="1391412"/>
                  </a:lnTo>
                  <a:lnTo>
                    <a:pt x="1053081" y="1382268"/>
                  </a:lnTo>
                  <a:lnTo>
                    <a:pt x="1013457" y="1362456"/>
                  </a:lnTo>
                  <a:lnTo>
                    <a:pt x="964688" y="1351788"/>
                  </a:lnTo>
                  <a:lnTo>
                    <a:pt x="925064" y="1342644"/>
                  </a:lnTo>
                  <a:lnTo>
                    <a:pt x="885441" y="1331976"/>
                  </a:lnTo>
                  <a:lnTo>
                    <a:pt x="845816" y="1322832"/>
                  </a:lnTo>
                  <a:lnTo>
                    <a:pt x="815336" y="1312164"/>
                  </a:lnTo>
                  <a:lnTo>
                    <a:pt x="775713" y="1303020"/>
                  </a:lnTo>
                  <a:lnTo>
                    <a:pt x="736088" y="1292352"/>
                  </a:lnTo>
                  <a:lnTo>
                    <a:pt x="696464" y="1281683"/>
                  </a:lnTo>
                  <a:lnTo>
                    <a:pt x="665985" y="1261871"/>
                  </a:lnTo>
                  <a:lnTo>
                    <a:pt x="626360" y="1252727"/>
                  </a:lnTo>
                  <a:lnTo>
                    <a:pt x="597404" y="1242059"/>
                  </a:lnTo>
                  <a:lnTo>
                    <a:pt x="566925" y="1232915"/>
                  </a:lnTo>
                  <a:lnTo>
                    <a:pt x="536444" y="1213103"/>
                  </a:lnTo>
                  <a:lnTo>
                    <a:pt x="496820" y="1202435"/>
                  </a:lnTo>
                  <a:lnTo>
                    <a:pt x="467864" y="1193291"/>
                  </a:lnTo>
                  <a:lnTo>
                    <a:pt x="437385" y="1182624"/>
                  </a:lnTo>
                  <a:lnTo>
                    <a:pt x="417572" y="1162812"/>
                  </a:lnTo>
                  <a:lnTo>
                    <a:pt x="388616" y="1153668"/>
                  </a:lnTo>
                  <a:lnTo>
                    <a:pt x="358136" y="1143000"/>
                  </a:lnTo>
                  <a:lnTo>
                    <a:pt x="327656" y="1123188"/>
                  </a:lnTo>
                  <a:lnTo>
                    <a:pt x="307844" y="1114044"/>
                  </a:lnTo>
                  <a:lnTo>
                    <a:pt x="288036" y="1094232"/>
                  </a:lnTo>
                  <a:lnTo>
                    <a:pt x="259080" y="1083564"/>
                  </a:lnTo>
                  <a:lnTo>
                    <a:pt x="239267" y="1074420"/>
                  </a:lnTo>
                  <a:lnTo>
                    <a:pt x="219455" y="1054608"/>
                  </a:lnTo>
                  <a:lnTo>
                    <a:pt x="199644" y="1043940"/>
                  </a:lnTo>
                  <a:lnTo>
                    <a:pt x="179831" y="1024127"/>
                  </a:lnTo>
                  <a:lnTo>
                    <a:pt x="160019" y="1013459"/>
                  </a:lnTo>
                  <a:lnTo>
                    <a:pt x="140208" y="1004315"/>
                  </a:lnTo>
                  <a:lnTo>
                    <a:pt x="129539" y="984503"/>
                  </a:lnTo>
                  <a:lnTo>
                    <a:pt x="109727" y="973835"/>
                  </a:lnTo>
                  <a:lnTo>
                    <a:pt x="99060" y="954023"/>
                  </a:lnTo>
                  <a:lnTo>
                    <a:pt x="79247" y="944879"/>
                  </a:lnTo>
                  <a:lnTo>
                    <a:pt x="70103" y="925067"/>
                  </a:lnTo>
                  <a:lnTo>
                    <a:pt x="59436" y="914400"/>
                  </a:lnTo>
                  <a:lnTo>
                    <a:pt x="50291" y="894588"/>
                  </a:lnTo>
                  <a:lnTo>
                    <a:pt x="39624" y="885444"/>
                  </a:lnTo>
                  <a:lnTo>
                    <a:pt x="30480" y="865632"/>
                  </a:lnTo>
                  <a:lnTo>
                    <a:pt x="19811" y="854964"/>
                  </a:lnTo>
                  <a:lnTo>
                    <a:pt x="19811" y="835152"/>
                  </a:lnTo>
                  <a:lnTo>
                    <a:pt x="10667" y="826008"/>
                  </a:lnTo>
                  <a:lnTo>
                    <a:pt x="10667" y="806196"/>
                  </a:lnTo>
                  <a:lnTo>
                    <a:pt x="0" y="795527"/>
                  </a:lnTo>
                  <a:lnTo>
                    <a:pt x="0" y="705612"/>
                  </a:lnTo>
                  <a:lnTo>
                    <a:pt x="10667" y="685800"/>
                  </a:lnTo>
                  <a:lnTo>
                    <a:pt x="10667" y="676656"/>
                  </a:lnTo>
                  <a:lnTo>
                    <a:pt x="19811" y="656844"/>
                  </a:lnTo>
                  <a:lnTo>
                    <a:pt x="19811" y="646176"/>
                  </a:lnTo>
                  <a:lnTo>
                    <a:pt x="30480" y="626364"/>
                  </a:lnTo>
                  <a:lnTo>
                    <a:pt x="39624" y="617220"/>
                  </a:lnTo>
                  <a:lnTo>
                    <a:pt x="50291" y="597408"/>
                  </a:lnTo>
                  <a:lnTo>
                    <a:pt x="59436" y="586740"/>
                  </a:lnTo>
                  <a:lnTo>
                    <a:pt x="70103" y="566927"/>
                  </a:lnTo>
                  <a:lnTo>
                    <a:pt x="79247" y="556259"/>
                  </a:lnTo>
                  <a:lnTo>
                    <a:pt x="79247" y="556259"/>
                  </a:lnTo>
                  <a:lnTo>
                    <a:pt x="99060" y="536447"/>
                  </a:lnTo>
                  <a:lnTo>
                    <a:pt x="109727" y="527303"/>
                  </a:lnTo>
                  <a:lnTo>
                    <a:pt x="129539" y="507491"/>
                  </a:lnTo>
                  <a:lnTo>
                    <a:pt x="140208" y="496823"/>
                  </a:lnTo>
                  <a:lnTo>
                    <a:pt x="160019" y="487679"/>
                  </a:lnTo>
                  <a:lnTo>
                    <a:pt x="179831" y="467867"/>
                  </a:lnTo>
                  <a:lnTo>
                    <a:pt x="199644" y="457200"/>
                  </a:lnTo>
                  <a:lnTo>
                    <a:pt x="219455" y="437388"/>
                  </a:lnTo>
                  <a:lnTo>
                    <a:pt x="239267" y="428244"/>
                  </a:lnTo>
                  <a:lnTo>
                    <a:pt x="259080" y="408432"/>
                  </a:lnTo>
                  <a:lnTo>
                    <a:pt x="288036" y="397764"/>
                  </a:lnTo>
                  <a:lnTo>
                    <a:pt x="307844" y="388620"/>
                  </a:lnTo>
                  <a:lnTo>
                    <a:pt x="327656" y="368808"/>
                  </a:lnTo>
                  <a:lnTo>
                    <a:pt x="358136" y="358140"/>
                  </a:lnTo>
                  <a:lnTo>
                    <a:pt x="388616" y="348996"/>
                  </a:lnTo>
                  <a:lnTo>
                    <a:pt x="417572" y="329183"/>
                  </a:lnTo>
                  <a:lnTo>
                    <a:pt x="437385" y="318515"/>
                  </a:lnTo>
                  <a:lnTo>
                    <a:pt x="467864" y="307847"/>
                  </a:lnTo>
                  <a:lnTo>
                    <a:pt x="496820" y="288035"/>
                  </a:lnTo>
                  <a:lnTo>
                    <a:pt x="536444" y="278891"/>
                  </a:lnTo>
                  <a:lnTo>
                    <a:pt x="566925" y="268223"/>
                  </a:lnTo>
                  <a:lnTo>
                    <a:pt x="597404" y="259079"/>
                  </a:lnTo>
                  <a:lnTo>
                    <a:pt x="626360" y="239267"/>
                  </a:lnTo>
                  <a:lnTo>
                    <a:pt x="665985" y="228600"/>
                  </a:lnTo>
                  <a:lnTo>
                    <a:pt x="696464" y="219455"/>
                  </a:lnTo>
                  <a:lnTo>
                    <a:pt x="736088" y="208788"/>
                  </a:lnTo>
                  <a:lnTo>
                    <a:pt x="775713" y="199644"/>
                  </a:lnTo>
                  <a:lnTo>
                    <a:pt x="815336" y="188976"/>
                  </a:lnTo>
                  <a:lnTo>
                    <a:pt x="845816" y="169163"/>
                  </a:lnTo>
                  <a:lnTo>
                    <a:pt x="885441" y="160019"/>
                  </a:lnTo>
                  <a:lnTo>
                    <a:pt x="925064" y="149351"/>
                  </a:lnTo>
                  <a:lnTo>
                    <a:pt x="964688" y="140207"/>
                  </a:lnTo>
                  <a:lnTo>
                    <a:pt x="1013457" y="129539"/>
                  </a:lnTo>
                  <a:lnTo>
                    <a:pt x="1053081" y="120395"/>
                  </a:lnTo>
                  <a:lnTo>
                    <a:pt x="1094228" y="109727"/>
                  </a:lnTo>
                  <a:lnTo>
                    <a:pt x="1133853" y="100583"/>
                  </a:lnTo>
                  <a:lnTo>
                    <a:pt x="1182620" y="89916"/>
                  </a:lnTo>
                  <a:lnTo>
                    <a:pt x="1222244" y="80772"/>
                  </a:lnTo>
                  <a:lnTo>
                    <a:pt x="1272537" y="70104"/>
                  </a:lnTo>
                  <a:lnTo>
                    <a:pt x="1322828" y="59435"/>
                  </a:lnTo>
                  <a:lnTo>
                    <a:pt x="1362453" y="50291"/>
                  </a:lnTo>
                  <a:lnTo>
                    <a:pt x="1411220" y="39623"/>
                  </a:lnTo>
                  <a:lnTo>
                    <a:pt x="1461513" y="39623"/>
                  </a:lnTo>
                  <a:lnTo>
                    <a:pt x="1510281" y="30479"/>
                  </a:lnTo>
                  <a:lnTo>
                    <a:pt x="1560572" y="19811"/>
                  </a:lnTo>
                  <a:lnTo>
                    <a:pt x="1600197" y="10667"/>
                  </a:lnTo>
                  <a:lnTo>
                    <a:pt x="1650488" y="0"/>
                  </a:lnTo>
                  <a:lnTo>
                    <a:pt x="1709925" y="0"/>
                  </a:lnTo>
                  <a:lnTo>
                    <a:pt x="3310124" y="745235"/>
                  </a:lnTo>
                  <a:lnTo>
                    <a:pt x="5526021" y="1391412"/>
                  </a:lnTo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宋体"/>
                <a:cs typeface="+mn-cs"/>
              </a:endParaRPr>
            </a:p>
          </p:txBody>
        </p:sp>
        <p:sp>
          <p:nvSpPr>
            <p:cNvPr id="150" name="TextBox 1"/>
            <p:cNvSpPr txBox="1">
              <a:spLocks noChangeArrowheads="1"/>
            </p:cNvSpPr>
            <p:nvPr/>
          </p:nvSpPr>
          <p:spPr bwMode="auto">
            <a:xfrm>
              <a:off x="5710933" y="1305421"/>
              <a:ext cx="1272830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anchor="ctr" anchorCtr="0">
              <a:spAutoFit/>
            </a:bodyPr>
            <a:lstStyle>
              <a:defPPr>
                <a:defRPr lang="da-DK"/>
              </a:defPPr>
              <a:lvl1pPr algn="ctr">
                <a:lnSpc>
                  <a:spcPts val="900"/>
                </a:lnSpc>
                <a:tabLst>
                  <a:tab pos="228600" algn="l"/>
                  <a:tab pos="419100" algn="l"/>
                  <a:tab pos="774700" algn="l"/>
                </a:tabLst>
                <a:defRPr sz="1000" b="1"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8600" algn="l"/>
                  <a:tab pos="419100" algn="l"/>
                  <a:tab pos="774700" algn="l"/>
                </a:tabLst>
                <a:defRPr/>
              </a:pPr>
              <a: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  <a:t>Méthodes</a:t>
              </a:r>
              <a:b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</a:br>
              <a: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  <a:t>8%</a:t>
              </a:r>
            </a:p>
          </p:txBody>
        </p:sp>
        <p:sp>
          <p:nvSpPr>
            <p:cNvPr id="151" name="TextBox 1"/>
            <p:cNvSpPr txBox="1">
              <a:spLocks noChangeArrowheads="1"/>
            </p:cNvSpPr>
            <p:nvPr/>
          </p:nvSpPr>
          <p:spPr bwMode="auto">
            <a:xfrm>
              <a:off x="7012947" y="1321660"/>
              <a:ext cx="1295520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anchor="ctr" anchorCtr="0">
              <a:spAutoFit/>
            </a:bodyPr>
            <a:lstStyle>
              <a:defPPr>
                <a:defRPr lang="da-DK"/>
              </a:defPPr>
              <a:lvl1pPr algn="ctr">
                <a:lnSpc>
                  <a:spcPts val="900"/>
                </a:lnSpc>
                <a:tabLst>
                  <a:tab pos="228600" algn="l"/>
                  <a:tab pos="419100" algn="l"/>
                  <a:tab pos="774700" algn="l"/>
                </a:tabLst>
                <a:defRPr sz="1000" b="1"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8600" algn="l"/>
                  <a:tab pos="419100" algn="l"/>
                  <a:tab pos="774700" algn="l"/>
                </a:tabLst>
                <a:defRPr/>
              </a:pPr>
              <a: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  <a:t>Ressources</a:t>
              </a:r>
              <a:b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</a:br>
              <a: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  <a:t>14% </a:t>
              </a:r>
            </a:p>
          </p:txBody>
        </p:sp>
        <p:sp>
          <p:nvSpPr>
            <p:cNvPr id="152" name="TextBox 1"/>
            <p:cNvSpPr txBox="1">
              <a:spLocks noChangeArrowheads="1"/>
            </p:cNvSpPr>
            <p:nvPr/>
          </p:nvSpPr>
          <p:spPr bwMode="auto">
            <a:xfrm>
              <a:off x="7320572" y="2782144"/>
              <a:ext cx="1295519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anchor="ctr" anchorCtr="0">
              <a:spAutoFit/>
            </a:bodyPr>
            <a:lstStyle>
              <a:defPPr>
                <a:defRPr lang="da-DK"/>
              </a:defPPr>
              <a:lvl1pPr algn="ctr">
                <a:lnSpc>
                  <a:spcPts val="900"/>
                </a:lnSpc>
                <a:tabLst>
                  <a:tab pos="228600" algn="l"/>
                  <a:tab pos="419100" algn="l"/>
                  <a:tab pos="774700" algn="l"/>
                </a:tabLst>
                <a:defRPr sz="1000" b="1"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8600" algn="l"/>
                  <a:tab pos="419100" algn="l"/>
                  <a:tab pos="774700" algn="l"/>
                </a:tabLst>
                <a:defRPr/>
              </a:pPr>
              <a: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  <a:t>Technologie</a:t>
              </a:r>
              <a:b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</a:br>
              <a: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  <a:t>3% </a:t>
              </a:r>
            </a:p>
          </p:txBody>
        </p:sp>
        <p:sp>
          <p:nvSpPr>
            <p:cNvPr id="153" name="TextBox 1"/>
            <p:cNvSpPr txBox="1">
              <a:spLocks noChangeArrowheads="1"/>
            </p:cNvSpPr>
            <p:nvPr/>
          </p:nvSpPr>
          <p:spPr bwMode="auto">
            <a:xfrm>
              <a:off x="5653706" y="2782144"/>
              <a:ext cx="92537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anchor="ctr" anchorCtr="0">
              <a:spAutoFit/>
            </a:bodyPr>
            <a:lstStyle>
              <a:defPPr>
                <a:defRPr lang="da-DK"/>
              </a:defPPr>
              <a:lvl1pPr algn="ctr">
                <a:lnSpc>
                  <a:spcPts val="900"/>
                </a:lnSpc>
                <a:tabLst>
                  <a:tab pos="228600" algn="l"/>
                  <a:tab pos="419100" algn="l"/>
                  <a:tab pos="774700" algn="l"/>
                </a:tabLst>
                <a:defRPr sz="1000" b="1"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419100" algn="l"/>
                  <a:tab pos="774700" algn="l"/>
                </a:tabLst>
                <a:defRPr sz="1600"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8600" algn="l"/>
                  <a:tab pos="419100" algn="l"/>
                  <a:tab pos="774700" algn="l"/>
                </a:tabLst>
                <a:defRPr/>
              </a:pPr>
              <a: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  <a:t>Pilotage</a:t>
              </a:r>
              <a:b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</a:br>
              <a: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  <a:t>54</a:t>
              </a:r>
              <a:r>
                <a:rPr kumimoji="0" lang="fr-FR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"/>
                  <a:ea typeface="ＭＳ Ｐゴシック" pitchFamily="-123" charset="-128"/>
                  <a:cs typeface="ＭＳ Ｐゴシック" pitchFamily="-123" charset="-128"/>
                </a:rPr>
                <a:t>% </a:t>
              </a:r>
            </a:p>
          </p:txBody>
        </p:sp>
        <p:cxnSp>
          <p:nvCxnSpPr>
            <p:cNvPr id="154" name="Straight Arrow Connector 123"/>
            <p:cNvCxnSpPr/>
            <p:nvPr/>
          </p:nvCxnSpPr>
          <p:spPr>
            <a:xfrm flipV="1">
              <a:off x="6156176" y="2524519"/>
              <a:ext cx="144016" cy="19963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5" name="Straight Arrow Connector 124"/>
            <p:cNvCxnSpPr/>
            <p:nvPr/>
          </p:nvCxnSpPr>
          <p:spPr>
            <a:xfrm flipH="1" flipV="1">
              <a:off x="7769084" y="2578606"/>
              <a:ext cx="144144" cy="14554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6" name="Straight Arrow Connector 125"/>
            <p:cNvCxnSpPr>
              <a:stCxn id="137" idx="1"/>
            </p:cNvCxnSpPr>
            <p:nvPr/>
          </p:nvCxnSpPr>
          <p:spPr>
            <a:xfrm flipH="1">
              <a:off x="8028384" y="1968776"/>
              <a:ext cx="216024" cy="10069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7" name="Straight Arrow Connector 126"/>
            <p:cNvCxnSpPr/>
            <p:nvPr/>
          </p:nvCxnSpPr>
          <p:spPr>
            <a:xfrm flipH="1">
              <a:off x="7320572" y="1572414"/>
              <a:ext cx="68688" cy="20040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8" name="Straight Arrow Connector 127"/>
            <p:cNvCxnSpPr/>
            <p:nvPr/>
          </p:nvCxnSpPr>
          <p:spPr>
            <a:xfrm>
              <a:off x="6516216" y="1572414"/>
              <a:ext cx="40072" cy="20040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positionnement</a:t>
            </a:r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A813FF-A35B-4472-8B82-2F01F6270C13}" type="datetime5">
              <a:rPr lang="fr-FR" smtClean="0"/>
              <a:t>26-mars-14</a:t>
            </a:fld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4914210" y="1124049"/>
            <a:ext cx="4554334" cy="5185271"/>
            <a:chOff x="4743105" y="1124049"/>
            <a:chExt cx="4554334" cy="5185271"/>
          </a:xfrm>
        </p:grpSpPr>
        <p:pic>
          <p:nvPicPr>
            <p:cNvPr id="6" name="Image 29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44406" y="1369269"/>
              <a:ext cx="708025" cy="763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105" y="1124049"/>
              <a:ext cx="4554334" cy="5185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Groupe 17"/>
          <p:cNvGrpSpPr/>
          <p:nvPr/>
        </p:nvGrpSpPr>
        <p:grpSpPr>
          <a:xfrm>
            <a:off x="797606" y="836712"/>
            <a:ext cx="8022865" cy="2304256"/>
            <a:chOff x="797606" y="836712"/>
            <a:chExt cx="8022865" cy="2304256"/>
          </a:xfrm>
        </p:grpSpPr>
        <p:sp>
          <p:nvSpPr>
            <p:cNvPr id="8" name="Rectangle 5"/>
            <p:cNvSpPr txBox="1">
              <a:spLocks noChangeArrowheads="1"/>
            </p:cNvSpPr>
            <p:nvPr/>
          </p:nvSpPr>
          <p:spPr bwMode="auto">
            <a:xfrm>
              <a:off x="797606" y="2276872"/>
              <a:ext cx="4104457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600"/>
                </a:spcBef>
                <a:buClr>
                  <a:srgbClr val="CC3300"/>
                </a:buClr>
                <a:buSzPct val="120000"/>
                <a:defRPr/>
              </a:pP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Selon le </a:t>
              </a:r>
              <a:r>
                <a:rPr lang="fr-FR" sz="11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référentiel établi </a:t>
              </a: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par </a:t>
              </a:r>
              <a:r>
                <a:rPr lang="fr-FR" sz="1100" b="1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l’Observatoire</a:t>
              </a:r>
              <a:r>
                <a:rPr lang="fr-FR" sz="11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/>
              </a:r>
              <a:br>
                <a:rPr lang="fr-FR" sz="11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</a:br>
              <a:r>
                <a:rPr lang="fr-FR" sz="1100" b="1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Paritaire Informatique</a:t>
              </a:r>
              <a:r>
                <a:rPr lang="fr-FR" sz="11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, </a:t>
              </a:r>
              <a:r>
                <a:rPr lang="fr-FR" sz="1100" b="1" dirty="0" err="1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Ingéniérie</a:t>
              </a:r>
              <a:r>
                <a:rPr lang="fr-FR" sz="1100" b="1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, Etudes</a:t>
              </a:r>
              <a:br>
                <a:rPr lang="fr-FR" sz="1100" b="1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</a:br>
              <a:r>
                <a:rPr lang="fr-FR" sz="1100" b="1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et Conseil, </a:t>
              </a:r>
              <a:r>
                <a:rPr lang="fr-FR" sz="11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nos métiers sont </a:t>
              </a: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ceux </a:t>
              </a:r>
              <a:r>
                <a:rPr lang="fr-FR" sz="11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du </a:t>
              </a:r>
              <a:r>
                <a:rPr lang="fr-FR" sz="1100" b="1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Management</a:t>
              </a:r>
              <a:r>
                <a:rPr lang="fr-FR" sz="11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/>
              </a:r>
              <a:br>
                <a:rPr lang="fr-FR" sz="11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</a:br>
              <a:r>
                <a:rPr lang="fr-FR" sz="11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et de la </a:t>
              </a:r>
              <a:r>
                <a:rPr lang="fr-FR" sz="1100" b="1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Gestion des Engagements</a:t>
              </a:r>
              <a:r>
                <a:rPr lang="fr-FR" sz="11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.</a:t>
              </a:r>
              <a:r>
                <a:rPr lang="fr-FR" sz="16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/>
              </a:r>
              <a:br>
                <a:rPr lang="fr-FR" sz="16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</a:br>
              <a:endParaRPr lang="fr-FR" sz="1100" i="1" baseline="300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797606" y="836712"/>
              <a:ext cx="8022865" cy="2304256"/>
              <a:chOff x="797606" y="836712"/>
              <a:chExt cx="8022865" cy="2304256"/>
            </a:xfrm>
          </p:grpSpPr>
          <p:sp>
            <p:nvSpPr>
              <p:cNvPr id="9" name="Rectangle 5"/>
              <p:cNvSpPr txBox="1">
                <a:spLocks noChangeArrowheads="1"/>
              </p:cNvSpPr>
              <p:nvPr/>
            </p:nvSpPr>
            <p:spPr bwMode="auto">
              <a:xfrm>
                <a:off x="797606" y="1124519"/>
                <a:ext cx="8022865" cy="2016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CC3300"/>
                  </a:buClr>
                  <a:buSzPct val="120000"/>
                  <a:defRPr/>
                </a:pPr>
                <a:r>
                  <a:rPr lang="fr-FR" sz="1100" dirty="0" smtClean="0">
                    <a:solidFill>
                      <a:schemeClr val="tx1">
                        <a:lumMod val="50000"/>
                      </a:schemeClr>
                    </a:solidFill>
                    <a:latin typeface="+mn-lt"/>
                    <a:cs typeface="+mn-cs"/>
                  </a:rPr>
                  <a:t>A </a:t>
                </a:r>
                <a:r>
                  <a:rPr lang="fr-FR" sz="11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  <a:cs typeface="+mn-cs"/>
                  </a:rPr>
                  <a:t>mi-chemin entre cabinet de conseil et SSII, d²X Expertise est une société spécialisée sur les métiers de la direction d’opérations </a:t>
                </a:r>
                <a:r>
                  <a:rPr lang="fr-FR" sz="1100" dirty="0" smtClean="0">
                    <a:solidFill>
                      <a:schemeClr val="tx1">
                        <a:lumMod val="50000"/>
                      </a:schemeClr>
                    </a:solidFill>
                    <a:latin typeface="+mn-lt"/>
                    <a:cs typeface="+mn-cs"/>
                  </a:rPr>
                  <a:t>IT:</a:t>
                </a:r>
              </a:p>
              <a:p>
                <a:pPr marL="628650" lvl="1" indent="-171450">
                  <a:spcBef>
                    <a:spcPct val="20000"/>
                  </a:spcBef>
                  <a:buClr>
                    <a:srgbClr val="CC3300"/>
                  </a:buClr>
                  <a:buSzPct val="120000"/>
                  <a:buFont typeface="Wingdings" pitchFamily="2" charset="2"/>
                  <a:buChar char="ü"/>
                  <a:defRPr/>
                </a:pPr>
                <a:r>
                  <a:rPr lang="fr-FR" sz="1100" dirty="0">
                    <a:solidFill>
                      <a:schemeClr val="tx1">
                        <a:lumMod val="50000"/>
                      </a:schemeClr>
                    </a:solidFill>
                  </a:rPr>
                  <a:t>Le </a:t>
                </a:r>
                <a:r>
                  <a:rPr lang="fr-FR" sz="1100" b="1" dirty="0">
                    <a:solidFill>
                      <a:schemeClr val="tx1">
                        <a:lumMod val="50000"/>
                      </a:schemeClr>
                    </a:solidFill>
                  </a:rPr>
                  <a:t>Project Management</a:t>
                </a:r>
                <a:r>
                  <a:rPr lang="fr-FR" sz="1100" dirty="0">
                    <a:solidFill>
                      <a:schemeClr val="tx1">
                        <a:lumMod val="50000"/>
                      </a:schemeClr>
                    </a:solidFill>
                  </a:rPr>
                  <a:t>,</a:t>
                </a:r>
              </a:p>
              <a:p>
                <a:pPr marL="628650" lvl="1" indent="-171450">
                  <a:spcBef>
                    <a:spcPct val="20000"/>
                  </a:spcBef>
                  <a:buClr>
                    <a:srgbClr val="CC3300"/>
                  </a:buClr>
                  <a:buSzPct val="120000"/>
                  <a:buFont typeface="Wingdings" pitchFamily="2" charset="2"/>
                  <a:buChar char="ü"/>
                  <a:defRPr/>
                </a:pPr>
                <a:r>
                  <a:rPr lang="fr-FR" sz="1100" dirty="0">
                    <a:solidFill>
                      <a:schemeClr val="tx1">
                        <a:lumMod val="50000"/>
                      </a:schemeClr>
                    </a:solidFill>
                  </a:rPr>
                  <a:t>Le </a:t>
                </a:r>
                <a:r>
                  <a:rPr lang="fr-FR" sz="1100" b="1" dirty="0">
                    <a:solidFill>
                      <a:schemeClr val="tx1">
                        <a:lumMod val="50000"/>
                      </a:schemeClr>
                    </a:solidFill>
                  </a:rPr>
                  <a:t>Service management</a:t>
                </a:r>
                <a:r>
                  <a:rPr lang="fr-FR" sz="1100" dirty="0">
                    <a:solidFill>
                      <a:schemeClr val="tx1">
                        <a:lumMod val="50000"/>
                      </a:schemeClr>
                    </a:solidFill>
                  </a:rPr>
                  <a:t>,</a:t>
                </a:r>
              </a:p>
              <a:p>
                <a:pPr marL="628650" lvl="1" indent="-171450">
                  <a:spcBef>
                    <a:spcPct val="20000"/>
                  </a:spcBef>
                  <a:buClr>
                    <a:srgbClr val="CC3300"/>
                  </a:buClr>
                  <a:buSzPct val="120000"/>
                  <a:buFont typeface="Wingdings" pitchFamily="2" charset="2"/>
                  <a:buChar char="ü"/>
                  <a:defRPr/>
                </a:pPr>
                <a:r>
                  <a:rPr lang="fr-FR" sz="1100" dirty="0">
                    <a:solidFill>
                      <a:schemeClr val="tx1">
                        <a:lumMod val="50000"/>
                      </a:schemeClr>
                    </a:solidFill>
                  </a:rPr>
                  <a:t>Le </a:t>
                </a:r>
                <a:r>
                  <a:rPr lang="fr-FR" sz="1100" b="1" dirty="0">
                    <a:solidFill>
                      <a:schemeClr val="tx1">
                        <a:lumMod val="50000"/>
                      </a:schemeClr>
                    </a:solidFill>
                  </a:rPr>
                  <a:t>PMO</a:t>
                </a:r>
                <a:r>
                  <a:rPr lang="fr-FR" sz="1100" dirty="0">
                    <a:solidFill>
                      <a:schemeClr val="tx1">
                        <a:lumMod val="50000"/>
                      </a:schemeClr>
                    </a:solidFill>
                  </a:rPr>
                  <a:t> et la </a:t>
                </a:r>
                <a:r>
                  <a:rPr lang="fr-FR" sz="1100" b="1" dirty="0">
                    <a:solidFill>
                      <a:schemeClr val="tx1">
                        <a:lumMod val="50000"/>
                      </a:schemeClr>
                    </a:solidFill>
                  </a:rPr>
                  <a:t>gestion de portefeuille </a:t>
                </a:r>
                <a:r>
                  <a:rPr lang="fr-FR" sz="11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/>
                </a:r>
                <a:br>
                  <a:rPr lang="fr-FR" sz="1100" b="1" dirty="0" smtClean="0">
                    <a:solidFill>
                      <a:schemeClr val="tx1">
                        <a:lumMod val="50000"/>
                      </a:schemeClr>
                    </a:solidFill>
                  </a:rPr>
                </a:br>
                <a:r>
                  <a:rPr lang="fr-FR" sz="11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d’opérations</a:t>
                </a:r>
                <a:r>
                  <a:rPr lang="fr-FR" sz="1100" dirty="0">
                    <a:solidFill>
                      <a:schemeClr val="tx1">
                        <a:lumMod val="50000"/>
                      </a:schemeClr>
                    </a:solidFill>
                  </a:rPr>
                  <a:t>.</a:t>
                </a:r>
              </a:p>
              <a:p>
                <a:pPr>
                  <a:spcBef>
                    <a:spcPct val="20000"/>
                  </a:spcBef>
                  <a:buClr>
                    <a:srgbClr val="CC3300"/>
                  </a:buClr>
                  <a:buSzPct val="120000"/>
                  <a:defRPr/>
                </a:pPr>
                <a:endParaRPr lang="fr-FR" sz="11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endParaRPr>
              </a:p>
              <a:p>
                <a:pPr>
                  <a:spcBef>
                    <a:spcPct val="20000"/>
                  </a:spcBef>
                  <a:buClr>
                    <a:srgbClr val="CC3300"/>
                  </a:buClr>
                  <a:buSzPct val="120000"/>
                  <a:defRPr/>
                </a:pPr>
                <a:endParaRPr lang="fr-FR" sz="11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endParaRPr>
              </a:p>
              <a:p>
                <a:pPr>
                  <a:spcBef>
                    <a:spcPct val="20000"/>
                  </a:spcBef>
                  <a:buClr>
                    <a:srgbClr val="CC3300"/>
                  </a:buClr>
                  <a:buSzPct val="120000"/>
                  <a:defRPr/>
                </a:pPr>
                <a:endParaRPr lang="fr-FR" sz="11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AutoShape 39"/>
              <p:cNvSpPr>
                <a:spLocks noChangeArrowheads="1"/>
              </p:cNvSpPr>
              <p:nvPr/>
            </p:nvSpPr>
            <p:spPr bwMode="auto">
              <a:xfrm>
                <a:off x="797606" y="836712"/>
                <a:ext cx="2766282" cy="287807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424" tIns="45712" rIns="91424" bIns="45712" anchor="ctr">
                <a:prstTxWarp prst="textNoShape">
                  <a:avLst/>
                </a:prstTxWarp>
              </a:bodyPr>
              <a:lstStyle/>
              <a:p>
                <a:r>
                  <a:rPr lang="fr-FR" sz="1600" dirty="0" smtClean="0">
                    <a:ln w="3175"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-123" charset="0"/>
                  </a:rPr>
                  <a:t>En quelques mots....</a:t>
                </a:r>
                <a:endParaRPr lang="fr-FR" sz="1600" dirty="0">
                  <a:ln w="3175"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-123" charset="0"/>
                </a:endParaRPr>
              </a:p>
            </p:txBody>
          </p:sp>
        </p:grpSp>
      </p:grpSp>
      <p:grpSp>
        <p:nvGrpSpPr>
          <p:cNvPr id="16" name="Groupe 15"/>
          <p:cNvGrpSpPr/>
          <p:nvPr/>
        </p:nvGrpSpPr>
        <p:grpSpPr>
          <a:xfrm>
            <a:off x="797606" y="3212976"/>
            <a:ext cx="4572000" cy="2880320"/>
            <a:chOff x="797606" y="3212976"/>
            <a:chExt cx="4572000" cy="2880320"/>
          </a:xfrm>
        </p:grpSpPr>
        <p:sp>
          <p:nvSpPr>
            <p:cNvPr id="12" name="AutoShape 39"/>
            <p:cNvSpPr>
              <a:spLocks noChangeArrowheads="1"/>
            </p:cNvSpPr>
            <p:nvPr/>
          </p:nvSpPr>
          <p:spPr bwMode="auto">
            <a:xfrm>
              <a:off x="797606" y="3212976"/>
              <a:ext cx="2766282" cy="287807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1424" tIns="45712" rIns="91424" bIns="45712" anchor="ctr">
              <a:prstTxWarp prst="textNoShape">
                <a:avLst/>
              </a:prstTxWarp>
            </a:bodyPr>
            <a:lstStyle/>
            <a:p>
              <a:r>
                <a:rPr lang="fr-FR" sz="1600" dirty="0">
                  <a:ln w="3175"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-123" charset="0"/>
                </a:rPr>
                <a:t>Et les clients…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97606" y="3529517"/>
              <a:ext cx="4572000" cy="25637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CC3300"/>
                </a:buClr>
                <a:buSzPct val="120000"/>
                <a:defRPr/>
              </a:pP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Nos clients sont des Directions des Systèmes</a:t>
              </a:r>
              <a:b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d'Information  de grands comptes ou grosses PME,</a:t>
              </a:r>
              <a:b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pour qui nous réalisons des missions :</a:t>
              </a:r>
            </a:p>
            <a:p>
              <a:pPr marL="628650" lvl="1" indent="-171450">
                <a:spcBef>
                  <a:spcPct val="20000"/>
                </a:spcBef>
                <a:buClr>
                  <a:srgbClr val="CC3300"/>
                </a:buClr>
                <a:buSzPct val="120000"/>
                <a:buFont typeface="Wingdings" pitchFamily="2" charset="2"/>
                <a:buChar char="ü"/>
                <a:defRPr/>
              </a:pP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de </a:t>
              </a:r>
              <a:r>
                <a:rPr lang="fr-FR" sz="1100" u="sng" dirty="0">
                  <a:solidFill>
                    <a:schemeClr val="tx1">
                      <a:lumMod val="50000"/>
                    </a:schemeClr>
                  </a:solidFill>
                </a:rPr>
                <a:t>pilotage délégué</a:t>
              </a: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: projets de déménagement</a:t>
              </a:r>
              <a:b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ou de consolidation d’infrastructures, transitions </a:t>
              </a:r>
              <a:b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de contrats d’infogérance, direction de programme,</a:t>
              </a:r>
              <a:b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service management,</a:t>
              </a:r>
            </a:p>
            <a:p>
              <a:pPr marL="628650" lvl="1" indent="-171450">
                <a:spcBef>
                  <a:spcPct val="20000"/>
                </a:spcBef>
                <a:buClr>
                  <a:srgbClr val="CC3300"/>
                </a:buClr>
                <a:buSzPct val="120000"/>
                <a:buFont typeface="Wingdings" pitchFamily="2" charset="2"/>
                <a:buChar char="ü"/>
                <a:defRPr/>
              </a:pP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d'</a:t>
              </a:r>
              <a:r>
                <a:rPr lang="fr-FR" sz="1100" u="sng" dirty="0">
                  <a:solidFill>
                    <a:schemeClr val="tx1">
                      <a:lumMod val="50000"/>
                    </a:schemeClr>
                  </a:solidFill>
                </a:rPr>
                <a:t>appui à la performance</a:t>
              </a: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 : rationalisation, organisation</a:t>
              </a:r>
              <a:b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et pilotage du portefeuille d'opérations,</a:t>
              </a:r>
              <a:b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fr-FR" sz="1100" dirty="0" err="1">
                  <a:solidFill>
                    <a:schemeClr val="tx1">
                      <a:lumMod val="50000"/>
                    </a:schemeClr>
                  </a:solidFill>
                </a:rPr>
                <a:t>lean</a:t>
              </a: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 IT, …</a:t>
              </a:r>
            </a:p>
            <a:p>
              <a:pPr marL="628650" lvl="1" indent="-171450">
                <a:spcBef>
                  <a:spcPct val="20000"/>
                </a:spcBef>
                <a:buClr>
                  <a:srgbClr val="CC3300"/>
                </a:buClr>
                <a:buSzPct val="120000"/>
                <a:buFont typeface="Wingdings" pitchFamily="2" charset="2"/>
                <a:buChar char="ü"/>
                <a:defRPr/>
              </a:pP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de </a:t>
              </a:r>
              <a:r>
                <a:rPr lang="fr-FR" sz="1100" u="sng" dirty="0">
                  <a:solidFill>
                    <a:schemeClr val="tx1">
                      <a:lumMod val="50000"/>
                    </a:schemeClr>
                  </a:solidFill>
                </a:rPr>
                <a:t>professionnalisation des équipes et des individus</a:t>
              </a: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: évaluation, </a:t>
              </a:r>
              <a:b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</a:rPr>
                <a:t>recrutement ou tutorat.</a:t>
              </a:r>
              <a:endParaRPr lang="fr-FR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043608" y="5964599"/>
            <a:ext cx="7560840" cy="560745"/>
            <a:chOff x="1043608" y="5964599"/>
            <a:chExt cx="7560840" cy="56074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7231" y="6094457"/>
              <a:ext cx="432048" cy="416994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5258" y="5964599"/>
              <a:ext cx="679190" cy="260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043608" y="6094457"/>
              <a:ext cx="69847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CC3300"/>
                </a:buClr>
                <a:buSzPct val="120000"/>
                <a:defRPr/>
              </a:pP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Membre actif de l’</a:t>
              </a:r>
              <a:r>
                <a:rPr lang="fr-FR" sz="1100" dirty="0" err="1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itSMF</a:t>
              </a: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 France et de la Société de Management de </a:t>
              </a:r>
              <a:r>
                <a:rPr lang="fr-FR" sz="11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Projet</a:t>
              </a:r>
              <a:br>
                <a:rPr lang="fr-FR" sz="11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</a:br>
              <a:r>
                <a:rPr lang="fr-FR" sz="11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en Suisse, d²X </a:t>
              </a:r>
              <a:r>
                <a:rPr lang="fr-FR" sz="11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Expertise figure au panel des sociétés recommandées par le CRIP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39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offres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A813FF-A35B-4472-8B82-2F01F6270C13}" type="datetime5">
              <a:rPr lang="fr-FR" smtClean="0"/>
              <a:t>26-mars-14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913606" y="764704"/>
            <a:ext cx="8066881" cy="604838"/>
          </a:xfrm>
        </p:spPr>
        <p:txBody>
          <a:bodyPr/>
          <a:lstStyle/>
          <a:p>
            <a:r>
              <a:rPr lang="fr-FR" sz="1100" kern="12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Ce positionnement permet d'assurer tous types de missions </a:t>
            </a:r>
            <a:r>
              <a:rPr lang="fr-FR" sz="1100" b="1" kern="12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d'appui opérationnel à une DSI</a:t>
            </a:r>
            <a:r>
              <a:rPr lang="fr-FR" sz="1100" kern="12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…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920093" y="2630309"/>
            <a:ext cx="2527336" cy="2168084"/>
            <a:chOff x="194220" y="2634257"/>
            <a:chExt cx="1547812" cy="122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à coins arrondis 6"/>
            <p:cNvSpPr/>
            <p:nvPr/>
          </p:nvSpPr>
          <p:spPr>
            <a:xfrm>
              <a:off x="194220" y="2634257"/>
              <a:ext cx="1547812" cy="122535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  <a:t>Project</a:t>
              </a:r>
              <a:br>
                <a:rPr lang="fr-FR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</a:br>
              <a:r>
                <a:rPr lang="fr-FR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  <a:t>Management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0109" y="2670146"/>
              <a:ext cx="1476034" cy="11535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tIns="68580" bIns="68580" spcCol="1270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+mn-cs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544132" y="2629092"/>
            <a:ext cx="2527336" cy="2168927"/>
            <a:chOff x="2274093" y="2634257"/>
            <a:chExt cx="1547812" cy="122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 à coins arrondis 9"/>
            <p:cNvSpPr/>
            <p:nvPr/>
          </p:nvSpPr>
          <p:spPr>
            <a:xfrm>
              <a:off x="2274093" y="2634257"/>
              <a:ext cx="1547812" cy="122535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  <a:t>Service</a:t>
              </a:r>
              <a:br>
                <a:rPr lang="fr-FR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</a:br>
              <a:r>
                <a:rPr lang="fr-FR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  <a:t>Management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09982" y="2670146"/>
              <a:ext cx="1476034" cy="11535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tIns="68580" bIns="68580" spcCol="1270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+mn-cs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176677" y="2629092"/>
            <a:ext cx="2527336" cy="2168927"/>
            <a:chOff x="4344138" y="1239913"/>
            <a:chExt cx="1547812" cy="122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tangle à coins arrondis 12"/>
            <p:cNvSpPr/>
            <p:nvPr/>
          </p:nvSpPr>
          <p:spPr>
            <a:xfrm>
              <a:off x="4344138" y="1239913"/>
              <a:ext cx="1547812" cy="122535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F7964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  <a:t>Infrastructure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  <a:t>Management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80027" y="1275802"/>
              <a:ext cx="1476034" cy="11535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tIns="68580" bIns="68580" spcCol="1270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+mn-cs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913606" y="1096146"/>
            <a:ext cx="7787894" cy="1424886"/>
            <a:chOff x="213068" y="2634257"/>
            <a:chExt cx="1547812" cy="122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à coins arrondis 15"/>
            <p:cNvSpPr/>
            <p:nvPr/>
          </p:nvSpPr>
          <p:spPr>
            <a:xfrm>
              <a:off x="213068" y="2634257"/>
              <a:ext cx="1547812" cy="122535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0000"/>
                </a:gs>
                <a:gs pos="80000">
                  <a:srgbClr val="C00000"/>
                </a:gs>
                <a:gs pos="100000">
                  <a:srgbClr val="C000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  <a:t>Accompagnement </a:t>
              </a:r>
              <a:r>
                <a:rPr lang="fr-FR" sz="2000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  <a:t>DSI</a:t>
              </a:r>
              <a:endParaRPr lang="fr-FR" sz="20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0109" y="2670146"/>
              <a:ext cx="1476034" cy="11535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tIns="68580" bIns="68580" spcCol="1270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+mn-cs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913606" y="4963517"/>
            <a:ext cx="7787894" cy="939395"/>
            <a:chOff x="2274093" y="1220390"/>
            <a:chExt cx="1547812" cy="122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tangle à coins arrondis 18"/>
            <p:cNvSpPr/>
            <p:nvPr/>
          </p:nvSpPr>
          <p:spPr>
            <a:xfrm>
              <a:off x="2274093" y="1220390"/>
              <a:ext cx="1547812" cy="122535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  <a:t>Référentiels </a:t>
              </a:r>
              <a:r>
                <a:rPr lang="fr-FR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  <a:t>/ Outils / </a:t>
              </a:r>
              <a:r>
                <a:rPr lang="fr-FR" sz="2000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  <a:t>Expertises </a:t>
              </a:r>
              <a:r>
                <a:rPr lang="fr-FR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  <a:cs typeface="+mn-cs"/>
                </a:rPr>
                <a:t>Techniques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09982" y="1256279"/>
              <a:ext cx="1476034" cy="11535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tIns="68580" bIns="68580" spcCol="1270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+mn-cs"/>
              </a:endParaRPr>
            </a:p>
          </p:txBody>
        </p:sp>
      </p:grpSp>
      <p:sp>
        <p:nvSpPr>
          <p:cNvPr id="21" name="Espace réservé du contenu 11"/>
          <p:cNvSpPr txBox="1">
            <a:spLocks/>
          </p:cNvSpPr>
          <p:nvPr/>
        </p:nvSpPr>
        <p:spPr>
          <a:xfrm>
            <a:off x="999504" y="3467844"/>
            <a:ext cx="2447925" cy="1257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20000"/>
              <a:buFont typeface="Wingdings" pitchFamily="2" charset="2"/>
              <a:buChar char="§"/>
              <a:defRPr sz="3200">
                <a:solidFill>
                  <a:srgbClr val="33342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 3" pitchFamily="18" charset="2"/>
              <a:buChar char="Æ"/>
              <a:defRPr sz="2800">
                <a:solidFill>
                  <a:srgbClr val="33342E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ü"/>
              <a:defRPr sz="2400">
                <a:solidFill>
                  <a:srgbClr val="33342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Verdana" pitchFamily="34" charset="0"/>
              <a:buChar char="-"/>
              <a:defRPr sz="2000">
                <a:solidFill>
                  <a:srgbClr val="33342E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Assistance à la maîtrise d’ouvrage</a:t>
            </a:r>
          </a:p>
          <a:p>
            <a:pPr marL="0" indent="0"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Assistance à la maîtrise d’œuvre</a:t>
            </a:r>
          </a:p>
          <a:p>
            <a:pPr marL="0" indent="0"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Pilotage </a:t>
            </a:r>
            <a:r>
              <a:rPr lang="fr-FR" sz="1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 transition</a:t>
            </a:r>
          </a:p>
          <a:p>
            <a:pPr marL="0" indent="0"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Conduite de Projets techniques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913606" y="6197426"/>
            <a:ext cx="7923659" cy="39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C3300"/>
              </a:buClr>
              <a:buSzPct val="120000"/>
            </a:pPr>
            <a:r>
              <a:rPr lang="fr-FR" sz="1100" dirty="0">
                <a:solidFill>
                  <a:schemeClr val="tx1">
                    <a:lumMod val="50000"/>
                  </a:schemeClr>
                </a:solidFill>
              </a:rPr>
              <a:t>L’ensemble repose sur la maitrise des </a:t>
            </a:r>
            <a:r>
              <a:rPr lang="fr-FR" sz="1100" b="1" dirty="0">
                <a:solidFill>
                  <a:schemeClr val="tx1">
                    <a:lumMod val="50000"/>
                  </a:schemeClr>
                </a:solidFill>
              </a:rPr>
              <a:t>méthodes</a:t>
            </a:r>
            <a:r>
              <a:rPr lang="fr-FR" sz="1100" dirty="0">
                <a:solidFill>
                  <a:schemeClr val="tx1">
                    <a:lumMod val="50000"/>
                  </a:schemeClr>
                </a:solidFill>
              </a:rPr>
              <a:t> et </a:t>
            </a:r>
            <a:r>
              <a:rPr lang="fr-FR" sz="1100" b="1" dirty="0">
                <a:solidFill>
                  <a:schemeClr val="tx1">
                    <a:lumMod val="50000"/>
                  </a:schemeClr>
                </a:solidFill>
              </a:rPr>
              <a:t>référentiels</a:t>
            </a:r>
            <a:r>
              <a:rPr lang="fr-FR" sz="1100" dirty="0">
                <a:solidFill>
                  <a:schemeClr val="tx1">
                    <a:lumMod val="50000"/>
                  </a:schemeClr>
                </a:solidFill>
              </a:rPr>
              <a:t> du marché, ainsi que sur un socle d’expertises techniques acquises par nos </a:t>
            </a:r>
            <a:r>
              <a:rPr lang="fr-FR" sz="1100" dirty="0" smtClean="0">
                <a:solidFill>
                  <a:schemeClr val="tx1">
                    <a:lumMod val="50000"/>
                  </a:schemeClr>
                </a:solidFill>
              </a:rPr>
              <a:t>consultants qui justifient chacun d’au moins 10 ans de pratique.</a:t>
            </a:r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Espace réservé du contenu 11"/>
          <p:cNvSpPr txBox="1">
            <a:spLocks/>
          </p:cNvSpPr>
          <p:nvPr/>
        </p:nvSpPr>
        <p:spPr>
          <a:xfrm>
            <a:off x="3622401" y="3467844"/>
            <a:ext cx="2273300" cy="12573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indent="0" eaLnBrk="1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None/>
              <a:defRPr sz="140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Font typeface="Wingdings 3" pitchFamily="18" charset="2"/>
              <a:buChar char="Æ"/>
              <a:defRPr sz="2800">
                <a:solidFill>
                  <a:srgbClr val="33342E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  <a:defRPr sz="2400">
                <a:solidFill>
                  <a:srgbClr val="33342E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Font typeface="Verdana" pitchFamily="34" charset="0"/>
              <a:buChar char="-"/>
              <a:defRPr sz="2000">
                <a:solidFill>
                  <a:srgbClr val="33342E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dirty="0"/>
              <a:t>Gestion de la relation client</a:t>
            </a:r>
          </a:p>
          <a:p>
            <a:pPr>
              <a:defRPr/>
            </a:pPr>
            <a:r>
              <a:rPr lang="fr-FR" dirty="0"/>
              <a:t>Pilotage de centre de services</a:t>
            </a:r>
          </a:p>
          <a:p>
            <a:pPr>
              <a:defRPr/>
            </a:pPr>
            <a:r>
              <a:rPr lang="fr-FR" dirty="0"/>
              <a:t>Gestion et optimisation de parc</a:t>
            </a:r>
          </a:p>
          <a:p>
            <a:pPr>
              <a:defRPr/>
            </a:pPr>
            <a:r>
              <a:rPr lang="fr-FR" dirty="0" smtClean="0"/>
              <a:t>Support utilisateur / Service VIP</a:t>
            </a:r>
            <a:endParaRPr lang="fr-FR" dirty="0"/>
          </a:p>
        </p:txBody>
      </p:sp>
      <p:sp>
        <p:nvSpPr>
          <p:cNvPr id="24" name="Espace réservé du contenu 11"/>
          <p:cNvSpPr txBox="1">
            <a:spLocks/>
          </p:cNvSpPr>
          <p:nvPr/>
        </p:nvSpPr>
        <p:spPr>
          <a:xfrm>
            <a:off x="6210621" y="3467844"/>
            <a:ext cx="2565400" cy="12573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indent="0" eaLnBrk="1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None/>
              <a:defRPr sz="140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Font typeface="Wingdings 3" pitchFamily="18" charset="2"/>
              <a:buChar char="Æ"/>
              <a:defRPr sz="2800">
                <a:solidFill>
                  <a:srgbClr val="33342E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  <a:defRPr sz="2400">
                <a:solidFill>
                  <a:srgbClr val="33342E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Font typeface="Verdana" pitchFamily="34" charset="0"/>
              <a:buChar char="-"/>
              <a:defRPr sz="2000">
                <a:solidFill>
                  <a:srgbClr val="33342E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dirty="0"/>
              <a:t>Rationalisation des Infrastructures</a:t>
            </a:r>
          </a:p>
          <a:p>
            <a:pPr>
              <a:defRPr/>
            </a:pPr>
            <a:r>
              <a:rPr lang="fr-FR" dirty="0"/>
              <a:t>Mutualisation de </a:t>
            </a:r>
            <a:r>
              <a:rPr lang="fr-FR" dirty="0" err="1"/>
              <a:t>Datacenters</a:t>
            </a:r>
            <a:endParaRPr lang="fr-FR" dirty="0"/>
          </a:p>
          <a:p>
            <a:pPr>
              <a:defRPr/>
            </a:pPr>
            <a:r>
              <a:rPr lang="fr-FR" dirty="0"/>
              <a:t>Pilotage du Service Datacenter</a:t>
            </a:r>
          </a:p>
          <a:p>
            <a:pPr>
              <a:defRPr/>
            </a:pPr>
            <a:r>
              <a:rPr lang="fr-FR" dirty="0"/>
              <a:t>Mise à disposition et Sécurisation des infrastructures</a:t>
            </a:r>
          </a:p>
        </p:txBody>
      </p:sp>
      <p:sp>
        <p:nvSpPr>
          <p:cNvPr id="25" name="Espace réservé du contenu 11"/>
          <p:cNvSpPr txBox="1">
            <a:spLocks/>
          </p:cNvSpPr>
          <p:nvPr/>
        </p:nvSpPr>
        <p:spPr>
          <a:xfrm>
            <a:off x="1614040" y="1556792"/>
            <a:ext cx="3097213" cy="56673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indent="0" eaLnBrk="1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None/>
              <a:defRPr sz="140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Font typeface="Wingdings 3" pitchFamily="18" charset="2"/>
              <a:buChar char="Æ"/>
              <a:defRPr sz="2800">
                <a:solidFill>
                  <a:srgbClr val="33342E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  <a:defRPr sz="2400">
                <a:solidFill>
                  <a:srgbClr val="33342E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Font typeface="Verdana" pitchFamily="34" charset="0"/>
              <a:buChar char="-"/>
              <a:defRPr sz="2000">
                <a:solidFill>
                  <a:srgbClr val="33342E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33342E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dirty="0"/>
              <a:t>Appui opérationnel et méthodologique</a:t>
            </a:r>
          </a:p>
          <a:p>
            <a:pPr>
              <a:defRPr/>
            </a:pPr>
            <a:r>
              <a:rPr lang="fr-FR" dirty="0" smtClean="0"/>
              <a:t>PMO &amp; Gestion de portefeuille</a:t>
            </a:r>
          </a:p>
          <a:p>
            <a:pPr>
              <a:defRPr/>
            </a:pPr>
            <a:r>
              <a:rPr lang="fr-FR" dirty="0"/>
              <a:t>Catalogue de services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4752528" y="1556792"/>
            <a:ext cx="3768394" cy="894371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None/>
              <a:defRPr/>
            </a:pPr>
            <a:r>
              <a:rPr lang="fr-FR" sz="1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DevOps</a:t>
            </a:r>
            <a:endParaRPr lang="fr-FR" sz="14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None/>
              <a:defRPr/>
            </a:pPr>
            <a:r>
              <a:rPr lang="fr-FR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Gestion des fournisseurs et externalisation</a:t>
            </a:r>
          </a:p>
          <a:p>
            <a:pPr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None/>
              <a:defRPr/>
            </a:pPr>
            <a:r>
              <a:rPr lang="fr-FR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Gestion de  la capacité</a:t>
            </a:r>
            <a:endParaRPr lang="fr-FR" sz="1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pic>
        <p:nvPicPr>
          <p:cNvPr id="1026" name="Picture 2" descr="http://www.newhorizons.com/LOCALWEBADMIN/Images/319/Logos/cobi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61" y="5445224"/>
            <a:ext cx="821100" cy="2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inae.fr/IMG/png/prince2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8973" y="5513529"/>
            <a:ext cx="738407" cy="29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t-expertise.com/wp-content/uploads/2012/02/itil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700" y="5513530"/>
            <a:ext cx="641560" cy="28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is-infoservices.com/index.php_fichiers/LogoAFAQ_ISO20000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095" y="5157192"/>
            <a:ext cx="529337" cy="6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MMI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523" y="5157192"/>
            <a:ext cx="619125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8234" y="5513529"/>
            <a:ext cx="771753" cy="25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www.ybp.com/acad/PublisherProfiles/images/0811_PMI_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174" y="5445224"/>
            <a:ext cx="878347" cy="3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27584" y="764703"/>
            <a:ext cx="8316416" cy="2592289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/>
              <a:t>5</a:t>
            </a:r>
            <a:r>
              <a:rPr lang="fr-FR" sz="16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années de croissance </a:t>
            </a:r>
            <a:r>
              <a:rPr lang="fr-FR" sz="16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continue </a:t>
            </a:r>
            <a:r>
              <a:rPr lang="fr-FR" sz="16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ont permis de valider </a:t>
            </a:r>
            <a:r>
              <a:rPr lang="fr-FR" sz="16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notre positionnement…</a:t>
            </a:r>
            <a:endParaRPr lang="fr-FR" sz="1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sz="1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fr-FR" sz="1600" dirty="0" smtClean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endParaRPr lang="fr-FR" sz="1600" dirty="0" smtClean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A813FF-A35B-4472-8B82-2F01F6270C13}" type="datetime5">
              <a:rPr lang="fr-FR" smtClean="0"/>
              <a:t>26-mars-14</a:t>
            </a:fld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870868" y="2385529"/>
            <a:ext cx="7761351" cy="2555639"/>
            <a:chOff x="870868" y="2745569"/>
            <a:chExt cx="7761351" cy="2371055"/>
          </a:xfrm>
        </p:grpSpPr>
        <p:sp>
          <p:nvSpPr>
            <p:cNvPr id="34" name="Espace réservé du contenu 2"/>
            <p:cNvSpPr txBox="1">
              <a:spLocks/>
            </p:cNvSpPr>
            <p:nvPr/>
          </p:nvSpPr>
          <p:spPr bwMode="auto">
            <a:xfrm>
              <a:off x="1238871" y="3028640"/>
              <a:ext cx="7393348" cy="208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SzPct val="120000"/>
                <a:buFont typeface="Wingdings" pitchFamily="2" charset="2"/>
                <a:buChar char="§"/>
                <a:defRPr sz="2000">
                  <a:solidFill>
                    <a:srgbClr val="33342E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Font typeface="Wingdings 3" pitchFamily="18" charset="2"/>
                <a:buChar char="Æ"/>
                <a:defRPr sz="1600">
                  <a:solidFill>
                    <a:srgbClr val="33342E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Font typeface="Wingdings" pitchFamily="2" charset="2"/>
                <a:buChar char="ü"/>
                <a:defRPr sz="1600">
                  <a:solidFill>
                    <a:srgbClr val="33342E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Font typeface="Verdana" pitchFamily="34" charset="0"/>
                <a:buChar char="-"/>
                <a:defRPr sz="1400">
                  <a:solidFill>
                    <a:srgbClr val="33342E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SzPct val="60000"/>
                <a:buFont typeface="Wingdings" pitchFamily="2" charset="2"/>
                <a:buChar char="§"/>
                <a:defRPr sz="1400">
                  <a:solidFill>
                    <a:srgbClr val="33342E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SzPct val="60000"/>
                <a:buFont typeface="Wingdings" pitchFamily="2" charset="2"/>
                <a:buChar char="§"/>
                <a:defRPr sz="2000">
                  <a:solidFill>
                    <a:srgbClr val="33342E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SzPct val="60000"/>
                <a:buFont typeface="Wingdings" pitchFamily="2" charset="2"/>
                <a:buChar char="§"/>
                <a:defRPr sz="2000">
                  <a:solidFill>
                    <a:srgbClr val="33342E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SzPct val="60000"/>
                <a:buFont typeface="Wingdings" pitchFamily="2" charset="2"/>
                <a:buChar char="§"/>
                <a:defRPr sz="2000">
                  <a:solidFill>
                    <a:srgbClr val="33342E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SzPct val="60000"/>
                <a:buFont typeface="Wingdings" pitchFamily="2" charset="2"/>
                <a:buChar char="§"/>
                <a:defRPr sz="2000">
                  <a:solidFill>
                    <a:srgbClr val="33342E"/>
                  </a:solidFill>
                  <a:latin typeface="+mn-lt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r>
                <a:rPr lang="fr-FR" sz="800" kern="0" dirty="0" smtClean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« d²X Expertise, c’est le moteur du changement… »</a:t>
              </a:r>
            </a:p>
            <a:p>
              <a:pPr marL="0" indent="0" algn="r">
                <a:buFont typeface="Wingdings" pitchFamily="2" charset="2"/>
                <a:buNone/>
                <a:defRPr/>
              </a:pPr>
              <a:r>
                <a:rPr lang="fr-FR" sz="800" b="1" kern="0" dirty="0" smtClean="0"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solidFill>
                    <a:schemeClr val="tx1">
                      <a:lumMod val="65000"/>
                    </a:schemeClr>
                  </a:solidFill>
                </a:rPr>
                <a:t>Mounir DOUS, </a:t>
              </a:r>
              <a:r>
                <a:rPr lang="fr-FR" sz="800" b="1" kern="0" dirty="0" smtClean="0">
                  <a:solidFill>
                    <a:schemeClr val="tx1">
                      <a:lumMod val="65000"/>
                    </a:schemeClr>
                  </a:solidFill>
                </a:rPr>
                <a:t>Head of Global Data Center, </a:t>
              </a:r>
              <a:r>
                <a:rPr lang="fr-FR" sz="800" b="1" kern="0" dirty="0" err="1" smtClean="0">
                  <a:solidFill>
                    <a:schemeClr val="tx1">
                      <a:lumMod val="65000"/>
                    </a:schemeClr>
                  </a:solidFill>
                </a:rPr>
                <a:t>Givaudan</a:t>
              </a:r>
              <a:r>
                <a:rPr lang="fr-FR" sz="800" b="1" kern="0" dirty="0" smtClean="0">
                  <a:solidFill>
                    <a:schemeClr val="tx1">
                      <a:lumMod val="65000"/>
                    </a:schemeClr>
                  </a:solidFill>
                </a:rPr>
                <a:t> International SA</a:t>
              </a:r>
            </a:p>
            <a:p>
              <a:pPr marL="0" indent="0">
                <a:buNone/>
                <a:defRPr/>
              </a:pPr>
              <a:endParaRPr lang="fr-FR" sz="800" kern="0" dirty="0" smtClean="0"/>
            </a:p>
            <a:p>
              <a:pPr marL="0" indent="0">
                <a:buNone/>
                <a:tabLst>
                  <a:tab pos="8339138" algn="r"/>
                </a:tabLst>
                <a:defRPr/>
              </a:pPr>
              <a:r>
                <a:rPr lang="fr-FR" sz="800" kern="0" dirty="0" smtClean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« Nous </a:t>
              </a:r>
              <a:r>
                <a:rPr lang="fr-FR" sz="800" kern="0" dirty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avons choisi </a:t>
              </a:r>
              <a:r>
                <a:rPr lang="fr-FR" sz="800" kern="0" dirty="0" smtClean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d²X </a:t>
              </a:r>
              <a:r>
                <a:rPr lang="fr-FR" sz="800" kern="0" dirty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Expertise pour nous accompagner sur le pilotage de notre transition d'infogérance. </a:t>
              </a:r>
              <a:r>
                <a:rPr lang="fr-FR" sz="800" kern="0" dirty="0" smtClean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L'expérience de d²X </a:t>
              </a:r>
              <a:r>
                <a:rPr lang="fr-FR" sz="800" kern="0" dirty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dans ce domaine nous a permis de réussir une transition complexe, marquée notamment par plusieurs projets de transformation.»</a:t>
              </a:r>
              <a:endParaRPr lang="fr-FR" sz="800" kern="0" dirty="0" smtClean="0">
                <a:solidFill>
                  <a:schemeClr val="bg2">
                    <a:lumMod val="65000"/>
                    <a:lumOff val="35000"/>
                  </a:schemeClr>
                </a:solidFill>
              </a:endParaRPr>
            </a:p>
            <a:p>
              <a:pPr marL="0" indent="0" algn="r">
                <a:buNone/>
                <a:tabLst>
                  <a:tab pos="8339138" algn="r"/>
                </a:tabLst>
                <a:defRPr/>
              </a:pPr>
              <a:r>
                <a:rPr lang="fr-FR" sz="800" b="1" kern="0" dirty="0" smtClean="0"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solidFill>
                    <a:schemeClr val="tx1">
                      <a:lumMod val="65000"/>
                    </a:schemeClr>
                  </a:solidFill>
                </a:rPr>
                <a:t>Eric BOUVET, </a:t>
              </a:r>
              <a:r>
                <a:rPr lang="fr-FR" sz="800" b="1" kern="0" dirty="0" smtClean="0">
                  <a:solidFill>
                    <a:schemeClr val="tx1">
                      <a:lumMod val="65000"/>
                    </a:schemeClr>
                  </a:solidFill>
                </a:rPr>
                <a:t>Head of Service Operations, ARKEMA</a:t>
              </a:r>
            </a:p>
            <a:p>
              <a:pPr marL="0" indent="0" algn="r">
                <a:buNone/>
                <a:defRPr/>
              </a:pPr>
              <a:endParaRPr lang="fr-FR" sz="800" b="1" kern="0" dirty="0">
                <a:solidFill>
                  <a:schemeClr val="tx1">
                    <a:lumMod val="65000"/>
                  </a:schemeClr>
                </a:solidFill>
              </a:endParaRPr>
            </a:p>
            <a:p>
              <a:pPr marL="0" indent="0">
                <a:buNone/>
                <a:tabLst>
                  <a:tab pos="8339138" algn="r"/>
                </a:tabLst>
                <a:defRPr/>
              </a:pPr>
              <a:r>
                <a:rPr lang="fr-FR" sz="800" kern="0" dirty="0" smtClean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« Nous </a:t>
              </a:r>
              <a:r>
                <a:rPr lang="fr-FR" sz="800" kern="0" dirty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travaillons de plusieurs années avec la société </a:t>
              </a:r>
              <a:r>
                <a:rPr lang="fr-FR" sz="800" kern="0" dirty="0" smtClean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d²X </a:t>
              </a:r>
              <a:r>
                <a:rPr lang="fr-FR" sz="800" kern="0" dirty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sur Lyon. Caractéristiques de la société : souple, réactive, grande capacité à rechercher des profils rares et de </a:t>
              </a:r>
              <a:r>
                <a:rPr lang="fr-FR" sz="800" kern="0" dirty="0" smtClean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bon niveau… »</a:t>
              </a:r>
              <a:endParaRPr lang="fr-FR" sz="800" kern="0" dirty="0">
                <a:solidFill>
                  <a:schemeClr val="bg2">
                    <a:lumMod val="65000"/>
                    <a:lumOff val="35000"/>
                  </a:schemeClr>
                </a:solidFill>
              </a:endParaRPr>
            </a:p>
            <a:p>
              <a:pPr marL="0" indent="0" algn="r">
                <a:buNone/>
                <a:tabLst>
                  <a:tab pos="8339138" algn="r"/>
                </a:tabLst>
                <a:defRPr/>
              </a:pPr>
              <a:r>
                <a:rPr lang="fr-FR" sz="800" kern="0" dirty="0" smtClean="0"/>
                <a:t>	</a:t>
              </a:r>
              <a:r>
                <a:rPr lang="fr-FR" sz="800" b="1" kern="0" dirty="0"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solidFill>
                    <a:schemeClr val="tx1">
                      <a:lumMod val="65000"/>
                    </a:schemeClr>
                  </a:solidFill>
                </a:rPr>
                <a:t>Fabrice GASCOIN,</a:t>
              </a:r>
              <a:r>
                <a:rPr lang="fr-FR" sz="800" b="1" kern="0" dirty="0">
                  <a:solidFill>
                    <a:schemeClr val="tx1">
                      <a:lumMod val="65000"/>
                    </a:schemeClr>
                  </a:solidFill>
                </a:rPr>
                <a:t> </a:t>
              </a:r>
              <a:r>
                <a:rPr lang="fr-FR" sz="800" b="1" kern="0" dirty="0" smtClean="0">
                  <a:solidFill>
                    <a:schemeClr val="tx1">
                      <a:lumMod val="65000"/>
                    </a:schemeClr>
                  </a:solidFill>
                </a:rPr>
                <a:t>Chargé de mission auprès du DSI, </a:t>
              </a:r>
              <a:r>
                <a:rPr lang="fr-FR" sz="800" b="1" kern="0" dirty="0" err="1" smtClean="0">
                  <a:solidFill>
                    <a:schemeClr val="tx1">
                      <a:lumMod val="65000"/>
                    </a:schemeClr>
                  </a:solidFill>
                </a:rPr>
                <a:t>ErDF</a:t>
              </a:r>
              <a:endParaRPr lang="fr-FR" sz="800" b="1" kern="0" dirty="0" smtClean="0">
                <a:solidFill>
                  <a:schemeClr val="tx1">
                    <a:lumMod val="65000"/>
                  </a:schemeClr>
                </a:solidFill>
              </a:endParaRPr>
            </a:p>
            <a:p>
              <a:pPr marL="0" indent="0" algn="r">
                <a:buNone/>
                <a:tabLst>
                  <a:tab pos="8339138" algn="r"/>
                </a:tabLst>
                <a:defRPr/>
              </a:pPr>
              <a:endParaRPr lang="fr-FR" sz="800" b="1" kern="0" dirty="0" smtClean="0">
                <a:solidFill>
                  <a:schemeClr val="tx1">
                    <a:lumMod val="65000"/>
                  </a:schemeClr>
                </a:solidFill>
              </a:endParaRPr>
            </a:p>
            <a:p>
              <a:pPr marL="0" indent="0">
                <a:buNone/>
                <a:tabLst>
                  <a:tab pos="8339138" algn="r"/>
                </a:tabLst>
                <a:defRPr/>
              </a:pPr>
              <a:r>
                <a:rPr lang="fr-FR" sz="800" kern="0" dirty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« Je tiens à formaliser mes remerciements sur la prestation de votre Chef de Projet. Depuis le début d'année, même si ce n'est plus une surprise, il a su faire preuve d'un très bon niveau d'implication et de réussite et a porté à bout de bras notre exercice de PRA. »</a:t>
              </a:r>
            </a:p>
            <a:p>
              <a:pPr marL="0" indent="0" algn="r">
                <a:buNone/>
                <a:tabLst>
                  <a:tab pos="8339138" algn="r"/>
                </a:tabLst>
                <a:defRPr/>
              </a:pPr>
              <a:r>
                <a:rPr lang="fr-FR" sz="800" kern="0" dirty="0"/>
                <a:t>	</a:t>
              </a:r>
              <a:r>
                <a:rPr lang="fr-FR" sz="800" b="1" kern="0" dirty="0"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solidFill>
                    <a:schemeClr val="tx1">
                      <a:lumMod val="65000"/>
                    </a:schemeClr>
                  </a:solidFill>
                </a:rPr>
                <a:t>Fabrice GASCOIN,</a:t>
              </a:r>
              <a:r>
                <a:rPr lang="fr-FR" sz="800" b="1" kern="0" dirty="0">
                  <a:solidFill>
                    <a:schemeClr val="tx1">
                      <a:lumMod val="65000"/>
                    </a:schemeClr>
                  </a:solidFill>
                </a:rPr>
                <a:t> Responsable Infrastructures, </a:t>
              </a:r>
              <a:r>
                <a:rPr lang="fr-FR" sz="800" b="1" kern="0" dirty="0" err="1">
                  <a:solidFill>
                    <a:schemeClr val="tx1">
                      <a:lumMod val="65000"/>
                    </a:schemeClr>
                  </a:solidFill>
                </a:rPr>
                <a:t>ErDF</a:t>
              </a:r>
              <a:endParaRPr lang="fr-FR" sz="800" b="1" kern="0" dirty="0">
                <a:solidFill>
                  <a:schemeClr val="tx1">
                    <a:lumMod val="65000"/>
                  </a:schemeClr>
                </a:solidFill>
              </a:endParaRPr>
            </a:p>
            <a:p>
              <a:pPr marL="0" indent="0" algn="r">
                <a:buNone/>
                <a:defRPr/>
              </a:pPr>
              <a:endParaRPr lang="fr-FR" sz="800" b="1" kern="0" dirty="0">
                <a:solidFill>
                  <a:schemeClr val="tx1">
                    <a:lumMod val="65000"/>
                  </a:schemeClr>
                </a:solidFill>
              </a:endParaRPr>
            </a:p>
            <a:p>
              <a:pPr marL="0" indent="0">
                <a:buNone/>
                <a:tabLst>
                  <a:tab pos="8339138" algn="r"/>
                </a:tabLst>
                <a:defRPr/>
              </a:pPr>
              <a:r>
                <a:rPr lang="fr-FR" sz="800" kern="0" dirty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« Je suis extrêmement satisfait de notre collaboration et plus particulièrement de l'excellente prestation de votre Service </a:t>
              </a:r>
              <a:r>
                <a:rPr lang="fr-FR" sz="800" kern="0" dirty="0" smtClean="0">
                  <a:solidFill>
                    <a:schemeClr val="bg2">
                      <a:lumMod val="65000"/>
                      <a:lumOff val="35000"/>
                    </a:schemeClr>
                  </a:solidFill>
                </a:rPr>
                <a:t>Manager... »</a:t>
              </a:r>
              <a:endParaRPr lang="fr-FR" sz="800" kern="0" dirty="0">
                <a:solidFill>
                  <a:schemeClr val="bg2">
                    <a:lumMod val="65000"/>
                    <a:lumOff val="35000"/>
                  </a:schemeClr>
                </a:solidFill>
              </a:endParaRPr>
            </a:p>
            <a:p>
              <a:pPr marL="0" indent="0" algn="r">
                <a:buNone/>
                <a:defRPr/>
              </a:pPr>
              <a:r>
                <a:rPr lang="fr-FR" sz="800" b="1" kern="0" dirty="0"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solidFill>
                    <a:schemeClr val="tx1">
                      <a:lumMod val="65000"/>
                    </a:schemeClr>
                  </a:solidFill>
                </a:rPr>
                <a:t>Pascal TOUPENCE, </a:t>
              </a:r>
              <a:r>
                <a:rPr lang="fr-FR" sz="800" b="1" kern="0" dirty="0">
                  <a:solidFill>
                    <a:schemeClr val="tx1">
                      <a:lumMod val="65000"/>
                    </a:schemeClr>
                  </a:solidFill>
                </a:rPr>
                <a:t>Responsable de l’exploitation, Norbert DENTRESSANGLE</a:t>
              </a:r>
            </a:p>
            <a:p>
              <a:pPr>
                <a:defRPr/>
              </a:pPr>
              <a:endParaRPr lang="fr-FR" sz="800" kern="0" dirty="0" smtClean="0"/>
            </a:p>
            <a:p>
              <a:pPr>
                <a:defRPr/>
              </a:pPr>
              <a:endParaRPr lang="fr-FR" sz="800" kern="0" dirty="0" smtClean="0"/>
            </a:p>
            <a:p>
              <a:pPr>
                <a:defRPr/>
              </a:pPr>
              <a:endParaRPr lang="fr-FR" sz="800" kern="0" dirty="0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870868" y="2745569"/>
              <a:ext cx="2166682" cy="276999"/>
            </a:xfrm>
            <a:prstGeom prst="round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1424" tIns="45712" rIns="91424" bIns="45712" anchor="ctr">
              <a:prstTxWarp prst="textNoShape">
                <a:avLst/>
              </a:prstTxWarp>
            </a:bodyPr>
            <a:lstStyle/>
            <a:p>
              <a:r>
                <a:rPr lang="fr-FR" sz="1600" dirty="0">
                  <a:ln w="3175"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-123" charset="0"/>
                </a:rPr>
                <a:t>s</a:t>
              </a:r>
              <a:r>
                <a:rPr lang="fr-FR" sz="1600" dirty="0" smtClean="0">
                  <a:ln w="3175"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-123" charset="0"/>
                </a:rPr>
                <a:t>atisfaits de nos prestations</a:t>
              </a:r>
              <a:endParaRPr lang="fr-FR" sz="1600" dirty="0">
                <a:ln w="3175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23" charset="0"/>
              </a:endParaRPr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879560" y="5533764"/>
            <a:ext cx="2166682" cy="271500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24" tIns="45712" rIns="91424" bIns="45712" anchor="ctr">
            <a:prstTxWarp prst="textNoShape">
              <a:avLst/>
            </a:prstTxWarp>
          </a:bodyPr>
          <a:lstStyle/>
          <a:p>
            <a:r>
              <a:rPr lang="fr-FR" sz="1600" dirty="0">
                <a:ln w="3175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23" charset="0"/>
              </a:rPr>
              <a:t>et…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0868" y="5933007"/>
            <a:ext cx="2138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3300"/>
              </a:buClr>
              <a:buSzPct val="120000"/>
            </a:pPr>
            <a:r>
              <a:rPr lang="fr-FR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Les résultats sont là!!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226391" y="6501482"/>
            <a:ext cx="1958335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120000"/>
            </a:pPr>
            <a:r>
              <a:rPr lang="fr-FR" sz="400" i="1" dirty="0">
                <a:solidFill>
                  <a:srgbClr val="33342E"/>
                </a:solidFill>
              </a:rPr>
              <a:t>CA combiné des entités du </a:t>
            </a:r>
            <a:r>
              <a:rPr lang="fr-FR" sz="400" i="1" dirty="0" smtClean="0">
                <a:solidFill>
                  <a:srgbClr val="33342E"/>
                </a:solidFill>
              </a:rPr>
              <a:t>groupe, après arrêté des exercices </a:t>
            </a:r>
            <a:r>
              <a:rPr lang="fr-FR" sz="400" i="1" dirty="0">
                <a:solidFill>
                  <a:srgbClr val="33342E"/>
                </a:solidFill>
              </a:rPr>
              <a:t>certifiés par les commissaires aux comptes</a:t>
            </a:r>
            <a:r>
              <a:rPr lang="fr-FR" sz="400" i="1" dirty="0" smtClean="0">
                <a:solidFill>
                  <a:srgbClr val="33342E"/>
                </a:solidFill>
              </a:rPr>
              <a:t>.</a:t>
            </a:r>
            <a:endParaRPr lang="fr-FR" sz="400" i="1" dirty="0" smtClean="0">
              <a:solidFill>
                <a:srgbClr val="33342E"/>
              </a:solidFill>
            </a:endParaRP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7132971" y="6527783"/>
            <a:ext cx="1192725" cy="14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120000"/>
            </a:pPr>
            <a:r>
              <a:rPr lang="fr-FR" sz="400" i="1" dirty="0">
                <a:solidFill>
                  <a:srgbClr val="33342E"/>
                </a:solidFill>
              </a:rPr>
              <a:t>Effectifs en ETP fin d’exercice</a:t>
            </a:r>
            <a:endParaRPr lang="fr-FR" sz="400" i="1" dirty="0"/>
          </a:p>
        </p:txBody>
      </p:sp>
      <p:grpSp>
        <p:nvGrpSpPr>
          <p:cNvPr id="39" name="Groupe 38"/>
          <p:cNvGrpSpPr/>
          <p:nvPr/>
        </p:nvGrpSpPr>
        <p:grpSpPr>
          <a:xfrm>
            <a:off x="879560" y="1136687"/>
            <a:ext cx="7940912" cy="1280089"/>
            <a:chOff x="879560" y="1136687"/>
            <a:chExt cx="7940912" cy="1280089"/>
          </a:xfrm>
        </p:grpSpPr>
        <p:pic>
          <p:nvPicPr>
            <p:cNvPr id="18" name="Image 9" descr="erdf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239" y="2093720"/>
              <a:ext cx="608026" cy="235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696" y="1800547"/>
              <a:ext cx="654569" cy="25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916832"/>
              <a:ext cx="793061" cy="34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995" y="2089743"/>
              <a:ext cx="902233" cy="32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7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670" y="1951011"/>
              <a:ext cx="81481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53" y="1751040"/>
              <a:ext cx="648071" cy="199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877872" y="1232404"/>
              <a:ext cx="942600" cy="34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53" y="2103917"/>
              <a:ext cx="815935" cy="19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1496727"/>
              <a:ext cx="843796" cy="221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103" b="31792"/>
            <a:stretch>
              <a:fillRect/>
            </a:stretch>
          </p:blipFill>
          <p:spPr bwMode="auto">
            <a:xfrm>
              <a:off x="7020272" y="1136687"/>
              <a:ext cx="704055" cy="239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534" y="1810094"/>
              <a:ext cx="250754" cy="250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020" y="1641496"/>
              <a:ext cx="488156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8" descr="http://4.bp.blogspot.com/_Rk7J5NFZUkk/SyKbWk9lL7I/AAAAAAAAAZs/h7TrKQqmoOs/s320/01+-+Lloyds+TSB+logo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63617"/>
              <a:ext cx="386552" cy="46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0" descr="http://www.zas.admin.ch/images/logo_suiss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560" y="1290356"/>
              <a:ext cx="809624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2" descr="http://www.ubp.com/jsp/jahia/templates/ubpbank/UBP_templates/img/iphone/logo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346238"/>
              <a:ext cx="362058" cy="36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à coins arrondis 5"/>
            <p:cNvSpPr/>
            <p:nvPr/>
          </p:nvSpPr>
          <p:spPr>
            <a:xfrm>
              <a:off x="879560" y="1136687"/>
              <a:ext cx="2166811" cy="276999"/>
            </a:xfrm>
            <a:prstGeom prst="round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1424" tIns="45712" rIns="91424" bIns="45712" anchor="ctr">
              <a:prstTxWarp prst="textNoShape">
                <a:avLst/>
              </a:prstTxWarp>
            </a:bodyPr>
            <a:lstStyle/>
            <a:p>
              <a:r>
                <a:rPr lang="fr-FR" sz="1600" dirty="0">
                  <a:ln w="3175"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-123" charset="0"/>
                </a:rPr>
                <a:t>des clients Blue Chip… </a:t>
              </a:r>
            </a:p>
          </p:txBody>
        </p:sp>
        <p:pic>
          <p:nvPicPr>
            <p:cNvPr id="1026" name="Picture 2" descr="http://www.itension.se/Content/UserFiles/images/vit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2027613"/>
              <a:ext cx="720080" cy="249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9713" y="1502605"/>
              <a:ext cx="793892" cy="302364"/>
            </a:xfrm>
            <a:prstGeom prst="rect">
              <a:avLst/>
            </a:prstGeom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182" y="1843396"/>
              <a:ext cx="617814" cy="505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9308" y="2103917"/>
              <a:ext cx="642790" cy="184116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7390" y="1895508"/>
              <a:ext cx="426658" cy="392526"/>
            </a:xfrm>
            <a:prstGeom prst="rect">
              <a:avLst/>
            </a:prstGeom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3" t="4679" r="1947" b="10531"/>
          <a:stretch/>
        </p:blipFill>
        <p:spPr bwMode="auto">
          <a:xfrm>
            <a:off x="4070350" y="5533764"/>
            <a:ext cx="187007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427984" y="5373216"/>
            <a:ext cx="13195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kern="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Evolution du CA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9" t="6913" r="2522" b="10138"/>
          <a:stretch/>
        </p:blipFill>
        <p:spPr bwMode="auto">
          <a:xfrm>
            <a:off x="6732240" y="5589240"/>
            <a:ext cx="1882063" cy="98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6804248" y="5373216"/>
            <a:ext cx="1781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kern="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Evolution des effectifs</a:t>
            </a:r>
          </a:p>
        </p:txBody>
      </p:sp>
      <p:pic>
        <p:nvPicPr>
          <p:cNvPr id="97" name="Picture 24" descr="http://valuebin.files.wordpress.com/2012/02/pictet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313" y="1435522"/>
            <a:ext cx="768348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984" y="1530697"/>
            <a:ext cx="1311880" cy="20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496" y="1587507"/>
            <a:ext cx="241736" cy="4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4" descr="http://www.capemploi.ch/logos/logo_hg_vert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721" y="1234496"/>
            <a:ext cx="339696" cy="2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Organisation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4294967295"/>
          </p:nvPr>
        </p:nvSpPr>
        <p:spPr>
          <a:xfrm>
            <a:off x="827584" y="764704"/>
            <a:ext cx="7881066" cy="4771342"/>
          </a:xfrm>
        </p:spPr>
        <p:txBody>
          <a:bodyPr/>
          <a:lstStyle/>
          <a:p>
            <a:pPr marL="0" indent="0">
              <a:buNone/>
            </a:pPr>
            <a:r>
              <a:rPr lang="fr-FR" sz="1200" dirty="0" smtClean="0">
                <a:solidFill>
                  <a:schemeClr val="tx1">
                    <a:lumMod val="50000"/>
                  </a:schemeClr>
                </a:solidFill>
              </a:rPr>
              <a:t>L’organisation de d²X Expertise est celle d’un </a:t>
            </a:r>
            <a:r>
              <a:rPr lang="fr-FR" sz="1200" b="1" dirty="0" smtClean="0">
                <a:solidFill>
                  <a:schemeClr val="tx1">
                    <a:lumMod val="50000"/>
                  </a:schemeClr>
                </a:solidFill>
              </a:rPr>
              <a:t>cabinet de conseil</a:t>
            </a:r>
            <a:r>
              <a:rPr lang="fr-FR" sz="1200" dirty="0" smtClean="0">
                <a:solidFill>
                  <a:schemeClr val="tx1">
                    <a:lumMod val="50000"/>
                  </a:schemeClr>
                </a:solidFill>
              </a:rPr>
              <a:t>: les activités (et P&amp;L) sont portées par des associés et organisées en practices…</a:t>
            </a:r>
            <a:endParaRPr lang="fr-FR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B9D14A-7E78-4A2B-BF0B-06980F88E723}" type="datetime5">
              <a:rPr lang="fr-FR" smtClean="0"/>
              <a:t>26-mars-14</a:t>
            </a:fld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937841" y="5611156"/>
            <a:ext cx="788400" cy="119654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b"/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20000"/>
            </a:pPr>
            <a:r>
              <a:rPr lang="fr-FR" sz="6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itchFamily="34" charset="0"/>
                <a:ea typeface="Segoe UI" pitchFamily="34" charset="0"/>
                <a:cs typeface="Segoe UI" pitchFamily="34" charset="0"/>
              </a:rPr>
              <a:t>Julie TESSARO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>
                <a:srgbClr val="CC3300"/>
              </a:buClr>
              <a:buSzPct val="120000"/>
              <a:tabLst>
                <a:tab pos="1889125" algn="l"/>
                <a:tab pos="2970213" algn="r"/>
              </a:tabLst>
              <a:defRPr/>
            </a:pPr>
            <a:r>
              <a:rPr lang="fr-FR" sz="700" dirty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Recrutement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791114" y="5616836"/>
            <a:ext cx="788400" cy="119654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b"/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20000"/>
            </a:pPr>
            <a:r>
              <a:rPr lang="fr-FR" sz="6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itchFamily="34" charset="0"/>
                <a:ea typeface="Segoe UI" pitchFamily="34" charset="0"/>
                <a:cs typeface="Segoe UI" pitchFamily="34" charset="0"/>
              </a:rPr>
              <a:t>Naïma MAHI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Clr>
                <a:srgbClr val="CC3300"/>
              </a:buClr>
              <a:buSzPct val="120000"/>
            </a:pPr>
            <a:r>
              <a:rPr lang="fr-FR" sz="700" dirty="0" smtClean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Administratif</a:t>
            </a:r>
            <a:endParaRPr lang="fr-FR" sz="700" dirty="0">
              <a:solidFill>
                <a:srgbClr val="A9A9A9"/>
              </a:solidFill>
              <a:latin typeface="Franklin Gothic Demi Cond" pitchFamily="34" charset="0"/>
              <a:ea typeface="Times New Roman" pitchFamily="18" charset="0"/>
              <a:cs typeface="Book Antiqua , serif"/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827584" y="5229200"/>
            <a:ext cx="2088232" cy="276999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24" tIns="45712" rIns="91424" bIns="45712" anchor="ctr">
            <a:prstTxWarp prst="textNoShape">
              <a:avLst/>
            </a:prstTxWarp>
          </a:bodyPr>
          <a:lstStyle/>
          <a:p>
            <a:r>
              <a:rPr lang="fr-FR" sz="1600" dirty="0">
                <a:ln w="3175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23" charset="0"/>
              </a:rPr>
              <a:t>Fonctions</a:t>
            </a:r>
            <a:r>
              <a:rPr lang="fr-FR" sz="1200" dirty="0">
                <a:ln w="3175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23" charset="0"/>
              </a:rPr>
              <a:t> </a:t>
            </a:r>
            <a:r>
              <a:rPr lang="fr-FR" sz="1600" dirty="0">
                <a:ln w="3175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23" charset="0"/>
              </a:rPr>
              <a:t>transverses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131" y="5597552"/>
            <a:ext cx="741899" cy="972453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5429" b="8137"/>
          <a:stretch/>
        </p:blipFill>
        <p:spPr bwMode="auto">
          <a:xfrm>
            <a:off x="2791115" y="5615684"/>
            <a:ext cx="747016" cy="9361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e 46"/>
          <p:cNvGrpSpPr/>
          <p:nvPr/>
        </p:nvGrpSpPr>
        <p:grpSpPr>
          <a:xfrm>
            <a:off x="827584" y="3527697"/>
            <a:ext cx="8204603" cy="1701503"/>
            <a:chOff x="827584" y="3527697"/>
            <a:chExt cx="8204603" cy="1701503"/>
          </a:xfrm>
        </p:grpSpPr>
        <p:grpSp>
          <p:nvGrpSpPr>
            <p:cNvPr id="19" name="Groupe 18"/>
            <p:cNvGrpSpPr/>
            <p:nvPr/>
          </p:nvGrpSpPr>
          <p:grpSpPr>
            <a:xfrm>
              <a:off x="827584" y="3527697"/>
              <a:ext cx="8204603" cy="1701503"/>
              <a:chOff x="827584" y="3527697"/>
              <a:chExt cx="8204603" cy="1701503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677414" y="3860981"/>
                <a:ext cx="871200" cy="12960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b"/>
              <a:lstStyle/>
              <a:p>
                <a:pPr marL="342900" indent="-342900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C3300"/>
                  </a:buClr>
                  <a:buSzPct val="120000"/>
                  <a:defRPr/>
                </a:pPr>
                <a:r>
                  <a:rPr lang="fr-FR" sz="6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 Narrow" pitchFamily="34" charset="0"/>
                    <a:ea typeface="Segoe UI" pitchFamily="34" charset="0"/>
                    <a:cs typeface="Segoe UI" pitchFamily="34" charset="0"/>
                  </a:rPr>
                  <a:t>Franck GENTEUR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120000"/>
                  <a:tabLst>
                    <a:tab pos="1889125" algn="l"/>
                    <a:tab pos="2970213" algn="r"/>
                  </a:tabLst>
                  <a:defRPr/>
                </a:pPr>
                <a:r>
                  <a:rPr lang="fr-FR" sz="700" dirty="0" err="1">
                    <a:solidFill>
                      <a:srgbClr val="A9A9A9"/>
                    </a:solidFill>
                    <a:latin typeface="Franklin Gothic Demi Cond" pitchFamily="34" charset="0"/>
                    <a:ea typeface="Times New Roman" pitchFamily="18" charset="0"/>
                    <a:cs typeface="Book Antiqua , serif"/>
                  </a:rPr>
                  <a:t>Capacity</a:t>
                </a:r>
                <a:r>
                  <a:rPr lang="fr-FR" sz="700" dirty="0">
                    <a:solidFill>
                      <a:srgbClr val="A9A9A9"/>
                    </a:solidFill>
                    <a:latin typeface="Franklin Gothic Demi Cond" pitchFamily="34" charset="0"/>
                    <a:ea typeface="Times New Roman" pitchFamily="18" charset="0"/>
                    <a:cs typeface="Book Antiqua , serif"/>
                  </a:rPr>
                  <a:t> Management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617152" y="3861058"/>
                <a:ext cx="871200" cy="12960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b"/>
              <a:lstStyle/>
              <a:p>
                <a:pPr marL="342900" indent="-342900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C3300"/>
                  </a:buClr>
                  <a:buSzPct val="120000"/>
                  <a:defRPr/>
                </a:pPr>
                <a:r>
                  <a:rPr lang="fr-FR" sz="6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 Narrow" pitchFamily="34" charset="0"/>
                    <a:ea typeface="Segoe UI" pitchFamily="34" charset="0"/>
                    <a:cs typeface="Segoe UI" pitchFamily="34" charset="0"/>
                  </a:rPr>
                  <a:t>Alexandre POURTIER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120000"/>
                  <a:tabLst>
                    <a:tab pos="1889125" algn="l"/>
                    <a:tab pos="2970213" algn="r"/>
                  </a:tabLst>
                  <a:defRPr/>
                </a:pPr>
                <a:r>
                  <a:rPr lang="fr-FR" sz="700" dirty="0">
                    <a:solidFill>
                      <a:srgbClr val="A9A9A9"/>
                    </a:solidFill>
                    <a:latin typeface="Franklin Gothic Demi Cond" pitchFamily="34" charset="0"/>
                    <a:ea typeface="Times New Roman" pitchFamily="18" charset="0"/>
                    <a:cs typeface="Book Antiqua , serif"/>
                  </a:rPr>
                  <a:t>Services </a:t>
                </a:r>
                <a:r>
                  <a:rPr lang="fr-FR" sz="700" dirty="0" err="1">
                    <a:solidFill>
                      <a:srgbClr val="A9A9A9"/>
                    </a:solidFill>
                    <a:latin typeface="Franklin Gothic Demi Cond" pitchFamily="34" charset="0"/>
                    <a:ea typeface="Times New Roman" pitchFamily="18" charset="0"/>
                    <a:cs typeface="Book Antiqua , serif"/>
                  </a:rPr>
                  <a:t>Catalog</a:t>
                </a:r>
                <a:endParaRPr lang="fr-FR" sz="700" dirty="0">
                  <a:solidFill>
                    <a:srgbClr val="A9A9A9"/>
                  </a:solidFill>
                  <a:latin typeface="Franklin Gothic Demi Cond" pitchFamily="34" charset="0"/>
                  <a:ea typeface="Times New Roman" pitchFamily="18" charset="0"/>
                  <a:cs typeface="Book Antiqua , serif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56889" y="3861048"/>
                <a:ext cx="871200" cy="12960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b"/>
              <a:lstStyle/>
              <a:p>
                <a:pPr marL="342900" indent="-342900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C3300"/>
                  </a:buClr>
                  <a:buSzPct val="120000"/>
                  <a:defRPr/>
                </a:pPr>
                <a:r>
                  <a:rPr lang="fr-FR" sz="6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 Narrow" pitchFamily="34" charset="0"/>
                    <a:ea typeface="Segoe UI" pitchFamily="34" charset="0"/>
                    <a:cs typeface="Segoe UI" pitchFamily="34" charset="0"/>
                  </a:rPr>
                  <a:t>Jean BARBOUTEAU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120000"/>
                  <a:tabLst>
                    <a:tab pos="1889125" algn="l"/>
                    <a:tab pos="2970213" algn="r"/>
                  </a:tabLst>
                  <a:defRPr/>
                </a:pPr>
                <a:r>
                  <a:rPr lang="fr-FR" sz="700" dirty="0">
                    <a:solidFill>
                      <a:srgbClr val="A9A9A9"/>
                    </a:solidFill>
                    <a:latin typeface="Franklin Gothic Demi Cond" pitchFamily="34" charset="0"/>
                    <a:ea typeface="Times New Roman" pitchFamily="18" charset="0"/>
                    <a:cs typeface="Book Antiqua , serif"/>
                  </a:rPr>
                  <a:t>Infrastructure Services</a:t>
                </a: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827584" y="3527697"/>
                <a:ext cx="976549" cy="276999"/>
              </a:xfrm>
              <a:prstGeom prst="round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424" tIns="45712" rIns="91424" bIns="45712" anchor="ctr">
                <a:prstTxWarp prst="textNoShape">
                  <a:avLst/>
                </a:prstTxWarp>
              </a:bodyPr>
              <a:lstStyle/>
              <a:p>
                <a:r>
                  <a:rPr lang="fr-FR" sz="1600" dirty="0">
                    <a:ln w="3175"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-123" charset="0"/>
                  </a:rPr>
                  <a:t>Practices</a:t>
                </a:r>
              </a:p>
            </p:txBody>
          </p:sp>
          <p:grpSp>
            <p:nvGrpSpPr>
              <p:cNvPr id="12" name="Groupe 11"/>
              <p:cNvGrpSpPr/>
              <p:nvPr/>
            </p:nvGrpSpPr>
            <p:grpSpPr>
              <a:xfrm>
                <a:off x="918526" y="3815518"/>
                <a:ext cx="871200" cy="1341607"/>
                <a:chOff x="918526" y="3815518"/>
                <a:chExt cx="871200" cy="1341607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918526" y="3861058"/>
                  <a:ext cx="871200" cy="129606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b"/>
                <a:lstStyle/>
                <a:p>
                  <a:pPr marL="342900" indent="-342900"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CC3300"/>
                    </a:buClr>
                    <a:buSzPct val="120000"/>
                    <a:defRPr/>
                  </a:pPr>
                  <a:r>
                    <a:rPr lang="fr-FR" sz="600" b="1" dirty="0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latin typeface="Arial Narrow" pitchFamily="34" charset="0"/>
                      <a:ea typeface="Segoe UI" pitchFamily="34" charset="0"/>
                      <a:cs typeface="Segoe UI" pitchFamily="34" charset="0"/>
                    </a:rPr>
                    <a:t>Karine ANCAROLA</a:t>
                  </a:r>
                </a:p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CC3300"/>
                    </a:buClr>
                    <a:buSzPct val="120000"/>
                    <a:buFont typeface="Wingdings" pitchFamily="2" charset="2"/>
                    <a:buNone/>
                    <a:tabLst>
                      <a:tab pos="1889125" algn="l"/>
                      <a:tab pos="2970213" algn="r"/>
                    </a:tabLst>
                    <a:defRPr/>
                  </a:pPr>
                  <a:r>
                    <a:rPr lang="fr-FR" sz="700" dirty="0">
                      <a:solidFill>
                        <a:srgbClr val="A9A9A9"/>
                      </a:solidFill>
                      <a:latin typeface="Franklin Gothic Demi Cond" pitchFamily="34" charset="0"/>
                      <a:ea typeface="Times New Roman" pitchFamily="18" charset="0"/>
                      <a:cs typeface="Book Antiqua , serif"/>
                    </a:rPr>
                    <a:t>Service </a:t>
                  </a:r>
                  <a:r>
                    <a:rPr lang="fr-FR" sz="700" dirty="0" smtClean="0">
                      <a:solidFill>
                        <a:srgbClr val="A9A9A9"/>
                      </a:solidFill>
                      <a:latin typeface="Franklin Gothic Demi Cond" pitchFamily="34" charset="0"/>
                      <a:ea typeface="Times New Roman" pitchFamily="18" charset="0"/>
                      <a:cs typeface="Book Antiqua , serif"/>
                    </a:rPr>
                    <a:t>Management</a:t>
                  </a:r>
                  <a:endParaRPr lang="fr-FR" sz="700" dirty="0">
                    <a:solidFill>
                      <a:srgbClr val="A9A9A9"/>
                    </a:solidFill>
                    <a:latin typeface="Franklin Gothic Demi Cond" pitchFamily="34" charset="0"/>
                    <a:ea typeface="Times New Roman" pitchFamily="18" charset="0"/>
                    <a:cs typeface="Book Antiqua , serif"/>
                  </a:endParaRPr>
                </a:p>
              </p:txBody>
            </p:sp>
            <p:pic>
              <p:nvPicPr>
                <p:cNvPr id="2" name="Image 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42883" y="3815518"/>
                  <a:ext cx="820805" cy="110398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>
                  <a:softEdge rad="63500"/>
                </a:effectLst>
              </p:spPr>
            </p:pic>
          </p:grpSp>
          <p:sp>
            <p:nvSpPr>
              <p:cNvPr id="53" name="Rectangle 52"/>
              <p:cNvSpPr/>
              <p:nvPr/>
            </p:nvSpPr>
            <p:spPr>
              <a:xfrm>
                <a:off x="8130122" y="3933623"/>
                <a:ext cx="902065" cy="12955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b"/>
              <a:lstStyle/>
              <a:p>
                <a:pPr marL="342900" indent="-342900">
                  <a:spcBef>
                    <a:spcPts val="300"/>
                  </a:spcBef>
                  <a:spcAft>
                    <a:spcPts val="300"/>
                  </a:spcAft>
                  <a:buClr>
                    <a:srgbClr val="CC3300"/>
                  </a:buClr>
                  <a:buSzPct val="120000"/>
                  <a:defRPr/>
                </a:pPr>
                <a:r>
                  <a:rPr lang="fr-FR" sz="700" b="1" dirty="0" err="1" smtClean="0">
                    <a:solidFill>
                      <a:schemeClr val="tx1">
                        <a:lumMod val="50000"/>
                      </a:schemeClr>
                    </a:solidFill>
                    <a:latin typeface="Arial Narrow" pitchFamily="34" charset="0"/>
                    <a:ea typeface="Segoe UI" pitchFamily="34" charset="0"/>
                    <a:cs typeface="Segoe UI" pitchFamily="34" charset="0"/>
                  </a:rPr>
                  <a:t>xxxxxxx</a:t>
                </a:r>
                <a:endParaRPr lang="fr-FR" sz="700" b="1" dirty="0">
                  <a:solidFill>
                    <a:schemeClr val="tx1">
                      <a:lumMod val="50000"/>
                    </a:schemeClr>
                  </a:solidFill>
                  <a:latin typeface="Arial Narrow" pitchFamily="34" charset="0"/>
                  <a:ea typeface="Segoe UI" pitchFamily="34" charset="0"/>
                  <a:cs typeface="Segoe UI" pitchFamily="34" charset="0"/>
                </a:endParaRPr>
              </a:p>
              <a:p>
                <a:pPr>
                  <a:lnSpc>
                    <a:spcPct val="80000"/>
                  </a:lnSpc>
                  <a:buClr>
                    <a:srgbClr val="CC3300"/>
                  </a:buClr>
                  <a:buSzPct val="120000"/>
                  <a:tabLst>
                    <a:tab pos="1889125" algn="l"/>
                    <a:tab pos="2970213" algn="r"/>
                  </a:tabLst>
                  <a:defRPr/>
                </a:pPr>
                <a:r>
                  <a:rPr lang="fr-FR" sz="700" dirty="0">
                    <a:solidFill>
                      <a:srgbClr val="A9A9A9"/>
                    </a:solidFill>
                    <a:latin typeface="Franklin Gothic Demi Cond" pitchFamily="34" charset="0"/>
                    <a:ea typeface="Times New Roman" pitchFamily="18" charset="0"/>
                    <a:cs typeface="Book Antiqua , serif"/>
                  </a:rPr>
                  <a:t>Associé</a:t>
                </a:r>
              </a:p>
              <a:p>
                <a:pPr>
                  <a:lnSpc>
                    <a:spcPct val="80000"/>
                  </a:lnSpc>
                  <a:buClr>
                    <a:srgbClr val="CC3300"/>
                  </a:buClr>
                  <a:buSzPct val="120000"/>
                  <a:tabLst>
                    <a:tab pos="1889125" algn="l"/>
                    <a:tab pos="2970213" algn="r"/>
                  </a:tabLst>
                  <a:defRPr/>
                </a:pPr>
                <a:r>
                  <a:rPr lang="fr-FR" sz="700" dirty="0" smtClean="0">
                    <a:solidFill>
                      <a:srgbClr val="A9A9A9"/>
                    </a:solidFill>
                    <a:latin typeface="Franklin Gothic Demi Cond" pitchFamily="34" charset="0"/>
                    <a:ea typeface="Times New Roman" pitchFamily="18" charset="0"/>
                    <a:cs typeface="Book Antiqua , serif"/>
                  </a:rPr>
                  <a:t>Agence </a:t>
                </a:r>
                <a:r>
                  <a:rPr lang="fr-FR" sz="700" dirty="0" err="1" smtClean="0">
                    <a:solidFill>
                      <a:srgbClr val="A9A9A9"/>
                    </a:solidFill>
                    <a:latin typeface="Franklin Gothic Demi Cond" pitchFamily="34" charset="0"/>
                    <a:ea typeface="Times New Roman" pitchFamily="18" charset="0"/>
                    <a:cs typeface="Book Antiqua , serif"/>
                  </a:rPr>
                  <a:t>xxxxxx</a:t>
                </a:r>
                <a:endParaRPr lang="fr-FR" sz="700" dirty="0">
                  <a:solidFill>
                    <a:srgbClr val="A9A9A9"/>
                  </a:solidFill>
                  <a:latin typeface="Franklin Gothic Demi Cond" pitchFamily="34" charset="0"/>
                  <a:ea typeface="Times New Roman" pitchFamily="18" charset="0"/>
                  <a:cs typeface="Book Antiqua , serif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058114" y="3861615"/>
                <a:ext cx="902065" cy="12955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b"/>
              <a:lstStyle/>
              <a:p>
                <a:pPr marL="342900" indent="-342900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C3300"/>
                  </a:buClr>
                  <a:buSzPct val="120000"/>
                  <a:defRPr/>
                </a:pPr>
                <a:r>
                  <a:rPr lang="fr-FR" sz="600" b="1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 Narrow" pitchFamily="34" charset="0"/>
                    <a:ea typeface="Segoe UI" pitchFamily="34" charset="0"/>
                    <a:cs typeface="Segoe UI" pitchFamily="34" charset="0"/>
                  </a:rPr>
                  <a:t>Xxx XXXX</a:t>
                </a:r>
                <a:endParaRPr lang="fr-FR" sz="600" b="1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Arial Narrow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120000"/>
                  <a:tabLst>
                    <a:tab pos="1889125" algn="l"/>
                    <a:tab pos="2970213" algn="r"/>
                  </a:tabLst>
                  <a:defRPr/>
                </a:pPr>
                <a:r>
                  <a:rPr lang="fr-FR" sz="600" dirty="0" smtClean="0">
                    <a:solidFill>
                      <a:srgbClr val="A9A9A9"/>
                    </a:solidFill>
                    <a:latin typeface="Franklin Gothic Demi Cond" pitchFamily="34" charset="0"/>
                    <a:ea typeface="Times New Roman" pitchFamily="18" charset="0"/>
                    <a:cs typeface="Book Antiqua , serif"/>
                  </a:rPr>
                  <a:t>… </a:t>
                </a:r>
                <a:endParaRPr lang="fr-FR" sz="600" dirty="0">
                  <a:solidFill>
                    <a:srgbClr val="A9A9A9"/>
                  </a:solidFill>
                  <a:latin typeface="Franklin Gothic Demi Cond" pitchFamily="34" charset="0"/>
                  <a:ea typeface="Times New Roman" pitchFamily="18" charset="0"/>
                  <a:cs typeface="Book Antiqua , serif"/>
                </a:endParaRPr>
              </a:p>
            </p:txBody>
          </p:sp>
          <p:grpSp>
            <p:nvGrpSpPr>
              <p:cNvPr id="11" name="Groupe 10"/>
              <p:cNvGrpSpPr/>
              <p:nvPr/>
            </p:nvGrpSpPr>
            <p:grpSpPr>
              <a:xfrm>
                <a:off x="3737676" y="3760465"/>
                <a:ext cx="871200" cy="1396660"/>
                <a:chOff x="4106528" y="3760465"/>
                <a:chExt cx="871200" cy="139666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106528" y="3861058"/>
                  <a:ext cx="871200" cy="129606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anchor="b"/>
                <a:lstStyle/>
                <a:p>
                  <a:pPr marL="342900" indent="-342900"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CC3300"/>
                    </a:buClr>
                    <a:buSzPct val="120000"/>
                  </a:pPr>
                  <a:r>
                    <a:rPr lang="fr-FR" sz="600" b="1" dirty="0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latin typeface="Arial Narrow" pitchFamily="34" charset="0"/>
                      <a:ea typeface="Segoe UI" pitchFamily="34" charset="0"/>
                      <a:cs typeface="Segoe UI" pitchFamily="34" charset="0"/>
                    </a:rPr>
                    <a:t>François-Pierre LEMER</a:t>
                  </a:r>
                </a:p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CC3300"/>
                    </a:buClr>
                    <a:buSzPct val="120000"/>
                    <a:tabLst>
                      <a:tab pos="1889125" algn="l"/>
                      <a:tab pos="2970213" algn="r"/>
                    </a:tabLst>
                    <a:defRPr/>
                  </a:pPr>
                  <a:r>
                    <a:rPr lang="fr-FR" sz="700" dirty="0">
                      <a:solidFill>
                        <a:srgbClr val="A9A9A9"/>
                      </a:solidFill>
                      <a:latin typeface="Franklin Gothic Demi Cond" pitchFamily="34" charset="0"/>
                      <a:ea typeface="Times New Roman" pitchFamily="18" charset="0"/>
                      <a:cs typeface="Book Antiqua , serif"/>
                    </a:rPr>
                    <a:t>Project Management</a:t>
                  </a:r>
                </a:p>
              </p:txBody>
            </p:sp>
            <p:pic>
              <p:nvPicPr>
                <p:cNvPr id="1036" name="Picture 1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134306" y="3760465"/>
                  <a:ext cx="757398" cy="112894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>
                  <a:softEdge rad="63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Groupe 7"/>
              <p:cNvGrpSpPr/>
              <p:nvPr/>
            </p:nvGrpSpPr>
            <p:grpSpPr>
              <a:xfrm>
                <a:off x="1838467" y="3813031"/>
                <a:ext cx="890997" cy="1344094"/>
                <a:chOff x="2019013" y="3813031"/>
                <a:chExt cx="890997" cy="134409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38810" y="3861058"/>
                  <a:ext cx="871200" cy="129606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b"/>
                <a:lstStyle/>
                <a:p>
                  <a:pPr marL="342900" indent="-342900"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CC3300"/>
                    </a:buClr>
                    <a:buSzPct val="120000"/>
                  </a:pPr>
                  <a:r>
                    <a:rPr lang="fr-FR" sz="600" b="1" dirty="0">
                      <a:solidFill>
                        <a:schemeClr val="bg2">
                          <a:lumMod val="65000"/>
                          <a:lumOff val="35000"/>
                        </a:schemeClr>
                      </a:solidFill>
                      <a:latin typeface="Arial Narrow" pitchFamily="34" charset="0"/>
                      <a:ea typeface="Segoe UI" pitchFamily="34" charset="0"/>
                      <a:cs typeface="Segoe UI" pitchFamily="34" charset="0"/>
                    </a:rPr>
                    <a:t>Abdallah MADANI</a:t>
                  </a:r>
                </a:p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CC3300"/>
                    </a:buClr>
                    <a:buSzPct val="120000"/>
                    <a:tabLst>
                      <a:tab pos="1889125" algn="l"/>
                      <a:tab pos="2970213" algn="r"/>
                    </a:tabLst>
                    <a:defRPr/>
                  </a:pPr>
                  <a:r>
                    <a:rPr lang="fr-FR" sz="700" dirty="0" err="1" smtClean="0">
                      <a:solidFill>
                        <a:srgbClr val="A9A9A9"/>
                      </a:solidFill>
                      <a:latin typeface="Franklin Gothic Demi Cond" pitchFamily="34" charset="0"/>
                      <a:ea typeface="Times New Roman" pitchFamily="18" charset="0"/>
                      <a:cs typeface="Book Antiqua , serif"/>
                    </a:rPr>
                    <a:t>DEVOps</a:t>
                  </a:r>
                  <a:r>
                    <a:rPr lang="fr-FR" sz="700" dirty="0" smtClean="0">
                      <a:solidFill>
                        <a:srgbClr val="A9A9A9"/>
                      </a:solidFill>
                      <a:latin typeface="Franklin Gothic Demi Cond" pitchFamily="34" charset="0"/>
                      <a:ea typeface="Times New Roman" pitchFamily="18" charset="0"/>
                      <a:cs typeface="Book Antiqua , serif"/>
                    </a:rPr>
                    <a:t> &amp; </a:t>
                  </a:r>
                  <a:r>
                    <a:rPr lang="fr-FR" sz="700" dirty="0" err="1" smtClean="0">
                      <a:solidFill>
                        <a:srgbClr val="A9A9A9"/>
                      </a:solidFill>
                      <a:latin typeface="Franklin Gothic Demi Cond" pitchFamily="34" charset="0"/>
                      <a:ea typeface="Times New Roman" pitchFamily="18" charset="0"/>
                      <a:cs typeface="Book Antiqua , serif"/>
                    </a:rPr>
                    <a:t>Testing</a:t>
                  </a:r>
                  <a:endParaRPr lang="fr-FR" sz="700" dirty="0">
                    <a:solidFill>
                      <a:srgbClr val="A9A9A9"/>
                    </a:solidFill>
                    <a:latin typeface="Franklin Gothic Demi Cond" pitchFamily="34" charset="0"/>
                    <a:ea typeface="Times New Roman" pitchFamily="18" charset="0"/>
                    <a:cs typeface="Book Antiqua , serif"/>
                  </a:endParaRPr>
                </a:p>
              </p:txBody>
            </p:sp>
            <p:pic>
              <p:nvPicPr>
                <p:cNvPr id="1037" name="Picture 1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019013" y="3813031"/>
                  <a:ext cx="861325" cy="108526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>
                  <a:softEdge rad="63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8" name="Rectangle 27"/>
              <p:cNvSpPr/>
              <p:nvPr/>
            </p:nvSpPr>
            <p:spPr>
              <a:xfrm>
                <a:off x="2798002" y="3861058"/>
                <a:ext cx="871136" cy="12960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b"/>
              <a:lstStyle/>
              <a:p>
                <a:pPr marL="342900" indent="-342900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C3300"/>
                  </a:buClr>
                  <a:buSzPct val="120000"/>
                </a:pPr>
                <a:r>
                  <a:rPr lang="fr-FR" sz="600" b="1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 Narrow" pitchFamily="34" charset="0"/>
                    <a:ea typeface="Segoe UI" pitchFamily="34" charset="0"/>
                    <a:cs typeface="Segoe UI" pitchFamily="34" charset="0"/>
                  </a:rPr>
                  <a:t>Patrice BLANDIN</a:t>
                </a:r>
                <a:endParaRPr lang="fr-FR" sz="600" b="1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Arial Narrow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120000"/>
                  <a:tabLst>
                    <a:tab pos="1889125" algn="l"/>
                    <a:tab pos="2970213" algn="r"/>
                  </a:tabLst>
                  <a:defRPr/>
                </a:pPr>
                <a:r>
                  <a:rPr lang="fr-FR" sz="700" dirty="0" smtClean="0">
                    <a:solidFill>
                      <a:srgbClr val="A9A9A9"/>
                    </a:solidFill>
                    <a:latin typeface="Franklin Gothic Demi Cond" pitchFamily="34" charset="0"/>
                    <a:ea typeface="Times New Roman" pitchFamily="18" charset="0"/>
                    <a:cs typeface="Book Antiqua , serif"/>
                  </a:rPr>
                  <a:t>Portfolio Management</a:t>
                </a:r>
                <a:endParaRPr lang="fr-FR" sz="700" dirty="0">
                  <a:solidFill>
                    <a:srgbClr val="A9A9A9"/>
                  </a:solidFill>
                  <a:latin typeface="Franklin Gothic Demi Cond" pitchFamily="34" charset="0"/>
                  <a:ea typeface="Times New Roman" pitchFamily="18" charset="0"/>
                  <a:cs typeface="Book Antiqua , serif"/>
                </a:endParaRPr>
              </a:p>
            </p:txBody>
          </p:sp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6669" y="3712892"/>
                <a:ext cx="953510" cy="120142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ZoneTexte 54"/>
              <p:cNvSpPr txBox="1"/>
              <p:nvPr/>
            </p:nvSpPr>
            <p:spPr>
              <a:xfrm>
                <a:off x="7601792" y="4319620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tx1">
                        <a:lumMod val="50000"/>
                      </a:schemeClr>
                    </a:solidFill>
                    <a:latin typeface="Trebuchet MS" pitchFamily="34" charset="0"/>
                  </a:rPr>
                  <a:t>…</a:t>
                </a:r>
                <a:endParaRPr lang="fr-FR" dirty="0">
                  <a:solidFill>
                    <a:schemeClr val="tx1">
                      <a:lumMod val="50000"/>
                    </a:schemeClr>
                  </a:solidFill>
                  <a:latin typeface="Trebuchet MS" pitchFamily="34" charset="0"/>
                </a:endParaRPr>
              </a:p>
            </p:txBody>
          </p:sp>
        </p:grp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5056" y="3770310"/>
              <a:ext cx="867421" cy="112392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266" y="3814222"/>
              <a:ext cx="841458" cy="1070814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102" y="3780760"/>
              <a:ext cx="866966" cy="11127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57" name="Rectangle à coins arrondis 56"/>
          <p:cNvSpPr/>
          <p:nvPr/>
        </p:nvSpPr>
        <p:spPr>
          <a:xfrm>
            <a:off x="4788025" y="1566317"/>
            <a:ext cx="3695399" cy="1934691"/>
          </a:xfrm>
          <a:prstGeom prst="roundRect">
            <a:avLst>
              <a:gd name="adj" fmla="val 5336"/>
            </a:avLst>
          </a:prstGeom>
          <a:solidFill>
            <a:schemeClr val="tx1"/>
          </a:solidFill>
          <a:ln w="3175"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2843808" y="1638672"/>
            <a:ext cx="4248472" cy="1790328"/>
          </a:xfrm>
          <a:prstGeom prst="roundRect">
            <a:avLst>
              <a:gd name="adj" fmla="val 5336"/>
            </a:avLst>
          </a:prstGeom>
          <a:solidFill>
            <a:schemeClr val="tx1"/>
          </a:solidFill>
          <a:ln w="3175"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918527" y="1952354"/>
            <a:ext cx="788400" cy="12955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b"/>
          <a:lstStyle/>
          <a:p>
            <a:pPr marL="342900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3300"/>
              </a:buClr>
              <a:buSzPct val="120000"/>
              <a:defRPr/>
            </a:pPr>
            <a:r>
              <a:rPr lang="fr-FR" sz="6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itchFamily="34" charset="0"/>
                <a:ea typeface="Segoe UI" pitchFamily="34" charset="0"/>
                <a:cs typeface="Segoe UI" pitchFamily="34" charset="0"/>
              </a:rPr>
              <a:t>Bernard de BALMANN</a:t>
            </a:r>
          </a:p>
          <a:p>
            <a:pPr>
              <a:lnSpc>
                <a:spcPct val="80000"/>
              </a:lnSpc>
              <a:buClr>
                <a:srgbClr val="CC3300"/>
              </a:buClr>
              <a:buSzPct val="120000"/>
              <a:buFont typeface="Wingdings" pitchFamily="2" charset="2"/>
              <a:buNone/>
              <a:tabLst>
                <a:tab pos="1889125" algn="l"/>
                <a:tab pos="2970213" algn="r"/>
              </a:tabLst>
              <a:defRPr/>
            </a:pPr>
            <a:r>
              <a:rPr lang="fr-FR" sz="700" dirty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Président</a:t>
            </a:r>
          </a:p>
          <a:p>
            <a:pPr>
              <a:lnSpc>
                <a:spcPct val="80000"/>
              </a:lnSpc>
              <a:buClr>
                <a:srgbClr val="CC3300"/>
              </a:buClr>
              <a:buSzPct val="120000"/>
              <a:buFont typeface="Wingdings" pitchFamily="2" charset="2"/>
              <a:buNone/>
              <a:tabLst>
                <a:tab pos="1889125" algn="l"/>
                <a:tab pos="2970213" algn="r"/>
              </a:tabLst>
              <a:defRPr/>
            </a:pPr>
            <a:r>
              <a:rPr lang="fr-FR" sz="600" dirty="0" smtClean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LYON</a:t>
            </a:r>
            <a:endParaRPr lang="fr-FR" sz="600" dirty="0">
              <a:solidFill>
                <a:srgbClr val="A9A9A9"/>
              </a:solidFill>
              <a:latin typeface="Franklin Gothic Demi Cond" pitchFamily="34" charset="0"/>
              <a:ea typeface="Times New Roman" pitchFamily="18" charset="0"/>
              <a:cs typeface="Book Antiqua , serif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7704" y="1952354"/>
            <a:ext cx="788400" cy="12955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b"/>
          <a:lstStyle/>
          <a:p>
            <a:pPr marL="342900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3300"/>
              </a:buClr>
              <a:buSzPct val="120000"/>
              <a:defRPr/>
            </a:pPr>
            <a:r>
              <a:rPr lang="fr-FR" sz="6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itchFamily="34" charset="0"/>
                <a:ea typeface="Segoe UI" pitchFamily="34" charset="0"/>
                <a:cs typeface="Segoe UI" pitchFamily="34" charset="0"/>
              </a:rPr>
              <a:t>Anthony DUBOST</a:t>
            </a:r>
          </a:p>
          <a:p>
            <a:pPr>
              <a:lnSpc>
                <a:spcPct val="80000"/>
              </a:lnSpc>
              <a:buClr>
                <a:srgbClr val="CC3300"/>
              </a:buClr>
              <a:buSzPct val="120000"/>
              <a:tabLst>
                <a:tab pos="1889125" algn="l"/>
                <a:tab pos="2970213" algn="r"/>
              </a:tabLst>
              <a:defRPr/>
            </a:pPr>
            <a:r>
              <a:rPr lang="fr-FR" sz="700" dirty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Associé fondateur</a:t>
            </a:r>
          </a:p>
          <a:p>
            <a:pPr>
              <a:lnSpc>
                <a:spcPct val="80000"/>
              </a:lnSpc>
              <a:buClr>
                <a:srgbClr val="CC3300"/>
              </a:buClr>
              <a:buSzPct val="120000"/>
              <a:tabLst>
                <a:tab pos="1889125" algn="l"/>
                <a:tab pos="2970213" algn="r"/>
              </a:tabLst>
              <a:defRPr/>
            </a:pPr>
            <a:r>
              <a:rPr lang="fr-FR" sz="600" dirty="0" smtClean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GENEVE</a:t>
            </a:r>
            <a:endParaRPr lang="fr-FR" sz="600" dirty="0">
              <a:solidFill>
                <a:srgbClr val="A9A9A9"/>
              </a:solidFill>
              <a:latin typeface="Franklin Gothic Demi Cond" pitchFamily="34" charset="0"/>
              <a:ea typeface="Times New Roman" pitchFamily="18" charset="0"/>
              <a:cs typeface="Book Antiqua , serif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621" y="1821040"/>
            <a:ext cx="856726" cy="11039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325" y="1841372"/>
            <a:ext cx="757602" cy="10632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0" name="Rectangle à coins arrondis 39"/>
          <p:cNvSpPr/>
          <p:nvPr/>
        </p:nvSpPr>
        <p:spPr>
          <a:xfrm>
            <a:off x="827584" y="1289318"/>
            <a:ext cx="1474950" cy="276999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24" tIns="45712" rIns="91424" bIns="45712" anchor="ctr">
            <a:prstTxWarp prst="textNoShape">
              <a:avLst/>
            </a:prstTxWarp>
          </a:bodyPr>
          <a:lstStyle/>
          <a:p>
            <a:r>
              <a:rPr lang="fr-FR" sz="1600" dirty="0">
                <a:ln w="3175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23" charset="0"/>
              </a:rPr>
              <a:t>Business </a:t>
            </a:r>
            <a:r>
              <a:rPr lang="fr-FR" sz="1600" dirty="0" err="1">
                <a:ln w="3175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23" charset="0"/>
              </a:rPr>
              <a:t>Units</a:t>
            </a:r>
            <a:endParaRPr lang="fr-FR" sz="1600" dirty="0">
              <a:ln w="3175">
                <a:noFill/>
              </a:ln>
              <a:solidFill>
                <a:schemeClr val="tx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-123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75856" y="1484784"/>
            <a:ext cx="1457900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 dirty="0">
                <a:ln w="3175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23" charset="0"/>
              </a:rPr>
              <a:t>Géographiques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121858" y="1436226"/>
            <a:ext cx="11945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1200" dirty="0">
                <a:ln w="3175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23" charset="0"/>
              </a:rPr>
              <a:t>Sectorielles</a:t>
            </a:r>
          </a:p>
        </p:txBody>
      </p:sp>
      <p:grpSp>
        <p:nvGrpSpPr>
          <p:cNvPr id="52" name="Groupe 51"/>
          <p:cNvGrpSpPr/>
          <p:nvPr/>
        </p:nvGrpSpPr>
        <p:grpSpPr>
          <a:xfrm>
            <a:off x="7452320" y="1844824"/>
            <a:ext cx="788400" cy="1403106"/>
            <a:chOff x="7744040" y="1844824"/>
            <a:chExt cx="788400" cy="1403106"/>
          </a:xfrm>
        </p:grpSpPr>
        <p:sp>
          <p:nvSpPr>
            <p:cNvPr id="67" name="Rectangle 66"/>
            <p:cNvSpPr/>
            <p:nvPr/>
          </p:nvSpPr>
          <p:spPr>
            <a:xfrm>
              <a:off x="7744040" y="1952353"/>
              <a:ext cx="788400" cy="12955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b"/>
            <a:lstStyle/>
            <a:p>
              <a:pPr marL="342900" indent="-342900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C3300"/>
                </a:buClr>
                <a:buSzPct val="120000"/>
                <a:defRPr/>
              </a:pPr>
              <a:r>
                <a:rPr lang="fr-FR" sz="600" b="1" dirty="0" smtClean="0">
                  <a:solidFill>
                    <a:schemeClr val="bg2">
                      <a:lumMod val="65000"/>
                      <a:lumOff val="35000"/>
                    </a:schemeClr>
                  </a:solidFill>
                  <a:latin typeface="Arial Narrow" pitchFamily="34" charset="0"/>
                  <a:ea typeface="Segoe UI" pitchFamily="34" charset="0"/>
                  <a:cs typeface="Segoe UI" pitchFamily="34" charset="0"/>
                </a:rPr>
                <a:t>Pascal TRAVERS</a:t>
              </a:r>
              <a:endParaRPr lang="fr-FR" sz="6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itchFamily="34" charset="0"/>
                <a:ea typeface="Segoe UI" pitchFamily="34" charset="0"/>
                <a:cs typeface="Segoe UI" pitchFamily="34" charset="0"/>
              </a:endParaRPr>
            </a:p>
            <a:p>
              <a:pPr>
                <a:lnSpc>
                  <a:spcPct val="80000"/>
                </a:lnSpc>
                <a:buClr>
                  <a:srgbClr val="CC3300"/>
                </a:buClr>
                <a:buSzPct val="120000"/>
                <a:tabLst>
                  <a:tab pos="1889125" algn="l"/>
                  <a:tab pos="2970213" algn="r"/>
                </a:tabLst>
                <a:defRPr/>
              </a:pPr>
              <a:r>
                <a:rPr lang="fr-FR" sz="700" dirty="0">
                  <a:solidFill>
                    <a:srgbClr val="A9A9A9"/>
                  </a:solidFill>
                  <a:latin typeface="Franklin Gothic Demi Cond" pitchFamily="34" charset="0"/>
                  <a:ea typeface="Times New Roman" pitchFamily="18" charset="0"/>
                  <a:cs typeface="Book Antiqua , serif"/>
                </a:rPr>
                <a:t>Associé</a:t>
              </a:r>
            </a:p>
            <a:p>
              <a:pPr>
                <a:lnSpc>
                  <a:spcPct val="80000"/>
                </a:lnSpc>
                <a:buClr>
                  <a:srgbClr val="CC3300"/>
                </a:buClr>
                <a:buSzPct val="120000"/>
                <a:tabLst>
                  <a:tab pos="1889125" algn="l"/>
                  <a:tab pos="2970213" algn="r"/>
                </a:tabLst>
                <a:defRPr/>
              </a:pPr>
              <a:r>
                <a:rPr lang="fr-FR" sz="600" dirty="0">
                  <a:solidFill>
                    <a:srgbClr val="A9A9A9"/>
                  </a:solidFill>
                  <a:latin typeface="Franklin Gothic Demi Cond" pitchFamily="34" charset="0"/>
                  <a:ea typeface="Times New Roman" pitchFamily="18" charset="0"/>
                  <a:cs typeface="Book Antiqua , serif"/>
                </a:rPr>
                <a:t>Secteur </a:t>
              </a:r>
              <a:r>
                <a:rPr lang="fr-FR" sz="600" dirty="0" smtClean="0">
                  <a:solidFill>
                    <a:srgbClr val="A9A9A9"/>
                  </a:solidFill>
                  <a:latin typeface="Franklin Gothic Demi Cond" pitchFamily="34" charset="0"/>
                  <a:ea typeface="Times New Roman" pitchFamily="18" charset="0"/>
                  <a:cs typeface="Book Antiqua , serif"/>
                </a:rPr>
                <a:t>BANKING</a:t>
              </a:r>
              <a:endParaRPr lang="fr-FR" sz="600" dirty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endParaRPr>
            </a:p>
          </p:txBody>
        </p: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2987" y="1844824"/>
              <a:ext cx="736459" cy="1098807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75" name="Rectangle 74"/>
          <p:cNvSpPr/>
          <p:nvPr/>
        </p:nvSpPr>
        <p:spPr>
          <a:xfrm>
            <a:off x="1855010" y="5616836"/>
            <a:ext cx="788400" cy="119654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b"/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20000"/>
            </a:pPr>
            <a:r>
              <a:rPr lang="fr-FR" sz="600" b="1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itchFamily="34" charset="0"/>
                <a:ea typeface="Segoe UI" pitchFamily="34" charset="0"/>
                <a:cs typeface="Segoe UI" pitchFamily="34" charset="0"/>
              </a:rPr>
              <a:t>Marion VIEVILLE</a:t>
            </a:r>
            <a:endParaRPr lang="fr-FR" sz="600" b="1" dirty="0">
              <a:solidFill>
                <a:schemeClr val="bg2">
                  <a:lumMod val="65000"/>
                  <a:lumOff val="35000"/>
                </a:schemeClr>
              </a:solidFill>
              <a:latin typeface="Arial Narrow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Clr>
                <a:srgbClr val="CC3300"/>
              </a:buClr>
              <a:buSzPct val="120000"/>
            </a:pPr>
            <a:r>
              <a:rPr lang="fr-FR" sz="700" dirty="0" smtClean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Recrutement</a:t>
            </a:r>
            <a:endParaRPr lang="fr-FR" sz="700" dirty="0">
              <a:solidFill>
                <a:srgbClr val="A9A9A9"/>
              </a:solidFill>
              <a:latin typeface="Franklin Gothic Demi Cond" pitchFamily="34" charset="0"/>
              <a:ea typeface="Times New Roman" pitchFamily="18" charset="0"/>
              <a:cs typeface="Book Antiqua , serif"/>
            </a:endParaRPr>
          </a:p>
        </p:txBody>
      </p:sp>
      <p:pic>
        <p:nvPicPr>
          <p:cNvPr id="76" name="Picture 11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5603902"/>
            <a:ext cx="766800" cy="9597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6084465" y="1913629"/>
            <a:ext cx="788400" cy="133109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342900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3300"/>
              </a:buClr>
              <a:buSzPct val="120000"/>
              <a:defRPr/>
            </a:pPr>
            <a:r>
              <a:rPr lang="fr-FR" sz="600" b="1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itchFamily="34" charset="0"/>
                <a:ea typeface="Segoe UI" pitchFamily="34" charset="0"/>
                <a:cs typeface="Segoe UI" pitchFamily="34" charset="0"/>
              </a:rPr>
              <a:t>Isabelle BILLOT</a:t>
            </a:r>
            <a:endParaRPr lang="fr-FR" sz="600" b="1" dirty="0">
              <a:solidFill>
                <a:schemeClr val="bg2">
                  <a:lumMod val="65000"/>
                  <a:lumOff val="35000"/>
                </a:schemeClr>
              </a:solidFill>
              <a:latin typeface="Arial Narrow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  <a:buClr>
                <a:srgbClr val="CC3300"/>
              </a:buClr>
              <a:buSzPct val="120000"/>
              <a:tabLst>
                <a:tab pos="1889125" algn="l"/>
                <a:tab pos="2970213" algn="r"/>
              </a:tabLst>
              <a:defRPr/>
            </a:pPr>
            <a:r>
              <a:rPr lang="fr-FR" sz="700" dirty="0" err="1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Account</a:t>
            </a:r>
            <a:r>
              <a:rPr lang="fr-FR" sz="700" dirty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 Manager</a:t>
            </a:r>
          </a:p>
          <a:p>
            <a:pPr>
              <a:lnSpc>
                <a:spcPct val="80000"/>
              </a:lnSpc>
              <a:buClr>
                <a:srgbClr val="CC3300"/>
              </a:buClr>
              <a:buSzPct val="120000"/>
              <a:buFont typeface="Wingdings" pitchFamily="2" charset="2"/>
              <a:buNone/>
              <a:tabLst>
                <a:tab pos="1889125" algn="l"/>
                <a:tab pos="2970213" algn="r"/>
              </a:tabLst>
              <a:defRPr/>
            </a:pPr>
            <a:r>
              <a:rPr lang="fr-FR" sz="600" dirty="0" smtClean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Ile </a:t>
            </a:r>
            <a:r>
              <a:rPr lang="fr-FR" sz="600" dirty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de </a:t>
            </a:r>
            <a:r>
              <a:rPr lang="fr-FR" sz="600" dirty="0" smtClean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France BRT</a:t>
            </a:r>
            <a:endParaRPr lang="fr-FR" sz="600" dirty="0">
              <a:solidFill>
                <a:srgbClr val="A9A9A9"/>
              </a:solidFill>
              <a:latin typeface="Franklin Gothic Demi Cond" pitchFamily="34" charset="0"/>
              <a:ea typeface="Times New Roman" pitchFamily="18" charset="0"/>
              <a:cs typeface="Book Antiqua , se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48064" y="1951526"/>
            <a:ext cx="788400" cy="12955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342900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3300"/>
              </a:buClr>
              <a:buSzPct val="120000"/>
              <a:defRPr/>
            </a:pPr>
            <a:r>
              <a:rPr lang="fr-FR" sz="600" b="1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itchFamily="34" charset="0"/>
                <a:ea typeface="Segoe UI" pitchFamily="34" charset="0"/>
                <a:cs typeface="Segoe UI" pitchFamily="34" charset="0"/>
              </a:rPr>
              <a:t>Marc de VITRY</a:t>
            </a:r>
            <a:endParaRPr lang="fr-FR" sz="600" b="1" dirty="0">
              <a:solidFill>
                <a:schemeClr val="bg2">
                  <a:lumMod val="65000"/>
                  <a:lumOff val="35000"/>
                </a:schemeClr>
              </a:solidFill>
              <a:latin typeface="Arial Narrow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  <a:buClr>
                <a:srgbClr val="CC3300"/>
              </a:buClr>
              <a:buSzPct val="120000"/>
              <a:tabLst>
                <a:tab pos="1889125" algn="l"/>
                <a:tab pos="2970213" algn="r"/>
              </a:tabLst>
              <a:defRPr/>
            </a:pPr>
            <a:r>
              <a:rPr lang="fr-FR" sz="700" dirty="0" err="1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Account</a:t>
            </a:r>
            <a:r>
              <a:rPr lang="fr-FR" sz="700" dirty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 Manager</a:t>
            </a:r>
          </a:p>
          <a:p>
            <a:pPr>
              <a:lnSpc>
                <a:spcPct val="80000"/>
              </a:lnSpc>
              <a:buClr>
                <a:srgbClr val="CC3300"/>
              </a:buClr>
              <a:buSzPct val="120000"/>
              <a:buFont typeface="Wingdings" pitchFamily="2" charset="2"/>
              <a:buNone/>
              <a:tabLst>
                <a:tab pos="1889125" algn="l"/>
                <a:tab pos="2970213" algn="r"/>
              </a:tabLst>
              <a:defRPr/>
            </a:pPr>
            <a:r>
              <a:rPr lang="fr-FR" sz="600" dirty="0" smtClean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Ile </a:t>
            </a:r>
            <a:r>
              <a:rPr lang="fr-FR" sz="600" dirty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de </a:t>
            </a:r>
            <a:r>
              <a:rPr lang="fr-FR" sz="600" dirty="0" smtClean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France EIS</a:t>
            </a:r>
            <a:endParaRPr lang="fr-FR" sz="600" dirty="0">
              <a:solidFill>
                <a:srgbClr val="A9A9A9"/>
              </a:solidFill>
              <a:latin typeface="Franklin Gothic Demi Cond" pitchFamily="34" charset="0"/>
              <a:ea typeface="Times New Roman" pitchFamily="18" charset="0"/>
              <a:cs typeface="Book Antiqua , serif"/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56" y="1863754"/>
            <a:ext cx="846942" cy="10603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3910710" y="1913629"/>
            <a:ext cx="788400" cy="133430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b"/>
          <a:lstStyle/>
          <a:p>
            <a:pPr marL="342900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3300"/>
              </a:buClr>
              <a:buSzPct val="120000"/>
              <a:defRPr/>
            </a:pPr>
            <a:r>
              <a:rPr lang="fr-FR" sz="6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itchFamily="34" charset="0"/>
                <a:ea typeface="Segoe UI" pitchFamily="34" charset="0"/>
                <a:cs typeface="Segoe UI" pitchFamily="34" charset="0"/>
              </a:rPr>
              <a:t>Celine ROLLIN</a:t>
            </a:r>
          </a:p>
          <a:p>
            <a:pPr>
              <a:lnSpc>
                <a:spcPct val="80000"/>
              </a:lnSpc>
              <a:buClr>
                <a:srgbClr val="CC3300"/>
              </a:buClr>
              <a:buSzPct val="120000"/>
              <a:tabLst>
                <a:tab pos="1889125" algn="l"/>
                <a:tab pos="2970213" algn="r"/>
              </a:tabLst>
              <a:defRPr/>
            </a:pPr>
            <a:r>
              <a:rPr lang="fr-FR" sz="700" dirty="0" err="1" smtClean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Account</a:t>
            </a:r>
            <a:r>
              <a:rPr lang="fr-FR" sz="700" dirty="0" smtClean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 Manager</a:t>
            </a:r>
            <a:endParaRPr lang="fr-FR" sz="700" dirty="0">
              <a:solidFill>
                <a:srgbClr val="A9A9A9"/>
              </a:solidFill>
              <a:latin typeface="Franklin Gothic Demi Cond" pitchFamily="34" charset="0"/>
              <a:ea typeface="Times New Roman" pitchFamily="18" charset="0"/>
              <a:cs typeface="Book Antiqua , serif"/>
            </a:endParaRPr>
          </a:p>
          <a:p>
            <a:pPr>
              <a:lnSpc>
                <a:spcPct val="80000"/>
              </a:lnSpc>
              <a:buClr>
                <a:srgbClr val="CC3300"/>
              </a:buClr>
              <a:buSzPct val="120000"/>
              <a:tabLst>
                <a:tab pos="1889125" algn="l"/>
                <a:tab pos="2970213" algn="r"/>
              </a:tabLst>
              <a:defRPr/>
            </a:pPr>
            <a:r>
              <a:rPr lang="fr-FR" sz="600" dirty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GENEVE</a:t>
            </a: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182" y="1883692"/>
            <a:ext cx="826901" cy="10412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ectangle 85"/>
          <p:cNvSpPr/>
          <p:nvPr/>
        </p:nvSpPr>
        <p:spPr>
          <a:xfrm>
            <a:off x="2980982" y="1912801"/>
            <a:ext cx="788400" cy="133430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b"/>
          <a:lstStyle/>
          <a:p>
            <a:pPr marL="342900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3300"/>
              </a:buClr>
              <a:buSzPct val="120000"/>
              <a:defRPr/>
            </a:pPr>
            <a:r>
              <a:rPr lang="fr-FR" sz="600" b="1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 Narrow" pitchFamily="34" charset="0"/>
                <a:ea typeface="Segoe UI" pitchFamily="34" charset="0"/>
                <a:cs typeface="Segoe UI" pitchFamily="34" charset="0"/>
              </a:rPr>
              <a:t>Christophe LECLERCQ</a:t>
            </a:r>
            <a:endParaRPr lang="fr-FR" sz="600" b="1" dirty="0">
              <a:solidFill>
                <a:schemeClr val="bg2">
                  <a:lumMod val="65000"/>
                  <a:lumOff val="35000"/>
                </a:schemeClr>
              </a:solidFill>
              <a:latin typeface="Arial Narrow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  <a:buClr>
                <a:srgbClr val="CC3300"/>
              </a:buClr>
              <a:buSzPct val="120000"/>
              <a:tabLst>
                <a:tab pos="1889125" algn="l"/>
                <a:tab pos="2970213" algn="r"/>
              </a:tabLst>
              <a:defRPr/>
            </a:pPr>
            <a:r>
              <a:rPr lang="fr-FR" sz="700" dirty="0" smtClean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BU Manager</a:t>
            </a:r>
            <a:endParaRPr lang="fr-FR" sz="700" dirty="0">
              <a:solidFill>
                <a:srgbClr val="A9A9A9"/>
              </a:solidFill>
              <a:latin typeface="Franklin Gothic Demi Cond" pitchFamily="34" charset="0"/>
              <a:ea typeface="Times New Roman" pitchFamily="18" charset="0"/>
              <a:cs typeface="Book Antiqua , serif"/>
            </a:endParaRPr>
          </a:p>
          <a:p>
            <a:pPr>
              <a:lnSpc>
                <a:spcPct val="80000"/>
              </a:lnSpc>
              <a:buClr>
                <a:srgbClr val="CC3300"/>
              </a:buClr>
              <a:buSzPct val="120000"/>
              <a:tabLst>
                <a:tab pos="1889125" algn="l"/>
                <a:tab pos="2970213" algn="r"/>
              </a:tabLst>
              <a:defRPr/>
            </a:pPr>
            <a:r>
              <a:rPr lang="fr-FR" sz="600" dirty="0" smtClean="0">
                <a:solidFill>
                  <a:srgbClr val="A9A9A9"/>
                </a:solidFill>
                <a:latin typeface="Franklin Gothic Demi Cond" pitchFamily="34" charset="0"/>
                <a:ea typeface="Times New Roman" pitchFamily="18" charset="0"/>
                <a:cs typeface="Book Antiqua , serif"/>
              </a:rPr>
              <a:t>LYON</a:t>
            </a:r>
            <a:endParaRPr lang="fr-FR" sz="600" dirty="0">
              <a:solidFill>
                <a:srgbClr val="A9A9A9"/>
              </a:solidFill>
              <a:latin typeface="Franklin Gothic Demi Cond" pitchFamily="34" charset="0"/>
              <a:ea typeface="Times New Roman" pitchFamily="18" charset="0"/>
              <a:cs typeface="Book Antiqua , serif"/>
            </a:endParaRPr>
          </a:p>
        </p:txBody>
      </p:sp>
      <p:pic>
        <p:nvPicPr>
          <p:cNvPr id="4097" name="Picture 2" descr="C:\Users\bdebalmann\Pictures\JTE\Officielles\Isabelle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660" y="1916832"/>
            <a:ext cx="824596" cy="97259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651" y="1857478"/>
            <a:ext cx="763734" cy="10408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 descr="Portrait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6518" y="3814467"/>
            <a:ext cx="862620" cy="1071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933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753879" y="4733662"/>
            <a:ext cx="2160240" cy="2808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A813FF-A35B-4472-8B82-2F01F6270C13}" type="datetime5">
              <a:rPr lang="fr-FR" smtClean="0"/>
              <a:t>26-mars-14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051719" y="4599419"/>
            <a:ext cx="1800199" cy="106182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fr-FR" sz="7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Julie TESSARO</a:t>
            </a:r>
            <a:endParaRPr lang="fr-FR" sz="7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fr-FR" sz="7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sz="7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Responsable du recrutement</a:t>
            </a:r>
            <a:endParaRPr lang="fr-FR" sz="7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sz="7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93 rue de la Villette</a:t>
            </a:r>
          </a:p>
          <a:p>
            <a:r>
              <a:rPr lang="fr-FR" sz="7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69003 LYON</a:t>
            </a:r>
            <a:endParaRPr lang="fr-FR" sz="7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 </a:t>
            </a:r>
          </a:p>
          <a:p>
            <a:pPr>
              <a:tabLst>
                <a:tab pos="266700" algn="l"/>
              </a:tabLst>
            </a:pPr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tél </a:t>
            </a:r>
            <a:r>
              <a:rPr lang="fr-FR" sz="7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:	+33 6 21 59 47 15</a:t>
            </a:r>
          </a:p>
          <a:p>
            <a:pPr>
              <a:tabLst>
                <a:tab pos="266700" algn="l"/>
              </a:tabLst>
            </a:pPr>
            <a:r>
              <a:rPr lang="fr-FR" sz="7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fax :	+</a:t>
            </a:r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33 </a:t>
            </a:r>
            <a:r>
              <a:rPr lang="fr-FR" sz="7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4 20 10 25 21</a:t>
            </a:r>
            <a:endParaRPr lang="fr-FR" sz="7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fr-FR" sz="700" dirty="0" smtClean="0">
                <a:hlinkClick r:id="rId2"/>
              </a:rPr>
              <a:t>jtessaro@d2x-expertise.com</a:t>
            </a:r>
            <a:endParaRPr lang="fr-FR" sz="700" dirty="0"/>
          </a:p>
        </p:txBody>
      </p:sp>
      <p:grpSp>
        <p:nvGrpSpPr>
          <p:cNvPr id="31" name="Groupe 30"/>
          <p:cNvGrpSpPr/>
          <p:nvPr/>
        </p:nvGrpSpPr>
        <p:grpSpPr>
          <a:xfrm>
            <a:off x="1165349" y="2111458"/>
            <a:ext cx="2470547" cy="1103948"/>
            <a:chOff x="949325" y="2033979"/>
            <a:chExt cx="2470547" cy="110394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325" y="2033979"/>
              <a:ext cx="856726" cy="1103948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1835696" y="2055377"/>
              <a:ext cx="1584176" cy="954107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700" b="1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Anthony DUBOST</a:t>
              </a:r>
              <a:endParaRPr lang="fr-FR" sz="700" b="1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endParaRPr lang="fr-FR" sz="700" b="1" dirty="0" smtClean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r>
                <a:rPr lang="fr-FR" sz="700" b="1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Agence </a:t>
              </a:r>
              <a:r>
                <a:rPr lang="fr-FR" sz="700" b="1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de </a:t>
              </a:r>
              <a:r>
                <a:rPr lang="fr-FR" sz="700" b="1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GENEVE</a:t>
              </a:r>
              <a:endParaRPr lang="fr-FR" sz="700" b="1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r>
                <a:rPr lang="fr-FR" sz="7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4, Avenue Industrielle</a:t>
              </a:r>
              <a:endParaRPr lang="fr-FR" sz="7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r>
                <a:rPr lang="fr-FR" sz="7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1227 CAROUGE – GENEVE</a:t>
              </a:r>
            </a:p>
            <a:p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 </a:t>
              </a:r>
            </a:p>
            <a:p>
              <a:pPr>
                <a:tabLst>
                  <a:tab pos="266700" algn="l"/>
                </a:tabLst>
              </a:pPr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tél </a:t>
              </a:r>
              <a:r>
                <a:rPr lang="fr-FR" sz="7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:	+41 79 935 14 16</a:t>
              </a:r>
              <a:endParaRPr lang="fr-FR" sz="700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fr-FR" sz="700" dirty="0" smtClean="0">
                  <a:hlinkClick r:id="rId4"/>
                </a:rPr>
                <a:t>adubost@d2x-expertise.ch</a:t>
              </a:r>
              <a:endParaRPr lang="fr-FR" sz="7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165349" y="836712"/>
            <a:ext cx="2686570" cy="1103949"/>
            <a:chOff x="949325" y="836712"/>
            <a:chExt cx="2686570" cy="110394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9325" y="836712"/>
              <a:ext cx="757602" cy="1103949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1787918" y="836712"/>
              <a:ext cx="1847977" cy="1061829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700" b="1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Bernard de BALMANN</a:t>
              </a:r>
              <a:endParaRPr lang="fr-FR" sz="700" b="1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/>
              </a:r>
              <a:b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</a:br>
              <a:r>
                <a:rPr lang="fr-FR" sz="700" b="1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Président</a:t>
              </a:r>
            </a:p>
            <a:p>
              <a:r>
                <a:rPr lang="fr-FR" sz="7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93 </a:t>
              </a:r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rue de la Villette</a:t>
              </a:r>
            </a:p>
            <a:p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69003 LYON</a:t>
              </a:r>
            </a:p>
            <a:p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 </a:t>
              </a:r>
            </a:p>
            <a:p>
              <a:pPr>
                <a:tabLst>
                  <a:tab pos="266700" algn="l"/>
                </a:tabLst>
              </a:pPr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tél </a:t>
              </a:r>
              <a:r>
                <a:rPr lang="fr-FR" sz="7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:	+</a:t>
              </a:r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33 6 </a:t>
              </a:r>
              <a:r>
                <a:rPr lang="fr-FR" sz="7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25 32 57 17</a:t>
              </a:r>
              <a:endParaRPr lang="fr-FR" sz="7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pPr>
                <a:tabLst>
                  <a:tab pos="266700" algn="l"/>
                </a:tabLst>
              </a:pPr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fax </a:t>
              </a:r>
              <a:r>
                <a:rPr lang="fr-FR" sz="7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:	+</a:t>
              </a:r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33 </a:t>
              </a:r>
              <a:r>
                <a:rPr lang="fr-FR" sz="7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4 20 10 25 41 </a:t>
              </a:r>
              <a:endParaRPr lang="fr-FR" sz="700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fr-FR" sz="700" dirty="0" smtClean="0">
                  <a:hlinkClick r:id="rId6"/>
                </a:rPr>
                <a:t>bdebalmann@d2x-expertise.com</a:t>
              </a:r>
              <a:endParaRPr lang="fr-FR" sz="700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788873" y="2110718"/>
            <a:ext cx="2487102" cy="1104688"/>
            <a:chOff x="4452665" y="2082033"/>
            <a:chExt cx="2487102" cy="110468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52665" y="2082033"/>
              <a:ext cx="824596" cy="1104688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355591" y="2082033"/>
              <a:ext cx="1584176" cy="954107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700" b="1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Céline ROLLIN</a:t>
              </a:r>
              <a:endParaRPr lang="fr-FR" sz="700" b="1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endParaRPr lang="fr-FR" sz="700" b="1" dirty="0" smtClean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r>
                <a:rPr lang="fr-FR" sz="700" b="1" dirty="0" err="1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Account</a:t>
              </a:r>
              <a:r>
                <a:rPr lang="fr-FR" sz="700" b="1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700" b="1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M</a:t>
              </a:r>
              <a:r>
                <a:rPr lang="fr-FR" sz="700" b="1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anager GENEVE</a:t>
              </a:r>
              <a:endParaRPr lang="fr-FR" sz="700" b="1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r>
                <a:rPr lang="fr-FR" sz="7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4</a:t>
              </a:r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, Avenue Industrielle</a:t>
              </a:r>
            </a:p>
            <a:p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1227 CAROUGE – GENEVE</a:t>
              </a:r>
            </a:p>
            <a:p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 </a:t>
              </a:r>
            </a:p>
            <a:p>
              <a:pPr>
                <a:tabLst>
                  <a:tab pos="266700" algn="l"/>
                </a:tabLst>
              </a:pPr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tél </a:t>
              </a:r>
              <a:r>
                <a:rPr lang="fr-FR" sz="7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:	+41 79 395 48 75</a:t>
              </a:r>
              <a:endParaRPr lang="fr-FR" sz="700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fr-FR" sz="700" dirty="0" smtClean="0">
                  <a:hlinkClick r:id="rId8"/>
                </a:rPr>
                <a:t>crollin@d2x-expertise.ch</a:t>
              </a:r>
              <a:endParaRPr lang="fr-FR" sz="7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00296" y="836712"/>
            <a:ext cx="1584176" cy="106182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fr-FR" sz="7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Christophe LECLERCQ</a:t>
            </a:r>
            <a:endParaRPr lang="fr-FR" sz="7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fr-FR" sz="7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sz="7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Business Manager LYON</a:t>
            </a:r>
            <a:endParaRPr lang="fr-FR" sz="7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sz="7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93 </a:t>
            </a:r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rue de la Villette</a:t>
            </a:r>
          </a:p>
          <a:p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69003 LYON</a:t>
            </a:r>
          </a:p>
          <a:p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 </a:t>
            </a:r>
          </a:p>
          <a:p>
            <a:pPr>
              <a:tabLst>
                <a:tab pos="266700" algn="l"/>
              </a:tabLst>
            </a:pPr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tél </a:t>
            </a:r>
            <a:r>
              <a:rPr lang="fr-FR" sz="7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:	+</a:t>
            </a:r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33 </a:t>
            </a:r>
            <a:r>
              <a:rPr lang="fr-FR" sz="7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6 61 22 38 28</a:t>
            </a:r>
            <a:endParaRPr lang="fr-FR" sz="7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fax </a:t>
            </a:r>
            <a:r>
              <a:rPr lang="fr-FR" sz="7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:	+</a:t>
            </a:r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33 </a:t>
            </a:r>
            <a:r>
              <a:rPr lang="fr-FR" sz="7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4 20 10 25 21</a:t>
            </a:r>
            <a:endParaRPr lang="fr-FR" sz="7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fr-FR" sz="700" dirty="0" smtClean="0">
                <a:hlinkClick r:id="rId9"/>
              </a:rPr>
              <a:t>cleclercq@d2x-expertise.com</a:t>
            </a:r>
            <a:endParaRPr lang="fr-FR" sz="700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176141" y="4799661"/>
            <a:ext cx="2396201" cy="876043"/>
          </a:xfrm>
          <a:prstGeom prst="roundRect">
            <a:avLst>
              <a:gd name="adj" fmla="val 5336"/>
            </a:avLst>
          </a:prstGeom>
          <a:solidFill>
            <a:schemeClr val="tx1"/>
          </a:solidFill>
          <a:ln w="12700"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pic>
        <p:nvPicPr>
          <p:cNvPr id="2050" name="Picture 2" descr="http://projetdimages.com/wp-content/uploads/2012/04/Site-Interne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772" y="4926666"/>
            <a:ext cx="154554" cy="1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3.gstatic.com/images?q=tbn:ANd9GcTEFzvGuKpdsddP0Gbj4GLxNCYfW8dDLJ3YkL3AUrBfVegNnWk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772" y="5471187"/>
            <a:ext cx="154554" cy="1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to set up LinkedIn on Windows Phone 7.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772" y="5115138"/>
            <a:ext cx="154554" cy="1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orporate.viadeo.com/fr/files/2011/11/Viadeo_favicon_300dpi_RGB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9772" y="5287028"/>
            <a:ext cx="154554" cy="1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432423" y="4721533"/>
            <a:ext cx="115212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408347" y="4688969"/>
            <a:ext cx="2259209" cy="115929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fr-FR" sz="8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Rester en contact</a:t>
            </a:r>
          </a:p>
          <a:p>
            <a:endParaRPr lang="fr-FR" sz="1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fr-FR" sz="600" dirty="0">
                <a:hlinkClick r:id="rId14"/>
              </a:rPr>
              <a:t>www.d2x-expertise.com</a:t>
            </a:r>
            <a:endParaRPr lang="fr-FR" sz="600" dirty="0"/>
          </a:p>
          <a:p>
            <a:pPr>
              <a:lnSpc>
                <a:spcPts val="1200"/>
              </a:lnSpc>
              <a:spcBef>
                <a:spcPts val="200"/>
              </a:spcBef>
            </a:pPr>
            <a:r>
              <a:rPr lang="fr-FR" sz="600" dirty="0" smtClean="0">
                <a:hlinkClick r:id="rId15"/>
              </a:rPr>
              <a:t>http</a:t>
            </a:r>
            <a:r>
              <a:rPr lang="fr-FR" sz="600" dirty="0">
                <a:hlinkClick r:id="rId15"/>
              </a:rPr>
              <a:t>://www.linkedin.com/company/d-x-expertise</a:t>
            </a:r>
          </a:p>
          <a:p>
            <a:pPr>
              <a:lnSpc>
                <a:spcPts val="1200"/>
              </a:lnSpc>
              <a:spcBef>
                <a:spcPts val="200"/>
              </a:spcBef>
            </a:pPr>
            <a:r>
              <a:rPr lang="fr-FR" sz="600" dirty="0" smtClean="0">
                <a:hlinkClick r:id="rId15"/>
              </a:rPr>
              <a:t>http</a:t>
            </a:r>
            <a:r>
              <a:rPr lang="fr-FR" sz="600" dirty="0">
                <a:hlinkClick r:id="rId15"/>
              </a:rPr>
              <a:t>://fr.viadeo.com/fr/company/d-x-expertise</a:t>
            </a:r>
          </a:p>
          <a:p>
            <a:pPr>
              <a:lnSpc>
                <a:spcPts val="1200"/>
              </a:lnSpc>
              <a:spcBef>
                <a:spcPts val="200"/>
              </a:spcBef>
            </a:pPr>
            <a:r>
              <a:rPr lang="fr-FR" sz="7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@d2xExpertise</a:t>
            </a:r>
            <a:endParaRPr lang="fr-FR" sz="9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fr-FR" sz="600" b="1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fr-FR" sz="6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1165349" y="3338982"/>
            <a:ext cx="2871359" cy="1100966"/>
            <a:chOff x="4452665" y="2088675"/>
            <a:chExt cx="2871359" cy="1100966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452665" y="2088675"/>
              <a:ext cx="877278" cy="1098342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5364088" y="2127812"/>
              <a:ext cx="1959936" cy="1061829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700" b="1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Marc de VITRY</a:t>
              </a:r>
              <a:endParaRPr lang="fr-FR" sz="700" b="1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endParaRPr lang="fr-FR" sz="700" b="1" dirty="0" smtClean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r>
                <a:rPr lang="fr-FR" sz="700" b="1" dirty="0" err="1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Account</a:t>
              </a:r>
              <a:r>
                <a:rPr lang="fr-FR" sz="700" b="1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 Manager </a:t>
              </a:r>
              <a:r>
                <a:rPr lang="fr-FR" sz="700" b="1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IDF</a:t>
              </a:r>
              <a:endParaRPr lang="fr-FR" sz="700" b="1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75 Avenue Parmentier</a:t>
              </a:r>
            </a:p>
            <a:p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75011 PARIS</a:t>
              </a:r>
            </a:p>
            <a:p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 </a:t>
              </a:r>
            </a:p>
            <a:p>
              <a:pPr>
                <a:tabLst>
                  <a:tab pos="266700" algn="l"/>
                </a:tabLst>
              </a:pPr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tél :	+33 6 </a:t>
              </a:r>
              <a:r>
                <a:rPr lang="fr-FR" sz="7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08 58 94 65</a:t>
              </a:r>
              <a:endParaRPr lang="fr-FR" sz="7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pPr>
                <a:tabLst>
                  <a:tab pos="266700" algn="l"/>
                </a:tabLst>
              </a:pPr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fax :	+33 1 40 21 11 06</a:t>
              </a:r>
              <a:endParaRPr lang="fr-FR" sz="700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fr-FR" sz="700" dirty="0" smtClean="0">
                  <a:hlinkClick r:id="rId17"/>
                </a:rPr>
                <a:t>mdevitry@d2x-expertise.com</a:t>
              </a:r>
              <a:r>
                <a:rPr lang="fr-FR" sz="700" dirty="0" smtClean="0"/>
                <a:t> </a:t>
              </a:r>
              <a:endParaRPr lang="fr-FR" sz="700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6537952" y="2022274"/>
            <a:ext cx="2475204" cy="1174141"/>
            <a:chOff x="4473060" y="726130"/>
            <a:chExt cx="2475204" cy="1174141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3060" y="726130"/>
              <a:ext cx="786950" cy="1174141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39" name="Rectangle 38"/>
            <p:cNvSpPr/>
            <p:nvPr/>
          </p:nvSpPr>
          <p:spPr>
            <a:xfrm>
              <a:off x="5364088" y="814573"/>
              <a:ext cx="1584176" cy="954107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700" b="1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Pascal TRAVERS</a:t>
              </a:r>
              <a:endParaRPr lang="fr-FR" sz="700" b="1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endParaRPr lang="fr-FR" sz="700" dirty="0" smtClean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  <a:p>
              <a:r>
                <a:rPr lang="fr-FR" sz="700" b="1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Agence </a:t>
              </a:r>
              <a:r>
                <a:rPr lang="fr-FR" sz="700" b="1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SFB</a:t>
              </a:r>
            </a:p>
            <a:p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4, Avenue Industrielle</a:t>
              </a:r>
            </a:p>
            <a:p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1227 CAROUGE – GENEVE</a:t>
              </a:r>
            </a:p>
            <a:p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 </a:t>
              </a:r>
            </a:p>
            <a:p>
              <a:pPr>
                <a:tabLst>
                  <a:tab pos="266700" algn="l"/>
                </a:tabLst>
              </a:pPr>
              <a:r>
                <a:rPr lang="fr-FR" sz="70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tél :	+41 78 600 57 84</a:t>
              </a:r>
              <a:endParaRPr lang="fr-FR" sz="700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fr-FR" sz="700" dirty="0" smtClean="0">
                  <a:hlinkClick r:id="rId4"/>
                </a:rPr>
                <a:t>ptravers@d2x-expertise.ch</a:t>
              </a:r>
              <a:endParaRPr lang="fr-FR" sz="700" dirty="0"/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855003"/>
            <a:ext cx="794392" cy="10592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700296" y="3336445"/>
            <a:ext cx="1959936" cy="106182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fr-FR" sz="7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Isabelle BILLOT</a:t>
            </a:r>
            <a:endParaRPr lang="fr-FR" sz="7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fr-FR" sz="700" b="1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sz="7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Account</a:t>
            </a:r>
            <a:r>
              <a:rPr lang="fr-FR" sz="7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Manager IDF</a:t>
            </a:r>
            <a:endParaRPr lang="fr-FR" sz="7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75 Avenue Parmentier</a:t>
            </a:r>
          </a:p>
          <a:p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75011 PARIS</a:t>
            </a:r>
          </a:p>
          <a:p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 </a:t>
            </a:r>
          </a:p>
          <a:p>
            <a:pPr>
              <a:tabLst>
                <a:tab pos="266700" algn="l"/>
              </a:tabLst>
            </a:pPr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tél :	+33 6 </a:t>
            </a:r>
            <a:r>
              <a:rPr lang="fr-FR" sz="7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27 65 26 24</a:t>
            </a:r>
            <a:endParaRPr lang="fr-FR" sz="7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r>
              <a:rPr lang="fr-FR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fax :	+33 1 40 21 11 06</a:t>
            </a:r>
            <a:endParaRPr lang="fr-FR" sz="7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fr-FR" sz="700" dirty="0" smtClean="0">
                <a:hlinkClick r:id="rId17"/>
              </a:rPr>
              <a:t>ibillot@d2x-expertise.com</a:t>
            </a:r>
            <a:r>
              <a:rPr lang="fr-FR" sz="700" dirty="0" smtClean="0"/>
              <a:t> </a:t>
            </a:r>
            <a:endParaRPr lang="fr-FR" sz="700" dirty="0"/>
          </a:p>
        </p:txBody>
      </p:sp>
      <p:pic>
        <p:nvPicPr>
          <p:cNvPr id="42" name="Picture 2" descr="C:\Users\bdebalmann\Pictures\JTE\Officielles\Isabelle3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8873" y="3392514"/>
            <a:ext cx="824596" cy="97259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349" y="4509120"/>
            <a:ext cx="90161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1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B1272C-B972-4862-9B2A-DEB1D614C4AA}" type="datetime5">
              <a:rPr lang="fr-FR" smtClean="0"/>
              <a:t>26-mars-14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6309320"/>
            <a:ext cx="9144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511660" y="6381328"/>
            <a:ext cx="61206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fr-FR" sz="1100" dirty="0">
                <a:solidFill>
                  <a:srgbClr val="808080"/>
                </a:solidFill>
                <a:latin typeface="Arial"/>
                <a:ea typeface="Calibri"/>
              </a:rPr>
              <a:t>d²X </a:t>
            </a:r>
            <a:r>
              <a:rPr lang="fr-FR" sz="1100" dirty="0" smtClean="0">
                <a:solidFill>
                  <a:srgbClr val="808080"/>
                </a:solidFill>
                <a:latin typeface="Arial"/>
                <a:ea typeface="Calibri"/>
              </a:rPr>
              <a:t>Expertise</a:t>
            </a:r>
            <a:endParaRPr lang="fr-FR" sz="1100" dirty="0" smtClean="0">
              <a:solidFill>
                <a:srgbClr val="548DD4"/>
              </a:solidFill>
              <a:latin typeface="Arial"/>
              <a:ea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Calibri"/>
              </a:rPr>
              <a:t>Société </a:t>
            </a:r>
            <a:r>
              <a:rPr lang="fr-FR" sz="6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Calibri"/>
              </a:rPr>
              <a:t>par Actions Simplifiée au capital de 134 000 €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Calibri"/>
              </a:rPr>
              <a:t>Immatriculée </a:t>
            </a:r>
            <a:r>
              <a:rPr lang="fr-FR" sz="6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Calibri"/>
              </a:rPr>
              <a:t>sous le n° 509 456 810 RCS Lyon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Calibri"/>
              </a:rPr>
              <a:t>Siège </a:t>
            </a:r>
            <a:r>
              <a:rPr lang="fr-FR" sz="6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Calibri"/>
              </a:rPr>
              <a:t>social : 93 rue de la villette, 69003 LYON</a:t>
            </a:r>
            <a:endParaRPr lang="fr-FR" sz="600" dirty="0">
              <a:solidFill>
                <a:schemeClr val="bg2">
                  <a:lumMod val="50000"/>
                  <a:lumOff val="50000"/>
                </a:schemeClr>
              </a:solidFill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7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enne paraboli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tenne parabolique">
      <a:majorFont>
        <a:latin typeface="Arial Black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tenne parabolique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enne parabolique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enne parabolique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enne parabolique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enne parabolique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enne parabolique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enne paraboliqu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enne parabolique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enne parabolique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7436</TotalTime>
  <Words>776</Words>
  <Application>Microsoft Office PowerPoint</Application>
  <PresentationFormat>Affichage à l'écran (4:3)</PresentationFormat>
  <Paragraphs>258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Antenne parabolique</vt:lpstr>
      <vt:lpstr>d²X Expertise</vt:lpstr>
      <vt:lpstr>Les enjeux de la maîtrise des opérations</vt:lpstr>
      <vt:lpstr>Notre positionnement</vt:lpstr>
      <vt:lpstr>Nos offres</vt:lpstr>
      <vt:lpstr>Repères</vt:lpstr>
      <vt:lpstr>Organisation</vt:lpstr>
      <vt:lpstr>Contacts</vt:lpstr>
      <vt:lpstr>Présentation PowerPoint</vt:lpstr>
    </vt:vector>
  </TitlesOfParts>
  <Company>d²X Expertise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corp</dc:title>
  <dc:creator>bdebalmann</dc:creator>
  <cp:lastModifiedBy>Bernard de BALMANN</cp:lastModifiedBy>
  <cp:revision>549</cp:revision>
  <cp:lastPrinted>2014-01-09T15:28:04Z</cp:lastPrinted>
  <dcterms:created xsi:type="dcterms:W3CDTF">2008-09-19T12:14:29Z</dcterms:created>
  <dcterms:modified xsi:type="dcterms:W3CDTF">2014-03-26T10:30:43Z</dcterms:modified>
</cp:coreProperties>
</file>