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handoutMasterIdLst>
    <p:handoutMasterId r:id="rId29"/>
  </p:handoutMasterIdLst>
  <p:sldIdLst>
    <p:sldId id="264" r:id="rId2"/>
    <p:sldId id="325" r:id="rId3"/>
    <p:sldId id="327" r:id="rId4"/>
    <p:sldId id="328" r:id="rId5"/>
    <p:sldId id="332" r:id="rId6"/>
    <p:sldId id="329" r:id="rId7"/>
    <p:sldId id="330" r:id="rId8"/>
    <p:sldId id="334" r:id="rId9"/>
    <p:sldId id="331" r:id="rId10"/>
    <p:sldId id="333" r:id="rId11"/>
    <p:sldId id="346" r:id="rId12"/>
    <p:sldId id="335" r:id="rId13"/>
    <p:sldId id="336" r:id="rId14"/>
    <p:sldId id="337" r:id="rId15"/>
    <p:sldId id="338" r:id="rId16"/>
    <p:sldId id="339" r:id="rId17"/>
    <p:sldId id="344" r:id="rId18"/>
    <p:sldId id="345" r:id="rId19"/>
    <p:sldId id="340" r:id="rId20"/>
    <p:sldId id="350" r:id="rId21"/>
    <p:sldId id="341" r:id="rId22"/>
    <p:sldId id="342" r:id="rId23"/>
    <p:sldId id="343" r:id="rId24"/>
    <p:sldId id="347" r:id="rId25"/>
    <p:sldId id="348" r:id="rId26"/>
    <p:sldId id="349" r:id="rId2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439"/>
    <a:srgbClr val="9AC2C0"/>
    <a:srgbClr val="FE86D6"/>
    <a:srgbClr val="33CC33"/>
    <a:srgbClr val="FF0000"/>
    <a:srgbClr val="FF9900"/>
    <a:srgbClr val="3399FF"/>
    <a:srgbClr val="99CCFF"/>
    <a:srgbClr val="000000"/>
    <a:srgbClr val="FE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7691" autoAdjust="0"/>
  </p:normalViewPr>
  <p:slideViewPr>
    <p:cSldViewPr>
      <p:cViewPr>
        <p:scale>
          <a:sx n="75" d="100"/>
          <a:sy n="75" d="100"/>
        </p:scale>
        <p:origin x="-97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400" cy="496888"/>
          </a:xfrm>
          <a:prstGeom prst="rect">
            <a:avLst/>
          </a:prstGeom>
        </p:spPr>
        <p:txBody>
          <a:bodyPr vert="horz" lIns="91390" tIns="45696" rIns="91390" bIns="45696"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9690" y="1"/>
            <a:ext cx="2946400" cy="496888"/>
          </a:xfrm>
          <a:prstGeom prst="rect">
            <a:avLst/>
          </a:prstGeom>
        </p:spPr>
        <p:txBody>
          <a:bodyPr vert="horz" lIns="91390" tIns="45696" rIns="91390" bIns="45696" rtlCol="0"/>
          <a:lstStyle>
            <a:lvl1pPr algn="r">
              <a:defRPr sz="1200" smtClean="0"/>
            </a:lvl1pPr>
          </a:lstStyle>
          <a:p>
            <a:pPr>
              <a:defRPr/>
            </a:pPr>
            <a:fld id="{E4B6049C-858F-43F6-8000-D21913D743CD}" type="datetimeFigureOut">
              <a:rPr lang="fr-FR"/>
              <a:pPr>
                <a:defRPr/>
              </a:pPr>
              <a:t>19/02/2014</a:t>
            </a:fld>
            <a:endParaRPr lang="fr-FR"/>
          </a:p>
        </p:txBody>
      </p:sp>
      <p:sp>
        <p:nvSpPr>
          <p:cNvPr id="4" name="Espace réservé du pied de page 3"/>
          <p:cNvSpPr>
            <a:spLocks noGrp="1"/>
          </p:cNvSpPr>
          <p:nvPr>
            <p:ph type="ftr" sz="quarter" idx="2"/>
          </p:nvPr>
        </p:nvSpPr>
        <p:spPr>
          <a:xfrm>
            <a:off x="1" y="9428166"/>
            <a:ext cx="2946400" cy="496887"/>
          </a:xfrm>
          <a:prstGeom prst="rect">
            <a:avLst/>
          </a:prstGeom>
        </p:spPr>
        <p:txBody>
          <a:bodyPr vert="horz" lIns="91390" tIns="45696" rIns="91390" bIns="45696"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90" y="9428166"/>
            <a:ext cx="2946400" cy="496887"/>
          </a:xfrm>
          <a:prstGeom prst="rect">
            <a:avLst/>
          </a:prstGeom>
        </p:spPr>
        <p:txBody>
          <a:bodyPr vert="horz" lIns="91390" tIns="45696" rIns="91390" bIns="45696" rtlCol="0" anchor="b"/>
          <a:lstStyle>
            <a:lvl1pPr algn="r">
              <a:defRPr sz="1200" smtClean="0"/>
            </a:lvl1pPr>
          </a:lstStyle>
          <a:p>
            <a:pPr>
              <a:defRPr/>
            </a:pPr>
            <a:fld id="{DA3D356A-E9D4-45A3-B8B3-7799213250B5}" type="slidenum">
              <a:rPr lang="fr-FR"/>
              <a:pPr>
                <a:defRPr/>
              </a:pPr>
              <a:t>‹N°›</a:t>
            </a:fld>
            <a:endParaRPr lang="fr-FR"/>
          </a:p>
        </p:txBody>
      </p:sp>
    </p:spTree>
    <p:extLst>
      <p:ext uri="{BB962C8B-B14F-4D97-AF65-F5344CB8AC3E}">
        <p14:creationId xmlns:p14="http://schemas.microsoft.com/office/powerpoint/2010/main" val="3284359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2"/>
            <a:ext cx="2946400" cy="495300"/>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lvl1pPr defTabSz="909305">
              <a:defRPr sz="1200">
                <a:latin typeface="Arial" charset="0"/>
                <a:cs typeface="+mn-cs"/>
              </a:defRPr>
            </a:lvl1pPr>
          </a:lstStyle>
          <a:p>
            <a:pPr>
              <a:defRPr/>
            </a:pPr>
            <a:endParaRPr lang="fr-FR"/>
          </a:p>
        </p:txBody>
      </p:sp>
      <p:sp>
        <p:nvSpPr>
          <p:cNvPr id="46083" name="Rectangle 3"/>
          <p:cNvSpPr>
            <a:spLocks noGrp="1" noChangeArrowheads="1"/>
          </p:cNvSpPr>
          <p:nvPr>
            <p:ph type="dt" idx="1"/>
          </p:nvPr>
        </p:nvSpPr>
        <p:spPr bwMode="auto">
          <a:xfrm>
            <a:off x="3849690" y="2"/>
            <a:ext cx="2946400" cy="495300"/>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lvl1pPr algn="r" defTabSz="909305">
              <a:defRPr sz="1200">
                <a:latin typeface="Arial" charset="0"/>
                <a:cs typeface="+mn-cs"/>
              </a:defRPr>
            </a:lvl1pPr>
          </a:lstStyle>
          <a:p>
            <a:pPr>
              <a:defRPr/>
            </a:pPr>
            <a:endParaRPr lang="fr-FR"/>
          </a:p>
        </p:txBody>
      </p:sp>
      <p:sp>
        <p:nvSpPr>
          <p:cNvPr id="3891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79452" y="4714876"/>
            <a:ext cx="5438775" cy="4467225"/>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6086" name="Rectangle 6"/>
          <p:cNvSpPr>
            <a:spLocks noGrp="1" noChangeArrowheads="1"/>
          </p:cNvSpPr>
          <p:nvPr>
            <p:ph type="ftr" sz="quarter" idx="4"/>
          </p:nvPr>
        </p:nvSpPr>
        <p:spPr bwMode="auto">
          <a:xfrm>
            <a:off x="1" y="9429752"/>
            <a:ext cx="2946400" cy="495300"/>
          </a:xfrm>
          <a:prstGeom prst="rect">
            <a:avLst/>
          </a:prstGeom>
          <a:noFill/>
          <a:ln w="9525">
            <a:noFill/>
            <a:miter lim="800000"/>
            <a:headEnd/>
            <a:tailEnd/>
          </a:ln>
          <a:effectLst/>
        </p:spPr>
        <p:txBody>
          <a:bodyPr vert="horz" wrap="square" lIns="90952" tIns="45477" rIns="90952" bIns="45477" numCol="1" anchor="b" anchorCtr="0" compatLnSpc="1">
            <a:prstTxWarp prst="textNoShape">
              <a:avLst/>
            </a:prstTxWarp>
          </a:bodyPr>
          <a:lstStyle>
            <a:lvl1pPr defTabSz="909305">
              <a:defRPr sz="1200">
                <a:latin typeface="Arial" charset="0"/>
                <a:cs typeface="+mn-cs"/>
              </a:defRPr>
            </a:lvl1pPr>
          </a:lstStyle>
          <a:p>
            <a:pPr>
              <a:defRPr/>
            </a:pPr>
            <a:endParaRPr lang="fr-FR"/>
          </a:p>
        </p:txBody>
      </p:sp>
      <p:sp>
        <p:nvSpPr>
          <p:cNvPr id="46087" name="Rectangle 7"/>
          <p:cNvSpPr>
            <a:spLocks noGrp="1" noChangeArrowheads="1"/>
          </p:cNvSpPr>
          <p:nvPr>
            <p:ph type="sldNum" sz="quarter" idx="5"/>
          </p:nvPr>
        </p:nvSpPr>
        <p:spPr bwMode="auto">
          <a:xfrm>
            <a:off x="3849690" y="9429752"/>
            <a:ext cx="2946400" cy="495300"/>
          </a:xfrm>
          <a:prstGeom prst="rect">
            <a:avLst/>
          </a:prstGeom>
          <a:noFill/>
          <a:ln w="9525">
            <a:noFill/>
            <a:miter lim="800000"/>
            <a:headEnd/>
            <a:tailEnd/>
          </a:ln>
          <a:effectLst/>
        </p:spPr>
        <p:txBody>
          <a:bodyPr vert="horz" wrap="square" lIns="90952" tIns="45477" rIns="90952" bIns="45477" numCol="1" anchor="b" anchorCtr="0" compatLnSpc="1">
            <a:prstTxWarp prst="textNoShape">
              <a:avLst/>
            </a:prstTxWarp>
          </a:bodyPr>
          <a:lstStyle>
            <a:lvl1pPr algn="r" defTabSz="909305">
              <a:defRPr sz="1200">
                <a:latin typeface="Arial" charset="0"/>
                <a:cs typeface="+mn-cs"/>
              </a:defRPr>
            </a:lvl1pPr>
          </a:lstStyle>
          <a:p>
            <a:pPr>
              <a:defRPr/>
            </a:pPr>
            <a:fld id="{90A5F009-5958-46F8-B41D-2976FF27748E}" type="slidenum">
              <a:rPr lang="fr-FR"/>
              <a:pPr>
                <a:defRPr/>
              </a:pPr>
              <a:t>‹N°›</a:t>
            </a:fld>
            <a:endParaRPr lang="fr-FR"/>
          </a:p>
        </p:txBody>
      </p:sp>
    </p:spTree>
    <p:extLst>
      <p:ext uri="{BB962C8B-B14F-4D97-AF65-F5344CB8AC3E}">
        <p14:creationId xmlns:p14="http://schemas.microsoft.com/office/powerpoint/2010/main" val="3918942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
        <p:nvSpPr>
          <p:cNvPr id="12292"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762" eaLnBrk="0" hangingPunct="0">
              <a:defRPr>
                <a:solidFill>
                  <a:schemeClr val="tx1"/>
                </a:solidFill>
                <a:latin typeface="Verdana" pitchFamily="34" charset="0"/>
              </a:defRPr>
            </a:lvl1pPr>
            <a:lvl2pPr marL="716412" indent="-275541" defTabSz="907762" eaLnBrk="0" hangingPunct="0">
              <a:defRPr>
                <a:solidFill>
                  <a:schemeClr val="tx1"/>
                </a:solidFill>
                <a:latin typeface="Verdana" pitchFamily="34" charset="0"/>
              </a:defRPr>
            </a:lvl2pPr>
            <a:lvl3pPr marL="1102171" indent="-220434" defTabSz="907762" eaLnBrk="0" hangingPunct="0">
              <a:defRPr>
                <a:solidFill>
                  <a:schemeClr val="tx1"/>
                </a:solidFill>
                <a:latin typeface="Verdana" pitchFamily="34" charset="0"/>
              </a:defRPr>
            </a:lvl3pPr>
            <a:lvl4pPr marL="1543041" indent="-220434" defTabSz="907762" eaLnBrk="0" hangingPunct="0">
              <a:defRPr>
                <a:solidFill>
                  <a:schemeClr val="tx1"/>
                </a:solidFill>
                <a:latin typeface="Verdana" pitchFamily="34" charset="0"/>
              </a:defRPr>
            </a:lvl4pPr>
            <a:lvl5pPr marL="1983911" indent="-220434" defTabSz="907762" eaLnBrk="0" hangingPunct="0">
              <a:defRPr>
                <a:solidFill>
                  <a:schemeClr val="tx1"/>
                </a:solidFill>
                <a:latin typeface="Verdana" pitchFamily="34" charset="0"/>
              </a:defRPr>
            </a:lvl5pPr>
            <a:lvl6pPr marL="2424779" indent="-220434" defTabSz="907762" eaLnBrk="0" fontAlgn="base" hangingPunct="0">
              <a:spcBef>
                <a:spcPct val="0"/>
              </a:spcBef>
              <a:spcAft>
                <a:spcPct val="0"/>
              </a:spcAft>
              <a:defRPr>
                <a:solidFill>
                  <a:schemeClr val="tx1"/>
                </a:solidFill>
                <a:latin typeface="Verdana" pitchFamily="34" charset="0"/>
              </a:defRPr>
            </a:lvl6pPr>
            <a:lvl7pPr marL="2865646" indent="-220434" defTabSz="907762" eaLnBrk="0" fontAlgn="base" hangingPunct="0">
              <a:spcBef>
                <a:spcPct val="0"/>
              </a:spcBef>
              <a:spcAft>
                <a:spcPct val="0"/>
              </a:spcAft>
              <a:defRPr>
                <a:solidFill>
                  <a:schemeClr val="tx1"/>
                </a:solidFill>
                <a:latin typeface="Verdana" pitchFamily="34" charset="0"/>
              </a:defRPr>
            </a:lvl7pPr>
            <a:lvl8pPr marL="3306516" indent="-220434" defTabSz="907762" eaLnBrk="0" fontAlgn="base" hangingPunct="0">
              <a:spcBef>
                <a:spcPct val="0"/>
              </a:spcBef>
              <a:spcAft>
                <a:spcPct val="0"/>
              </a:spcAft>
              <a:defRPr>
                <a:solidFill>
                  <a:schemeClr val="tx1"/>
                </a:solidFill>
                <a:latin typeface="Verdana" pitchFamily="34" charset="0"/>
              </a:defRPr>
            </a:lvl8pPr>
            <a:lvl9pPr marL="3747386" indent="-220434" defTabSz="907762" eaLnBrk="0" fontAlgn="base" hangingPunct="0">
              <a:spcBef>
                <a:spcPct val="0"/>
              </a:spcBef>
              <a:spcAft>
                <a:spcPct val="0"/>
              </a:spcAft>
              <a:defRPr>
                <a:solidFill>
                  <a:schemeClr val="tx1"/>
                </a:solidFill>
                <a:latin typeface="Verdana" pitchFamily="34" charset="0"/>
              </a:defRPr>
            </a:lvl9pPr>
          </a:lstStyle>
          <a:p>
            <a:pPr eaLnBrk="1" hangingPunct="1">
              <a:defRPr/>
            </a:pPr>
            <a:fld id="{9A6977E3-ECE7-4183-A3F4-8363CDE1A090}" type="slidenum">
              <a:rPr lang="fr-FR" smtClean="0">
                <a:latin typeface="Arial" charset="0"/>
              </a:rPr>
              <a:pPr eaLnBrk="1" hangingPunct="1">
                <a:defRPr/>
              </a:pPr>
              <a:t>1</a:t>
            </a:fld>
            <a:endParaRPr lang="fr-FR"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8436" name="Espace réservé du numéro de diapositive 3"/>
          <p:cNvSpPr>
            <a:spLocks noGrp="1"/>
          </p:cNvSpPr>
          <p:nvPr>
            <p:ph type="sldNum" sz="quarter" idx="5"/>
          </p:nvPr>
        </p:nvSpPr>
        <p:spPr/>
        <p:txBody>
          <a:bodyPr/>
          <a:lstStyle/>
          <a:p>
            <a:pPr defTabSz="908174">
              <a:defRPr/>
            </a:pPr>
            <a:fld id="{F350B127-4FFD-4175-B2B9-6B66081E7776}" type="slidenum">
              <a:rPr lang="fr-FR" smtClean="0"/>
              <a:pPr defTabSz="908174">
                <a:defRPr/>
              </a:pPr>
              <a:t>13</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5124" name="Espace réservé du numéro de diapositive 3"/>
          <p:cNvSpPr>
            <a:spLocks noGrp="1"/>
          </p:cNvSpPr>
          <p:nvPr>
            <p:ph type="sldNum" sz="quarter" idx="5"/>
          </p:nvPr>
        </p:nvSpPr>
        <p:spPr/>
        <p:txBody>
          <a:bodyPr/>
          <a:lstStyle/>
          <a:p>
            <a:pPr defTabSz="907424">
              <a:defRPr/>
            </a:pPr>
            <a:fld id="{4B7F3A7F-C13B-4265-880B-78751DBD4797}" type="slidenum">
              <a:rPr lang="fr-FR" smtClean="0">
                <a:solidFill>
                  <a:srgbClr val="000000"/>
                </a:solidFill>
                <a:latin typeface="Verdana" pitchFamily="34" charset="0"/>
              </a:rPr>
              <a:pPr defTabSz="907424">
                <a:defRPr/>
              </a:pPr>
              <a:t>14</a:t>
            </a:fld>
            <a:endParaRPr lang="fr-FR" dirty="0" smtClean="0">
              <a:solidFill>
                <a:srgbClr val="000000"/>
              </a:solidFill>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17412" name="Espace réservé du numéro de diapositive 3"/>
          <p:cNvSpPr>
            <a:spLocks noGrp="1"/>
          </p:cNvSpPr>
          <p:nvPr>
            <p:ph type="sldNum" sz="quarter" idx="5"/>
          </p:nvPr>
        </p:nvSpPr>
        <p:spPr/>
        <p:txBody>
          <a:bodyPr/>
          <a:lstStyle/>
          <a:p>
            <a:pPr defTabSz="905766">
              <a:defRPr/>
            </a:pPr>
            <a:fld id="{4229E87F-4715-43FD-88D8-CAE1BD3CADBF}" type="slidenum">
              <a:rPr lang="fr-FR" smtClean="0">
                <a:solidFill>
                  <a:srgbClr val="000000"/>
                </a:solidFill>
              </a:rPr>
              <a:pPr defTabSz="905766">
                <a:defRPr/>
              </a:pPr>
              <a:t>15</a:t>
            </a:fld>
            <a:endParaRPr lang="fr-FR"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1EF0786F-173D-40D8-A703-A4C062C9967F}" type="slidenum">
              <a:rPr lang="fr-FR" smtClean="0"/>
              <a:pPr>
                <a:defRPr/>
              </a:pPr>
              <a:t>19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DF364638-3242-46A4-BF3F-CF1415512092}" type="slidenum">
              <a:rPr lang="fr-FR" smtClean="0"/>
              <a:pPr>
                <a:defRPr/>
              </a:pPr>
              <a:t>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5124" name="Espace réservé du numéro de diapositive 3"/>
          <p:cNvSpPr>
            <a:spLocks noGrp="1"/>
          </p:cNvSpPr>
          <p:nvPr>
            <p:ph type="sldNum" sz="quarter" idx="5"/>
          </p:nvPr>
        </p:nvSpPr>
        <p:spPr/>
        <p:txBody>
          <a:bodyPr/>
          <a:lstStyle/>
          <a:p>
            <a:pPr defTabSz="907424">
              <a:defRPr/>
            </a:pPr>
            <a:fld id="{3E44B699-2C07-4D51-B4FF-2ED001B701E4}" type="slidenum">
              <a:rPr lang="fr-FR" smtClean="0">
                <a:solidFill>
                  <a:srgbClr val="000000"/>
                </a:solidFill>
                <a:latin typeface="Verdana" pitchFamily="34" charset="0"/>
              </a:rPr>
              <a:pPr defTabSz="907424">
                <a:defRPr/>
              </a:pPr>
              <a:t>22</a:t>
            </a:fld>
            <a:endParaRPr lang="fr-FR" dirty="0" smtClean="0">
              <a:solidFill>
                <a:srgbClr val="000000"/>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5124" name="Espace réservé du numéro de diapositive 3"/>
          <p:cNvSpPr>
            <a:spLocks noGrp="1"/>
          </p:cNvSpPr>
          <p:nvPr>
            <p:ph type="sldNum" sz="quarter" idx="5"/>
          </p:nvPr>
        </p:nvSpPr>
        <p:spPr/>
        <p:txBody>
          <a:bodyPr/>
          <a:lstStyle/>
          <a:p>
            <a:pPr defTabSz="907424">
              <a:defRPr/>
            </a:pPr>
            <a:fld id="{DBD1E4FB-CDB6-4AFE-A235-ECA208C852F1}" type="slidenum">
              <a:rPr lang="fr-FR" smtClean="0">
                <a:solidFill>
                  <a:srgbClr val="000000"/>
                </a:solidFill>
                <a:latin typeface="Verdana" pitchFamily="34" charset="0"/>
              </a:rPr>
              <a:pPr defTabSz="907424">
                <a:defRPr/>
              </a:pPr>
              <a:t>23</a:t>
            </a:fld>
            <a:endParaRPr lang="fr-FR" dirty="0" smtClean="0">
              <a:solidFill>
                <a:srgbClr val="000000"/>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4340" name="Espace réservé du numéro de diapositive 3"/>
          <p:cNvSpPr>
            <a:spLocks noGrp="1"/>
          </p:cNvSpPr>
          <p:nvPr>
            <p:ph type="sldNum" sz="quarter" idx="5"/>
          </p:nvPr>
        </p:nvSpPr>
        <p:spPr/>
        <p:txBody>
          <a:bodyPr/>
          <a:lstStyle/>
          <a:p>
            <a:pPr defTabSz="908174">
              <a:defRPr/>
            </a:pPr>
            <a:fld id="{08606A4E-EF66-48D2-8717-431B3E338BF7}" type="slidenum">
              <a:rPr lang="fr-FR" smtClean="0"/>
              <a:pPr defTabSz="908174">
                <a:defRPr/>
              </a:pPr>
              <a:t>4</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3316" name="Espace réservé du numéro de diapositive 3"/>
          <p:cNvSpPr>
            <a:spLocks noGrp="1"/>
          </p:cNvSpPr>
          <p:nvPr>
            <p:ph type="sldNum" sz="quarter" idx="5"/>
          </p:nvPr>
        </p:nvSpPr>
        <p:spPr/>
        <p:txBody>
          <a:bodyPr/>
          <a:lstStyle/>
          <a:p>
            <a:pPr defTabSz="908174">
              <a:defRPr/>
            </a:pPr>
            <a:fld id="{8522FD20-03B7-4A40-9037-FFECC6D5445F}" type="slidenum">
              <a:rPr lang="fr-FR" smtClean="0"/>
              <a:pPr defTabSz="908174">
                <a:defRPr/>
              </a:pPr>
              <a:t>5</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5364" name="Espace réservé du numéro de diapositive 3"/>
          <p:cNvSpPr>
            <a:spLocks noGrp="1"/>
          </p:cNvSpPr>
          <p:nvPr>
            <p:ph type="sldNum" sz="quarter" idx="5"/>
          </p:nvPr>
        </p:nvSpPr>
        <p:spPr/>
        <p:txBody>
          <a:bodyPr/>
          <a:lstStyle/>
          <a:p>
            <a:pPr defTabSz="908174">
              <a:defRPr/>
            </a:pPr>
            <a:fld id="{E9C4C02D-4A9B-4D3C-BF2D-4C9FA926E3DD}" type="slidenum">
              <a:rPr lang="fr-FR" smtClean="0"/>
              <a:pPr defTabSz="908174">
                <a:defRPr/>
              </a:pPr>
              <a:t>6</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6388" name="Espace réservé du numéro de diapositive 3"/>
          <p:cNvSpPr>
            <a:spLocks noGrp="1"/>
          </p:cNvSpPr>
          <p:nvPr>
            <p:ph type="sldNum" sz="quarter" idx="5"/>
          </p:nvPr>
        </p:nvSpPr>
        <p:spPr/>
        <p:txBody>
          <a:bodyPr/>
          <a:lstStyle/>
          <a:p>
            <a:pPr defTabSz="908174">
              <a:defRPr/>
            </a:pPr>
            <a:fld id="{331D3CBB-684D-46FB-BE16-C686B33E61B6}" type="slidenum">
              <a:rPr lang="fr-FR" smtClean="0"/>
              <a:pPr defTabSz="908174">
                <a:defRPr/>
              </a:pPr>
              <a:t>7</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19460" name="Espace réservé du numéro de diapositive 3"/>
          <p:cNvSpPr>
            <a:spLocks noGrp="1"/>
          </p:cNvSpPr>
          <p:nvPr>
            <p:ph type="sldNum" sz="quarter" idx="5"/>
          </p:nvPr>
        </p:nvSpPr>
        <p:spPr/>
        <p:txBody>
          <a:bodyPr/>
          <a:lstStyle/>
          <a:p>
            <a:pPr defTabSz="906642">
              <a:defRPr/>
            </a:pPr>
            <a:fld id="{A281ACC2-455F-4BAA-B821-FCD323C24219}" type="slidenum">
              <a:rPr lang="fr-FR" smtClean="0">
                <a:solidFill>
                  <a:srgbClr val="000000"/>
                </a:solidFill>
                <a:latin typeface="Verdana" pitchFamily="34" charset="0"/>
              </a:rPr>
              <a:pPr defTabSz="906642">
                <a:defRPr/>
              </a:pPr>
              <a:t>8</a:t>
            </a:fld>
            <a:endParaRPr lang="fr-FR" smtClean="0">
              <a:solidFill>
                <a:srgbClr val="000000"/>
              </a:solidFill>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7412" name="Espace réservé du numéro de diapositive 3"/>
          <p:cNvSpPr>
            <a:spLocks noGrp="1"/>
          </p:cNvSpPr>
          <p:nvPr>
            <p:ph type="sldNum" sz="quarter" idx="5"/>
          </p:nvPr>
        </p:nvSpPr>
        <p:spPr/>
        <p:txBody>
          <a:bodyPr/>
          <a:lstStyle/>
          <a:p>
            <a:pPr defTabSz="908174">
              <a:defRPr/>
            </a:pPr>
            <a:fld id="{3C8DD5B9-B198-414F-BE58-A77849A2A58A}" type="slidenum">
              <a:rPr lang="fr-FR" smtClean="0"/>
              <a:pPr defTabSz="908174">
                <a:defRPr/>
              </a:pPr>
              <a:t>9</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dirty="0" smtClean="0"/>
              <a:t>Dans l’angle à droite en haut:</a:t>
            </a:r>
            <a:r>
              <a:rPr lang="fr-FR" baseline="0" dirty="0" smtClean="0"/>
              <a:t> un des « thèmes »…… suivants:</a:t>
            </a:r>
          </a:p>
          <a:p>
            <a:pPr marL="171450" marR="0" indent="-171450" algn="l" defTabSz="914400" rtl="0" eaLnBrk="1" fontAlgn="base" latinLnBrk="0" hangingPunct="1">
              <a:lnSpc>
                <a:spcPct val="100000"/>
              </a:lnSpc>
              <a:spcBef>
                <a:spcPct val="0"/>
              </a:spcBef>
              <a:spcAft>
                <a:spcPct val="0"/>
              </a:spcAft>
              <a:buClrTx/>
              <a:buSzTx/>
              <a:buFontTx/>
              <a:buChar char="-"/>
              <a:tabLst/>
              <a:defRPr/>
            </a:pPr>
            <a:r>
              <a:rPr lang="fr-FR" baseline="0" dirty="0" smtClean="0"/>
              <a:t>Accompagnement DSI - rouge</a:t>
            </a:r>
          </a:p>
          <a:p>
            <a:pPr marL="171450" marR="0" indent="-171450" algn="l" defTabSz="914400" rtl="0" eaLnBrk="1" fontAlgn="base" latinLnBrk="0" hangingPunct="1">
              <a:lnSpc>
                <a:spcPct val="100000"/>
              </a:lnSpc>
              <a:spcBef>
                <a:spcPct val="0"/>
              </a:spcBef>
              <a:spcAft>
                <a:spcPct val="0"/>
              </a:spcAft>
              <a:buClrTx/>
              <a:buSzTx/>
              <a:buFontTx/>
              <a:buChar char="-"/>
              <a:tabLst/>
              <a:defRPr/>
            </a:pPr>
            <a:r>
              <a:rPr lang="fr-FR" baseline="0" dirty="0" smtClean="0"/>
              <a:t>Project Management - vert</a:t>
            </a:r>
          </a:p>
          <a:p>
            <a:pPr marL="171450" indent="-171450" eaLnBrk="1" hangingPunct="1">
              <a:spcBef>
                <a:spcPct val="0"/>
              </a:spcBef>
              <a:buFontTx/>
              <a:buChar char="-"/>
            </a:pPr>
            <a:r>
              <a:rPr lang="fr-FR" baseline="0" dirty="0" smtClean="0"/>
              <a:t>Service Management - bleu</a:t>
            </a:r>
          </a:p>
          <a:p>
            <a:pPr marL="171450" indent="-171450" eaLnBrk="1" hangingPunct="1">
              <a:spcBef>
                <a:spcPct val="0"/>
              </a:spcBef>
              <a:buFontTx/>
              <a:buChar char="-"/>
            </a:pPr>
            <a:r>
              <a:rPr lang="fr-FR" baseline="0" dirty="0" smtClean="0"/>
              <a:t>Infrastructure Management - orange</a:t>
            </a:r>
          </a:p>
          <a:p>
            <a:pPr eaLnBrk="1" hangingPunct="1">
              <a:spcBef>
                <a:spcPct val="0"/>
              </a:spcBef>
            </a:pPr>
            <a:r>
              <a:rPr lang="fr-FR" baseline="0" dirty="0" smtClean="0"/>
              <a:t>Les thèmes couleur reprennent celui de notre plaquette, le texte dans la bulle doit être l’un de nos focus offre, c’est-à-dire:</a:t>
            </a:r>
          </a:p>
          <a:p>
            <a:pPr marL="171450" indent="-171450">
              <a:buFontTx/>
              <a:buChar char="-"/>
              <a:defRPr/>
            </a:pPr>
            <a:r>
              <a:rPr lang="fr-FR" baseline="0" dirty="0" smtClean="0"/>
              <a:t>p</a:t>
            </a:r>
            <a:r>
              <a:rPr lang="fr-FR" dirty="0" smtClean="0"/>
              <a:t>our l’accompagnement DSI : Appui opérationnel et méthodologique, PMO &amp; Gestion de portefeuille, Catalogue de services, </a:t>
            </a:r>
            <a:r>
              <a:rPr lang="fr-FR" dirty="0" err="1" smtClean="0"/>
              <a:t>DevOps</a:t>
            </a:r>
            <a:r>
              <a:rPr lang="fr-FR" dirty="0" smtClean="0"/>
              <a:t>, Gestion des fournisseurs et externalisation,</a:t>
            </a:r>
            <a:r>
              <a:rPr lang="fr-FR" baseline="0" dirty="0" smtClean="0"/>
              <a:t> </a:t>
            </a:r>
            <a:r>
              <a:rPr lang="fr-FR" dirty="0" smtClean="0"/>
              <a:t>Gestion de  la capacité,</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baseline="0" dirty="0" smtClean="0"/>
              <a:t>p</a:t>
            </a:r>
            <a:r>
              <a:rPr lang="fr-FR" dirty="0" smtClean="0"/>
              <a:t>our le </a:t>
            </a:r>
            <a:r>
              <a:rPr lang="fr-FR" baseline="0" dirty="0" smtClean="0"/>
              <a:t>Project Management </a:t>
            </a:r>
            <a:r>
              <a:rPr lang="fr-FR" dirty="0" smtClean="0"/>
              <a:t>: Assistance à la maîtrise d’ouvrage,  Assistance à la maîtrise d’œuvre, Pilotage de transition, Conduite de Projets techniques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baseline="0" dirty="0" smtClean="0"/>
              <a:t>p</a:t>
            </a:r>
            <a:r>
              <a:rPr lang="fr-FR" dirty="0" smtClean="0"/>
              <a:t>our le </a:t>
            </a:r>
            <a:r>
              <a:rPr lang="fr-FR" baseline="0" dirty="0" smtClean="0"/>
              <a:t>Service Management </a:t>
            </a:r>
            <a:r>
              <a:rPr lang="fr-FR" dirty="0" smtClean="0"/>
              <a:t>: Gestion de la relation client, Pilotage de centre de services, Gestion et optimisation de parc, Support utilisateur / Service VIP</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dirty="0" smtClean="0"/>
              <a:t>pour l’Infrastructure Management : Rationalisation des Infrastructures, Mutualisation de </a:t>
            </a:r>
            <a:r>
              <a:rPr lang="fr-FR" dirty="0" err="1" smtClean="0"/>
              <a:t>Datacenters</a:t>
            </a:r>
            <a:r>
              <a:rPr lang="fr-FR" dirty="0" smtClean="0"/>
              <a:t>, Pilotage du Service Datacenter,</a:t>
            </a:r>
            <a:r>
              <a:rPr lang="fr-FR" baseline="0" dirty="0" smtClean="0"/>
              <a:t> </a:t>
            </a:r>
            <a:r>
              <a:rPr lang="fr-FR" dirty="0" smtClean="0"/>
              <a:t>Mise à disposition et Sécurisation des infrastructures. </a:t>
            </a:r>
          </a:p>
          <a:p>
            <a:pPr marL="0" indent="0">
              <a:buFontTx/>
              <a:buNone/>
              <a:defRPr/>
            </a:pPr>
            <a:endParaRPr lang="fr-FR" baseline="0" dirty="0" smtClean="0"/>
          </a:p>
          <a:p>
            <a:pPr eaLnBrk="1" hangingPunct="1">
              <a:spcBef>
                <a:spcPct val="0"/>
              </a:spcBef>
            </a:pPr>
            <a:endParaRPr lang="fr-FR" baseline="0" dirty="0" smtClean="0"/>
          </a:p>
          <a:p>
            <a:pPr eaLnBrk="1" hangingPunct="1">
              <a:spcBef>
                <a:spcPct val="0"/>
              </a:spcBef>
            </a:pPr>
            <a:endParaRPr lang="fr-FR" dirty="0" smtClean="0"/>
          </a:p>
        </p:txBody>
      </p:sp>
      <p:sp>
        <p:nvSpPr>
          <p:cNvPr id="5124" name="Espace réservé du numéro de diapositive 3"/>
          <p:cNvSpPr>
            <a:spLocks noGrp="1"/>
          </p:cNvSpPr>
          <p:nvPr>
            <p:ph type="sldNum" sz="quarter" idx="5"/>
          </p:nvPr>
        </p:nvSpPr>
        <p:spPr/>
        <p:txBody>
          <a:bodyPr/>
          <a:lstStyle/>
          <a:p>
            <a:pPr defTabSz="907424">
              <a:defRPr/>
            </a:pPr>
            <a:fld id="{DBD1E4FB-CDB6-4AFE-A235-ECA208C852F1}" type="slidenum">
              <a:rPr lang="fr-FR" smtClean="0">
                <a:solidFill>
                  <a:srgbClr val="000000"/>
                </a:solidFill>
                <a:latin typeface="Verdana" pitchFamily="34" charset="0"/>
              </a:rPr>
              <a:pPr defTabSz="907424">
                <a:defRPr/>
              </a:pPr>
              <a:t>11</a:t>
            </a:fld>
            <a:endParaRPr lang="fr-FR" dirty="0" smtClean="0">
              <a:solidFill>
                <a:srgbClr val="000000"/>
              </a:solidFill>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5124" name="Espace réservé du numéro de diapositive 3"/>
          <p:cNvSpPr>
            <a:spLocks noGrp="1"/>
          </p:cNvSpPr>
          <p:nvPr>
            <p:ph type="sldNum" sz="quarter" idx="5"/>
          </p:nvPr>
        </p:nvSpPr>
        <p:spPr/>
        <p:txBody>
          <a:bodyPr/>
          <a:lstStyle/>
          <a:p>
            <a:pPr defTabSz="907424">
              <a:defRPr/>
            </a:pPr>
            <a:fld id="{D3637F45-27E9-4BDF-8BB2-9ACD21E223A0}" type="slidenum">
              <a:rPr lang="fr-FR" smtClean="0">
                <a:solidFill>
                  <a:srgbClr val="000000"/>
                </a:solidFill>
                <a:latin typeface="Verdana" pitchFamily="34" charset="0"/>
              </a:rPr>
              <a:pPr defTabSz="907424">
                <a:defRPr/>
              </a:pPr>
              <a:t>12</a:t>
            </a:fld>
            <a:endParaRPr lang="fr-FR" dirty="0" smtClean="0">
              <a:solidFill>
                <a:srgbClr val="000000"/>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5182" name="Rectangle 126"/>
          <p:cNvSpPr>
            <a:spLocks noGrp="1" noChangeArrowheads="1"/>
          </p:cNvSpPr>
          <p:nvPr>
            <p:ph type="ctrTitle" sz="quarter"/>
          </p:nvPr>
        </p:nvSpPr>
        <p:spPr>
          <a:xfrm>
            <a:off x="827584" y="1600200"/>
            <a:ext cx="7630616" cy="1973263"/>
          </a:xfrm>
        </p:spPr>
        <p:txBody>
          <a:bodyPr/>
          <a:lstStyle>
            <a:lvl1pPr>
              <a:defRPr lang="fr-FR" sz="3600" b="1" dirty="0">
                <a:ln>
                  <a:solidFill>
                    <a:schemeClr val="bg2">
                      <a:lumMod val="50000"/>
                      <a:lumOff val="50000"/>
                    </a:schemeClr>
                  </a:solidFill>
                </a:ln>
                <a:solidFill>
                  <a:schemeClr val="tx1"/>
                </a:solidFill>
                <a:effectLst>
                  <a:outerShdw blurRad="50800" dist="38100" dir="2700000" algn="tl" rotWithShape="0">
                    <a:prstClr val="black">
                      <a:alpha val="40000"/>
                    </a:prstClr>
                  </a:outerShdw>
                </a:effectLst>
                <a:latin typeface="+mj-lt"/>
                <a:ea typeface="+mj-ea"/>
                <a:cs typeface="+mj-cs"/>
              </a:defRPr>
            </a:lvl1pPr>
          </a:lstStyle>
          <a:p>
            <a:pPr lvl="0" algn="ctr" rtl="0" eaLnBrk="1" fontAlgn="base" hangingPunct="1">
              <a:spcBef>
                <a:spcPct val="0"/>
              </a:spcBef>
              <a:spcAft>
                <a:spcPct val="0"/>
              </a:spcAft>
            </a:pPr>
            <a:r>
              <a:rPr lang="fr-FR" dirty="0"/>
              <a:t>Cliquez pour modifier le style du titre</a:t>
            </a:r>
          </a:p>
        </p:txBody>
      </p:sp>
      <p:sp>
        <p:nvSpPr>
          <p:cNvPr id="45183"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7" name="Rectangle 133"/>
          <p:cNvSpPr>
            <a:spLocks noGrp="1" noChangeArrowheads="1"/>
          </p:cNvSpPr>
          <p:nvPr>
            <p:ph type="dt" sz="quarter" idx="10"/>
          </p:nvPr>
        </p:nvSpPr>
        <p:spPr/>
        <p:txBody>
          <a:bodyPr/>
          <a:lstStyle>
            <a:lvl1pPr>
              <a:defRPr/>
            </a:lvl1pPr>
          </a:lstStyle>
          <a:p>
            <a:pPr>
              <a:defRPr/>
            </a:pPr>
            <a:fld id="{36BAD6DC-7F97-42E2-8F6A-3E730C34EFFA}" type="datetime5">
              <a:rPr lang="fr-FR" smtClean="0"/>
              <a:t>19-févr.-14</a:t>
            </a:fld>
            <a:endParaRPr lang="fr-FR"/>
          </a:p>
        </p:txBody>
      </p:sp>
    </p:spTree>
    <p:extLst>
      <p:ext uri="{BB962C8B-B14F-4D97-AF65-F5344CB8AC3E}">
        <p14:creationId xmlns:p14="http://schemas.microsoft.com/office/powerpoint/2010/main" val="2121823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5" name="Groupe 4"/>
          <p:cNvGrpSpPr/>
          <p:nvPr userDrawn="1"/>
        </p:nvGrpSpPr>
        <p:grpSpPr>
          <a:xfrm>
            <a:off x="603264" y="836711"/>
            <a:ext cx="8540736" cy="6021291"/>
            <a:chOff x="603264" y="836711"/>
            <a:chExt cx="8540736" cy="6021291"/>
          </a:xfrm>
        </p:grpSpPr>
        <p:sp>
          <p:nvSpPr>
            <p:cNvPr id="6" name="Rectangle 5"/>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a:xfrm>
            <a:off x="2411413" y="-27384"/>
            <a:ext cx="5760987" cy="774700"/>
          </a:xfrm>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5"/>
          <p:cNvSpPr>
            <a:spLocks noGrp="1" noChangeArrowheads="1"/>
          </p:cNvSpPr>
          <p:nvPr>
            <p:ph type="dt" sz="quarter" idx="10"/>
          </p:nvPr>
        </p:nvSpPr>
        <p:spPr>
          <a:ln/>
        </p:spPr>
        <p:txBody>
          <a:bodyPr/>
          <a:lstStyle>
            <a:lvl1pPr>
              <a:defRPr/>
            </a:lvl1pPr>
          </a:lstStyle>
          <a:p>
            <a:pPr>
              <a:defRPr/>
            </a:pPr>
            <a:fld id="{5FF051E5-5DD3-46F2-9884-7E2912873538}" type="datetime5">
              <a:rPr lang="fr-FR" smtClean="0"/>
              <a:t>19-févr.-14</a:t>
            </a:fld>
            <a:endParaRPr lang="fr-FR"/>
          </a:p>
        </p:txBody>
      </p:sp>
    </p:spTree>
    <p:extLst>
      <p:ext uri="{BB962C8B-B14F-4D97-AF65-F5344CB8AC3E}">
        <p14:creationId xmlns:p14="http://schemas.microsoft.com/office/powerpoint/2010/main" val="6173239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5" name="Groupe 4"/>
          <p:cNvGrpSpPr/>
          <p:nvPr userDrawn="1"/>
        </p:nvGrpSpPr>
        <p:grpSpPr>
          <a:xfrm>
            <a:off x="603264" y="836711"/>
            <a:ext cx="8540736" cy="6021291"/>
            <a:chOff x="603264" y="836711"/>
            <a:chExt cx="8540736" cy="6021291"/>
          </a:xfrm>
        </p:grpSpPr>
        <p:sp>
          <p:nvSpPr>
            <p:cNvPr id="6" name="Rectangle 5"/>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vertical 1"/>
          <p:cNvSpPr>
            <a:spLocks noGrp="1"/>
          </p:cNvSpPr>
          <p:nvPr>
            <p:ph type="title" orient="vert"/>
          </p:nvPr>
        </p:nvSpPr>
        <p:spPr>
          <a:xfrm>
            <a:off x="6660232" y="980728"/>
            <a:ext cx="2057400" cy="5150941"/>
          </a:xfrm>
        </p:spPr>
        <p:txBody>
          <a:bodyPr vert="eaVert"/>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a:xfrm>
            <a:off x="827584" y="980728"/>
            <a:ext cx="5649416" cy="515019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5"/>
          <p:cNvSpPr>
            <a:spLocks noGrp="1" noChangeArrowheads="1"/>
          </p:cNvSpPr>
          <p:nvPr>
            <p:ph type="dt" sz="quarter" idx="10"/>
          </p:nvPr>
        </p:nvSpPr>
        <p:spPr>
          <a:ln/>
        </p:spPr>
        <p:txBody>
          <a:bodyPr/>
          <a:lstStyle>
            <a:lvl1pPr>
              <a:defRPr/>
            </a:lvl1pPr>
          </a:lstStyle>
          <a:p>
            <a:pPr>
              <a:defRPr/>
            </a:pPr>
            <a:fld id="{6B8EC51A-9D76-42CD-B572-AB474CF229F4}" type="datetime5">
              <a:rPr lang="fr-FR" smtClean="0"/>
              <a:t>19-févr.-14</a:t>
            </a:fld>
            <a:endParaRPr lang="fr-FR"/>
          </a:p>
        </p:txBody>
      </p:sp>
    </p:spTree>
    <p:extLst>
      <p:ext uri="{BB962C8B-B14F-4D97-AF65-F5344CB8AC3E}">
        <p14:creationId xmlns:p14="http://schemas.microsoft.com/office/powerpoint/2010/main" val="17380756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grpSp>
        <p:nvGrpSpPr>
          <p:cNvPr id="8" name="Groupe 7"/>
          <p:cNvGrpSpPr/>
          <p:nvPr userDrawn="1"/>
        </p:nvGrpSpPr>
        <p:grpSpPr>
          <a:xfrm>
            <a:off x="603264" y="836711"/>
            <a:ext cx="8540736" cy="6021291"/>
            <a:chOff x="603264" y="836711"/>
            <a:chExt cx="8540736" cy="6021291"/>
          </a:xfrm>
        </p:grpSpPr>
        <p:sp>
          <p:nvSpPr>
            <p:cNvPr id="9" name="Rectangle 8"/>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sz="quarter"/>
          </p:nvPr>
        </p:nvSpPr>
        <p:spPr>
          <a:xfrm>
            <a:off x="2843808" y="-99392"/>
            <a:ext cx="5627687" cy="7747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889248" y="836712"/>
            <a:ext cx="3884240" cy="273662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36232" y="836712"/>
            <a:ext cx="3884240" cy="273662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889248" y="3717032"/>
            <a:ext cx="3884240" cy="2736626"/>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5"/>
          <p:cNvSpPr>
            <a:spLocks noGrp="1"/>
          </p:cNvSpPr>
          <p:nvPr>
            <p:ph sz="quarter" idx="4"/>
          </p:nvPr>
        </p:nvSpPr>
        <p:spPr>
          <a:xfrm>
            <a:off x="4936232" y="3717032"/>
            <a:ext cx="3884240" cy="273662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35"/>
          <p:cNvSpPr>
            <a:spLocks noGrp="1" noChangeArrowheads="1"/>
          </p:cNvSpPr>
          <p:nvPr>
            <p:ph type="dt" sz="quarter" idx="10"/>
          </p:nvPr>
        </p:nvSpPr>
        <p:spPr>
          <a:ln/>
        </p:spPr>
        <p:txBody>
          <a:bodyPr/>
          <a:lstStyle>
            <a:lvl1pPr>
              <a:defRPr/>
            </a:lvl1pPr>
          </a:lstStyle>
          <a:p>
            <a:pPr>
              <a:defRPr/>
            </a:pPr>
            <a:fld id="{0A6AF268-BB7D-4651-9700-CE6A617F71EA}" type="datetime5">
              <a:rPr lang="fr-FR" smtClean="0"/>
              <a:t>19-févr.-14</a:t>
            </a:fld>
            <a:endParaRPr lang="fr-FR"/>
          </a:p>
        </p:txBody>
      </p:sp>
    </p:spTree>
    <p:extLst>
      <p:ext uri="{BB962C8B-B14F-4D97-AF65-F5344CB8AC3E}">
        <p14:creationId xmlns:p14="http://schemas.microsoft.com/office/powerpoint/2010/main" val="3080081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grpSp>
        <p:nvGrpSpPr>
          <p:cNvPr id="7" name="Groupe 6"/>
          <p:cNvGrpSpPr/>
          <p:nvPr userDrawn="1"/>
        </p:nvGrpSpPr>
        <p:grpSpPr>
          <a:xfrm>
            <a:off x="603264" y="836711"/>
            <a:ext cx="8540736" cy="6021291"/>
            <a:chOff x="603264" y="836711"/>
            <a:chExt cx="8540736" cy="6021291"/>
          </a:xfrm>
        </p:grpSpPr>
        <p:sp>
          <p:nvSpPr>
            <p:cNvPr id="8" name="Rectangle 7"/>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a:xfrm>
            <a:off x="2843808" y="-99392"/>
            <a:ext cx="5627687" cy="774700"/>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899592" y="980728"/>
            <a:ext cx="3596208" cy="561662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980728"/>
            <a:ext cx="4316288" cy="27363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861049"/>
            <a:ext cx="4316288" cy="273630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135"/>
          <p:cNvSpPr>
            <a:spLocks noGrp="1" noChangeArrowheads="1"/>
          </p:cNvSpPr>
          <p:nvPr>
            <p:ph type="dt" sz="quarter" idx="10"/>
          </p:nvPr>
        </p:nvSpPr>
        <p:spPr>
          <a:ln/>
        </p:spPr>
        <p:txBody>
          <a:bodyPr/>
          <a:lstStyle>
            <a:lvl1pPr>
              <a:defRPr/>
            </a:lvl1pPr>
          </a:lstStyle>
          <a:p>
            <a:pPr>
              <a:defRPr/>
            </a:pPr>
            <a:fld id="{2056141A-AF44-4680-ADD5-F40013B64732}" type="datetime5">
              <a:rPr lang="fr-FR" smtClean="0"/>
              <a:t>19-févr.-14</a:t>
            </a:fld>
            <a:endParaRPr lang="fr-FR"/>
          </a:p>
        </p:txBody>
      </p:sp>
    </p:spTree>
    <p:extLst>
      <p:ext uri="{BB962C8B-B14F-4D97-AF65-F5344CB8AC3E}">
        <p14:creationId xmlns:p14="http://schemas.microsoft.com/office/powerpoint/2010/main" val="15136475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7" name="Groupe 6"/>
          <p:cNvGrpSpPr/>
          <p:nvPr userDrawn="1"/>
        </p:nvGrpSpPr>
        <p:grpSpPr>
          <a:xfrm>
            <a:off x="603264" y="836711"/>
            <a:ext cx="8540736" cy="6021291"/>
            <a:chOff x="603264" y="836711"/>
            <a:chExt cx="8540736" cy="6021291"/>
          </a:xfrm>
        </p:grpSpPr>
        <p:sp>
          <p:nvSpPr>
            <p:cNvPr id="3" name="Rectangle 2"/>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135"/>
          <p:cNvSpPr>
            <a:spLocks noGrp="1" noChangeArrowheads="1"/>
          </p:cNvSpPr>
          <p:nvPr>
            <p:ph type="dt" sz="quarter" idx="10"/>
          </p:nvPr>
        </p:nvSpPr>
        <p:spPr>
          <a:ln/>
        </p:spPr>
        <p:txBody>
          <a:bodyPr/>
          <a:lstStyle>
            <a:lvl1pPr>
              <a:defRPr/>
            </a:lvl1pPr>
          </a:lstStyle>
          <a:p>
            <a:pPr>
              <a:defRPr/>
            </a:pPr>
            <a:fld id="{8BA813FF-A35B-4472-8B82-2F01F6270C13}" type="datetime5">
              <a:rPr lang="fr-FR" smtClean="0"/>
              <a:t>19-févr.-14</a:t>
            </a:fld>
            <a:endParaRPr lang="fr-FR"/>
          </a:p>
        </p:txBody>
      </p:sp>
      <p:sp>
        <p:nvSpPr>
          <p:cNvPr id="6" name="Rectangle 129"/>
          <p:cNvSpPr>
            <a:spLocks noGrp="1" noChangeArrowheads="1"/>
          </p:cNvSpPr>
          <p:nvPr>
            <p:ph idx="1"/>
          </p:nvPr>
        </p:nvSpPr>
        <p:spPr bwMode="auto">
          <a:xfrm>
            <a:off x="827584" y="836712"/>
            <a:ext cx="820891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36725670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27583" y="4406900"/>
            <a:ext cx="7667129"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7583" y="2906713"/>
            <a:ext cx="766712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35"/>
          <p:cNvSpPr>
            <a:spLocks noGrp="1" noChangeArrowheads="1"/>
          </p:cNvSpPr>
          <p:nvPr>
            <p:ph type="dt" sz="quarter" idx="10"/>
          </p:nvPr>
        </p:nvSpPr>
        <p:spPr>
          <a:ln/>
        </p:spPr>
        <p:txBody>
          <a:bodyPr/>
          <a:lstStyle>
            <a:lvl1pPr>
              <a:defRPr/>
            </a:lvl1pPr>
          </a:lstStyle>
          <a:p>
            <a:pPr>
              <a:defRPr/>
            </a:pPr>
            <a:fld id="{39D7740F-6177-4E9C-9D0F-E6DD3C3CB76D}" type="datetime5">
              <a:rPr lang="fr-FR" smtClean="0"/>
              <a:t>19-févr.-14</a:t>
            </a:fld>
            <a:endParaRPr lang="fr-FR"/>
          </a:p>
        </p:txBody>
      </p:sp>
    </p:spTree>
    <p:extLst>
      <p:ext uri="{BB962C8B-B14F-4D97-AF65-F5344CB8AC3E}">
        <p14:creationId xmlns:p14="http://schemas.microsoft.com/office/powerpoint/2010/main" val="22214546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6" name="Groupe 5"/>
          <p:cNvGrpSpPr/>
          <p:nvPr userDrawn="1"/>
        </p:nvGrpSpPr>
        <p:grpSpPr>
          <a:xfrm>
            <a:off x="603264" y="836711"/>
            <a:ext cx="8540736" cy="6021291"/>
            <a:chOff x="603264" y="836711"/>
            <a:chExt cx="8540736" cy="6021291"/>
          </a:xfrm>
        </p:grpSpPr>
        <p:sp>
          <p:nvSpPr>
            <p:cNvPr id="7" name="Rectangle 6"/>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1776" y="980728"/>
            <a:ext cx="3884240" cy="5150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46576" y="980728"/>
            <a:ext cx="3884240" cy="5150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135"/>
          <p:cNvSpPr>
            <a:spLocks noGrp="1" noChangeArrowheads="1"/>
          </p:cNvSpPr>
          <p:nvPr>
            <p:ph type="dt" sz="quarter" idx="10"/>
          </p:nvPr>
        </p:nvSpPr>
        <p:spPr>
          <a:ln/>
        </p:spPr>
        <p:txBody>
          <a:bodyPr/>
          <a:lstStyle>
            <a:lvl1pPr>
              <a:defRPr/>
            </a:lvl1pPr>
          </a:lstStyle>
          <a:p>
            <a:pPr>
              <a:defRPr/>
            </a:pPr>
            <a:fld id="{F6F06974-A5AA-4BDA-A7B9-E1701FB6EEAB}" type="datetime5">
              <a:rPr lang="fr-FR" smtClean="0"/>
              <a:t>19-févr.-14</a:t>
            </a:fld>
            <a:endParaRPr lang="fr-FR"/>
          </a:p>
        </p:txBody>
      </p:sp>
    </p:spTree>
    <p:extLst>
      <p:ext uri="{BB962C8B-B14F-4D97-AF65-F5344CB8AC3E}">
        <p14:creationId xmlns:p14="http://schemas.microsoft.com/office/powerpoint/2010/main" val="2290570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8" name="Groupe 7"/>
          <p:cNvGrpSpPr/>
          <p:nvPr userDrawn="1"/>
        </p:nvGrpSpPr>
        <p:grpSpPr>
          <a:xfrm>
            <a:off x="603264" y="836711"/>
            <a:ext cx="8540736" cy="6021291"/>
            <a:chOff x="603264" y="836711"/>
            <a:chExt cx="8540736" cy="6021291"/>
          </a:xfrm>
        </p:grpSpPr>
        <p:sp>
          <p:nvSpPr>
            <p:cNvPr id="9" name="Rectangle 8"/>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a:xfrm>
            <a:off x="611560" y="836712"/>
            <a:ext cx="8075240" cy="580926"/>
          </a:xfrm>
        </p:spPr>
        <p:txBody>
          <a:bodyPr/>
          <a:lstStyle>
            <a:lvl1pPr>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611560" y="1535113"/>
            <a:ext cx="3885828" cy="5977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611560" y="2132856"/>
            <a:ext cx="3885828"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35"/>
          <p:cNvSpPr>
            <a:spLocks noGrp="1" noChangeArrowheads="1"/>
          </p:cNvSpPr>
          <p:nvPr>
            <p:ph type="dt" sz="quarter" idx="10"/>
          </p:nvPr>
        </p:nvSpPr>
        <p:spPr>
          <a:ln/>
        </p:spPr>
        <p:txBody>
          <a:bodyPr/>
          <a:lstStyle>
            <a:lvl1pPr>
              <a:defRPr/>
            </a:lvl1pPr>
          </a:lstStyle>
          <a:p>
            <a:pPr>
              <a:defRPr/>
            </a:pPr>
            <a:fld id="{EDB4FDED-E48D-4862-B62B-A6CAE3CCE6FD}" type="datetime5">
              <a:rPr lang="fr-FR" smtClean="0"/>
              <a:t>19-févr.-14</a:t>
            </a:fld>
            <a:endParaRPr lang="fr-FR"/>
          </a:p>
        </p:txBody>
      </p:sp>
    </p:spTree>
    <p:extLst>
      <p:ext uri="{BB962C8B-B14F-4D97-AF65-F5344CB8AC3E}">
        <p14:creationId xmlns:p14="http://schemas.microsoft.com/office/powerpoint/2010/main" val="2698480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35"/>
          <p:cNvSpPr>
            <a:spLocks noGrp="1" noChangeArrowheads="1"/>
          </p:cNvSpPr>
          <p:nvPr>
            <p:ph type="dt" sz="quarter" idx="10"/>
          </p:nvPr>
        </p:nvSpPr>
        <p:spPr>
          <a:ln/>
        </p:spPr>
        <p:txBody>
          <a:bodyPr/>
          <a:lstStyle>
            <a:lvl1pPr>
              <a:defRPr/>
            </a:lvl1pPr>
          </a:lstStyle>
          <a:p>
            <a:pPr>
              <a:defRPr/>
            </a:pPr>
            <a:fld id="{AABB02DF-15DD-48CA-9686-CDF2847C5D0D}" type="datetime5">
              <a:rPr lang="fr-FR" smtClean="0"/>
              <a:t>19-févr.-14</a:t>
            </a:fld>
            <a:endParaRPr lang="fr-FR"/>
          </a:p>
        </p:txBody>
      </p:sp>
    </p:spTree>
    <p:extLst>
      <p:ext uri="{BB962C8B-B14F-4D97-AF65-F5344CB8AC3E}">
        <p14:creationId xmlns:p14="http://schemas.microsoft.com/office/powerpoint/2010/main" val="863837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35"/>
          <p:cNvSpPr>
            <a:spLocks noGrp="1" noChangeArrowheads="1"/>
          </p:cNvSpPr>
          <p:nvPr>
            <p:ph type="dt" sz="quarter" idx="10"/>
          </p:nvPr>
        </p:nvSpPr>
        <p:spPr>
          <a:ln/>
        </p:spPr>
        <p:txBody>
          <a:bodyPr/>
          <a:lstStyle>
            <a:lvl1pPr>
              <a:defRPr/>
            </a:lvl1pPr>
          </a:lstStyle>
          <a:p>
            <a:pPr>
              <a:defRPr/>
            </a:pPr>
            <a:fld id="{E1B1272C-B972-4862-9B2A-DEB1D614C4AA}" type="datetime5">
              <a:rPr lang="fr-FR" smtClean="0"/>
              <a:t>19-févr.-14</a:t>
            </a:fld>
            <a:endParaRPr lang="fr-FR"/>
          </a:p>
        </p:txBody>
      </p:sp>
    </p:spTree>
    <p:extLst>
      <p:ext uri="{BB962C8B-B14F-4D97-AF65-F5344CB8AC3E}">
        <p14:creationId xmlns:p14="http://schemas.microsoft.com/office/powerpoint/2010/main" val="18416125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6" name="Groupe 5"/>
          <p:cNvGrpSpPr/>
          <p:nvPr userDrawn="1"/>
        </p:nvGrpSpPr>
        <p:grpSpPr>
          <a:xfrm>
            <a:off x="603264" y="836711"/>
            <a:ext cx="8540736" cy="6021291"/>
            <a:chOff x="603264" y="836711"/>
            <a:chExt cx="8540736" cy="6021291"/>
          </a:xfrm>
        </p:grpSpPr>
        <p:sp>
          <p:nvSpPr>
            <p:cNvPr id="7" name="Rectangle 6"/>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a:xfrm>
            <a:off x="827584" y="836712"/>
            <a:ext cx="2637929" cy="1201346"/>
          </a:xfrm>
        </p:spPr>
        <p:txBody>
          <a:bodyPr anchor="b"/>
          <a:lstStyle>
            <a:lvl1pPr algn="l">
              <a:defRPr sz="2000" b="1"/>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827584" y="2060848"/>
            <a:ext cx="2637929"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135"/>
          <p:cNvSpPr>
            <a:spLocks noGrp="1" noChangeArrowheads="1"/>
          </p:cNvSpPr>
          <p:nvPr>
            <p:ph type="dt" sz="quarter" idx="10"/>
          </p:nvPr>
        </p:nvSpPr>
        <p:spPr>
          <a:ln/>
        </p:spPr>
        <p:txBody>
          <a:bodyPr/>
          <a:lstStyle>
            <a:lvl1pPr>
              <a:defRPr/>
            </a:lvl1pPr>
          </a:lstStyle>
          <a:p>
            <a:pPr>
              <a:defRPr/>
            </a:pPr>
            <a:fld id="{F50D7510-0F21-4A09-82F5-DEE2F4D704B7}" type="datetime5">
              <a:rPr lang="fr-FR" smtClean="0"/>
              <a:t>19-févr.-14</a:t>
            </a:fld>
            <a:endParaRPr lang="fr-FR"/>
          </a:p>
        </p:txBody>
      </p:sp>
    </p:spTree>
    <p:extLst>
      <p:ext uri="{BB962C8B-B14F-4D97-AF65-F5344CB8AC3E}">
        <p14:creationId xmlns:p14="http://schemas.microsoft.com/office/powerpoint/2010/main" val="175341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6" name="Groupe 5"/>
          <p:cNvGrpSpPr/>
          <p:nvPr userDrawn="1"/>
        </p:nvGrpSpPr>
        <p:grpSpPr>
          <a:xfrm>
            <a:off x="603264" y="836711"/>
            <a:ext cx="8540736" cy="6021291"/>
            <a:chOff x="603264" y="836711"/>
            <a:chExt cx="8540736" cy="6021291"/>
          </a:xfrm>
        </p:grpSpPr>
        <p:sp>
          <p:nvSpPr>
            <p:cNvPr id="7" name="Rectangle 6"/>
            <p:cNvSpPr/>
            <p:nvPr userDrawn="1"/>
          </p:nvSpPr>
          <p:spPr>
            <a:xfrm>
              <a:off x="2051720" y="836711"/>
              <a:ext cx="7092280" cy="6021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25"/>
            <p:cNvSpPr>
              <a:spLocks/>
            </p:cNvSpPr>
            <p:nvPr userDrawn="1"/>
          </p:nvSpPr>
          <p:spPr bwMode="auto">
            <a:xfrm rot="5400000">
              <a:off x="-1683153" y="3123129"/>
              <a:ext cx="6021290" cy="1448455"/>
            </a:xfrm>
            <a:prstGeom prst="flowChartDocumen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noFill/>
              </a:endParaRPr>
            </a:p>
          </p:txBody>
        </p:sp>
      </p:gr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187624" y="980727"/>
            <a:ext cx="7776864"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5"/>
          <p:cNvSpPr>
            <a:spLocks noGrp="1" noChangeArrowheads="1"/>
          </p:cNvSpPr>
          <p:nvPr>
            <p:ph type="dt" sz="quarter" idx="10"/>
          </p:nvPr>
        </p:nvSpPr>
        <p:spPr>
          <a:ln/>
        </p:spPr>
        <p:txBody>
          <a:bodyPr/>
          <a:lstStyle>
            <a:lvl1pPr>
              <a:defRPr/>
            </a:lvl1pPr>
          </a:lstStyle>
          <a:p>
            <a:pPr>
              <a:defRPr/>
            </a:pPr>
            <a:fld id="{59229CD2-248F-4CEA-A294-432462723551}" type="datetime5">
              <a:rPr lang="fr-FR" smtClean="0"/>
              <a:t>19-févr.-14</a:t>
            </a:fld>
            <a:endParaRPr lang="fr-FR"/>
          </a:p>
        </p:txBody>
      </p:sp>
    </p:spTree>
    <p:extLst>
      <p:ext uri="{BB962C8B-B14F-4D97-AF65-F5344CB8AC3E}">
        <p14:creationId xmlns:p14="http://schemas.microsoft.com/office/powerpoint/2010/main" val="1391824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5000"/>
              </a:schemeClr>
            </a:gs>
            <a:gs pos="7000">
              <a:schemeClr val="tx1">
                <a:lumMod val="85000"/>
              </a:schemeClr>
            </a:gs>
            <a:gs pos="12000">
              <a:schemeClr val="tx1"/>
            </a:gs>
          </a:gsLst>
          <a:lin ang="0" scaled="1"/>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836712"/>
            <a:ext cx="9144000" cy="602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0" y="0"/>
            <a:ext cx="2339752"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162" name="Rectangle 130"/>
          <p:cNvSpPr>
            <a:spLocks noGrp="1" noChangeArrowheads="1"/>
          </p:cNvSpPr>
          <p:nvPr>
            <p:ph type="title"/>
          </p:nvPr>
        </p:nvSpPr>
        <p:spPr bwMode="auto">
          <a:xfrm>
            <a:off x="2411413" y="-27384"/>
            <a:ext cx="6013874" cy="774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44167" name="Rectangle 135"/>
          <p:cNvSpPr>
            <a:spLocks noGrp="1" noChangeArrowheads="1"/>
          </p:cNvSpPr>
          <p:nvPr>
            <p:ph type="dt" sz="quarter" idx="2"/>
          </p:nvPr>
        </p:nvSpPr>
        <p:spPr bwMode="auto">
          <a:xfrm>
            <a:off x="-36512" y="6603826"/>
            <a:ext cx="720079"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500" b="1" i="1">
                <a:ln>
                  <a:noFill/>
                </a:ln>
                <a:solidFill>
                  <a:schemeClr val="tx1"/>
                </a:solidFill>
                <a:effectLst>
                  <a:outerShdw blurRad="38100" dist="38100" dir="2700000" algn="tl">
                    <a:srgbClr val="000000">
                      <a:alpha val="43137"/>
                    </a:srgbClr>
                  </a:outerShdw>
                </a:effectLst>
                <a:cs typeface="+mn-cs"/>
              </a:defRPr>
            </a:lvl1pPr>
          </a:lstStyle>
          <a:p>
            <a:pPr>
              <a:defRPr/>
            </a:pPr>
            <a:fld id="{CC69F753-914E-4AB4-86FF-5F25E9EF09DE}" type="datetime5">
              <a:rPr lang="fr-FR" smtClean="0"/>
              <a:pPr>
                <a:defRPr/>
              </a:pPr>
              <a:t>19-févr.-14</a:t>
            </a:fld>
            <a:endParaRPr lang="fr-FR" dirty="0"/>
          </a:p>
        </p:txBody>
      </p:sp>
      <p:pic>
        <p:nvPicPr>
          <p:cNvPr id="1032" name="Image 22" descr="logod2X400x100.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4313" y="183557"/>
            <a:ext cx="2197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29"/>
          <p:cNvSpPr>
            <a:spLocks noGrp="1" noChangeArrowheads="1"/>
          </p:cNvSpPr>
          <p:nvPr>
            <p:ph type="body" idx="1"/>
          </p:nvPr>
        </p:nvSpPr>
        <p:spPr bwMode="auto">
          <a:xfrm>
            <a:off x="827584" y="836712"/>
            <a:ext cx="820891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cSld>
  <p:clrMap bg1="dk2" tx1="lt1" bg2="dk1" tx2="lt2" accent1="accent1" accent2="accent2" accent3="accent3" accent4="accent4" accent5="accent5" accent6="accent6" hlink="hlink" folHlink="folHlink"/>
  <p:sldLayoutIdLst>
    <p:sldLayoutId id="2147484012"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timing>
    <p:tnLst>
      <p:par>
        <p:cTn id="1" dur="indefinite" restart="never" nodeType="tmRoot"/>
      </p:par>
    </p:tnLst>
  </p:timing>
  <p:hf sldNum="0" hdr="0"/>
  <p:txStyles>
    <p:titleStyle>
      <a:lvl1pPr algn="ctr" rtl="0" eaLnBrk="1" fontAlgn="base" hangingPunct="1">
        <a:spcBef>
          <a:spcPct val="0"/>
        </a:spcBef>
        <a:spcAft>
          <a:spcPct val="0"/>
        </a:spcAft>
        <a:defRPr lang="fr-FR" sz="2000" b="1" dirty="0" smtClean="0">
          <a:ln>
            <a:solidFill>
              <a:schemeClr val="bg2">
                <a:lumMod val="50000"/>
                <a:lumOff val="50000"/>
              </a:schemeClr>
            </a:solidFill>
          </a:ln>
          <a:solidFill>
            <a:schemeClr val="tx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2800" b="1">
          <a:solidFill>
            <a:schemeClr val="tx1"/>
          </a:solidFill>
          <a:effectLst>
            <a:outerShdw blurRad="38100" dist="38100" dir="2700000" algn="tl">
              <a:srgbClr val="000000"/>
            </a:outerShdw>
          </a:effectLst>
          <a:latin typeface="Arial Black" pitchFamily="34" charset="0"/>
        </a:defRPr>
      </a:lvl9pPr>
    </p:titleStyle>
    <p:bodyStyle>
      <a:lvl1pPr marL="0" indent="0" algn="l" rtl="0" eaLnBrk="0" fontAlgn="base" hangingPunct="0">
        <a:spcBef>
          <a:spcPct val="20000"/>
        </a:spcBef>
        <a:spcAft>
          <a:spcPct val="0"/>
        </a:spcAft>
        <a:buClr>
          <a:srgbClr val="CC3300"/>
        </a:buClr>
        <a:buSzPct val="120000"/>
        <a:buFont typeface="Wingdings" pitchFamily="2" charset="2"/>
        <a:buNone/>
        <a:defRPr sz="1800">
          <a:solidFill>
            <a:schemeClr val="bg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C33439"/>
        </a:buClr>
        <a:buFont typeface="Wingdings 3" pitchFamily="18" charset="2"/>
        <a:buChar char=""/>
        <a:defRPr sz="1400">
          <a:solidFill>
            <a:schemeClr val="bg2">
              <a:lumMod val="65000"/>
              <a:lumOff val="35000"/>
            </a:schemeClr>
          </a:solidFill>
          <a:latin typeface="+mn-lt"/>
        </a:defRPr>
      </a:lvl2pPr>
      <a:lvl3pPr marL="1143000" indent="-228600" algn="l" rtl="0" eaLnBrk="0" fontAlgn="base" hangingPunct="0">
        <a:spcBef>
          <a:spcPct val="20000"/>
        </a:spcBef>
        <a:spcAft>
          <a:spcPct val="0"/>
        </a:spcAft>
        <a:buClr>
          <a:srgbClr val="CC3300"/>
        </a:buClr>
        <a:buFont typeface="Wingdings" pitchFamily="2" charset="2"/>
        <a:buChar char="ü"/>
        <a:defRPr sz="1400">
          <a:solidFill>
            <a:schemeClr val="bg2">
              <a:lumMod val="65000"/>
              <a:lumOff val="35000"/>
            </a:schemeClr>
          </a:solidFill>
          <a:latin typeface="+mn-lt"/>
        </a:defRPr>
      </a:lvl3pPr>
      <a:lvl4pPr marL="1600200" indent="-228600" algn="l" rtl="0" eaLnBrk="0" fontAlgn="base" hangingPunct="0">
        <a:spcBef>
          <a:spcPct val="20000"/>
        </a:spcBef>
        <a:spcAft>
          <a:spcPct val="0"/>
        </a:spcAft>
        <a:buClr>
          <a:srgbClr val="CC3300"/>
        </a:buClr>
        <a:buFont typeface="Verdana" pitchFamily="34" charset="0"/>
        <a:buChar char="-"/>
        <a:defRPr sz="1200">
          <a:solidFill>
            <a:schemeClr val="bg2">
              <a:lumMod val="65000"/>
              <a:lumOff val="35000"/>
            </a:schemeClr>
          </a:solidFill>
          <a:latin typeface="+mn-lt"/>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1200">
          <a:solidFill>
            <a:schemeClr val="bg2">
              <a:lumMod val="65000"/>
              <a:lumOff val="35000"/>
            </a:schemeClr>
          </a:solidFill>
          <a:latin typeface="+mn-lt"/>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2x-expertis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2.emf"/><Relationship Id="rId4" Type="http://schemas.openxmlformats.org/officeDocument/2006/relationships/image" Target="../media/image7.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ndir un rectangle avec un coin diagonal 2"/>
          <p:cNvSpPr/>
          <p:nvPr/>
        </p:nvSpPr>
        <p:spPr>
          <a:xfrm>
            <a:off x="6769099" y="5978525"/>
            <a:ext cx="2016125" cy="354013"/>
          </a:xfrm>
          <a:prstGeom prst="round2Diag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dirty="0"/>
          </a:p>
        </p:txBody>
      </p:sp>
      <p:sp>
        <p:nvSpPr>
          <p:cNvPr id="52228" name="Rectangle 4"/>
          <p:cNvSpPr>
            <a:spLocks noGrp="1" noChangeArrowheads="1"/>
          </p:cNvSpPr>
          <p:nvPr>
            <p:ph type="ctrTitle" sz="quarter"/>
          </p:nvPr>
        </p:nvSpPr>
        <p:spPr/>
        <p:txBody>
          <a:bodyPr/>
          <a:lstStyle/>
          <a:p>
            <a:pPr eaLnBrk="1" hangingPunct="1">
              <a:defRPr/>
            </a:pPr>
            <a:r>
              <a:rPr lang="fr-FR" dirty="0"/>
              <a:t>d</a:t>
            </a:r>
            <a:r>
              <a:rPr lang="fr-FR" dirty="0" smtClean="0"/>
              <a:t>²X Expertise</a:t>
            </a:r>
          </a:p>
        </p:txBody>
      </p:sp>
      <p:sp>
        <p:nvSpPr>
          <p:cNvPr id="3078" name="Rectangle 5"/>
          <p:cNvSpPr>
            <a:spLocks noGrp="1" noChangeArrowheads="1"/>
          </p:cNvSpPr>
          <p:nvPr>
            <p:ph type="subTitle" sz="quarter" idx="1"/>
          </p:nvPr>
        </p:nvSpPr>
        <p:spPr>
          <a:xfrm>
            <a:off x="1371600" y="5013176"/>
            <a:ext cx="6400800" cy="625624"/>
          </a:xfrm>
        </p:spPr>
        <p:txBody>
          <a:bodyPr/>
          <a:lstStyle/>
          <a:p>
            <a:pPr algn="r" eaLnBrk="1" hangingPunct="1">
              <a:defRPr/>
            </a:pPr>
            <a:r>
              <a:rPr lang="fr-FR" i="1" dirty="0" smtClean="0">
                <a:solidFill>
                  <a:schemeClr val="bg2">
                    <a:lumMod val="65000"/>
                    <a:lumOff val="35000"/>
                  </a:schemeClr>
                </a:solidFill>
                <a:effectLst>
                  <a:outerShdw blurRad="38100" dist="38100" dir="2700000" algn="tl">
                    <a:srgbClr val="000000">
                      <a:alpha val="43137"/>
                    </a:srgbClr>
                  </a:outerShdw>
                </a:effectLst>
                <a:latin typeface="Franklin Gothic Demi Cond" pitchFamily="34" charset="0"/>
              </a:rPr>
              <a:t>La signature en matière de pilotage IT</a:t>
            </a:r>
          </a:p>
        </p:txBody>
      </p:sp>
      <p:sp>
        <p:nvSpPr>
          <p:cNvPr id="4" name="Espace réservé de la date 3"/>
          <p:cNvSpPr>
            <a:spLocks noGrp="1"/>
          </p:cNvSpPr>
          <p:nvPr>
            <p:ph type="dt" sz="quarter" idx="10"/>
          </p:nvPr>
        </p:nvSpPr>
        <p:spPr/>
        <p:txBody>
          <a:bodyPr/>
          <a:lstStyle/>
          <a:p>
            <a:pPr>
              <a:defRPr/>
            </a:pPr>
            <a:fld id="{B1E22640-E921-4DB0-82C7-7D8EA51EB351}" type="datetime5">
              <a:rPr lang="fr-FR" smtClean="0"/>
              <a:t>19-févr.-14</a:t>
            </a:fld>
            <a:endParaRPr lang="fr-FR" dirty="0"/>
          </a:p>
        </p:txBody>
      </p:sp>
      <p:sp>
        <p:nvSpPr>
          <p:cNvPr id="2" name="ZoneTexte 1"/>
          <p:cNvSpPr txBox="1"/>
          <p:nvPr/>
        </p:nvSpPr>
        <p:spPr>
          <a:xfrm>
            <a:off x="6769100" y="6015038"/>
            <a:ext cx="2089150" cy="2778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fr-FR" sz="1200" dirty="0">
                <a:solidFill>
                  <a:srgbClr val="3399FF"/>
                </a:solidFill>
                <a:hlinkClick r:id="rId3"/>
              </a:rPr>
              <a:t>www.d2x-expertise.com</a:t>
            </a:r>
            <a:endParaRPr lang="fr-FR" sz="1200" dirty="0">
              <a:solidFill>
                <a:srgbClr val="3399FF"/>
              </a:solidFill>
            </a:endParaRPr>
          </a:p>
        </p:txBody>
      </p:sp>
      <p:pic>
        <p:nvPicPr>
          <p:cNvPr id="1026" name="Picture 2" descr="http://www.ifcep.com/siteimages/fotolia_2801698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344" y="2636912"/>
            <a:ext cx="2016223" cy="2016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5013176"/>
            <a:ext cx="432048" cy="416994"/>
          </a:xfrm>
          <a:prstGeom prst="rect">
            <a:avLst/>
          </a:prstGeom>
        </p:spPr>
      </p:pic>
      <p:sp>
        <p:nvSpPr>
          <p:cNvPr id="10" name="Espace réservé du contenu 17"/>
          <p:cNvSpPr txBox="1">
            <a:spLocks/>
          </p:cNvSpPr>
          <p:nvPr/>
        </p:nvSpPr>
        <p:spPr bwMode="auto">
          <a:xfrm>
            <a:off x="1187624" y="3546419"/>
            <a:ext cx="5294139" cy="81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CC3300"/>
              </a:buClr>
              <a:buSzPct val="120000"/>
              <a:buFont typeface="Wingdings" pitchFamily="2" charset="2"/>
              <a:buNone/>
              <a:defRPr sz="2000">
                <a:solidFill>
                  <a:srgbClr val="33342E"/>
                </a:solidFill>
                <a:latin typeface="+mn-lt"/>
                <a:ea typeface="+mn-ea"/>
                <a:cs typeface="+mn-cs"/>
              </a:defRPr>
            </a:lvl1pPr>
            <a:lvl2pPr marL="742950" indent="-285750" algn="l" rtl="0" eaLnBrk="0" fontAlgn="base" hangingPunct="0">
              <a:spcBef>
                <a:spcPct val="20000"/>
              </a:spcBef>
              <a:spcAft>
                <a:spcPct val="0"/>
              </a:spcAft>
              <a:buClr>
                <a:srgbClr val="CC3300"/>
              </a:buClr>
              <a:buFont typeface="Wingdings 3" pitchFamily="18" charset="2"/>
              <a:buChar char="Æ"/>
              <a:defRPr sz="1600">
                <a:solidFill>
                  <a:srgbClr val="33342E"/>
                </a:solidFill>
                <a:latin typeface="+mn-lt"/>
              </a:defRPr>
            </a:lvl2pPr>
            <a:lvl3pPr marL="1143000" indent="-228600" algn="l" rtl="0" eaLnBrk="0" fontAlgn="base" hangingPunct="0">
              <a:spcBef>
                <a:spcPct val="20000"/>
              </a:spcBef>
              <a:spcAft>
                <a:spcPct val="0"/>
              </a:spcAft>
              <a:buClr>
                <a:srgbClr val="CC3300"/>
              </a:buClr>
              <a:buFont typeface="Wingdings" pitchFamily="2" charset="2"/>
              <a:buChar char="ü"/>
              <a:defRPr sz="1600">
                <a:solidFill>
                  <a:srgbClr val="33342E"/>
                </a:solidFill>
                <a:latin typeface="+mn-lt"/>
              </a:defRPr>
            </a:lvl3pPr>
            <a:lvl4pPr marL="1600200" indent="-228600" algn="l" rtl="0" eaLnBrk="0" fontAlgn="base" hangingPunct="0">
              <a:spcBef>
                <a:spcPct val="20000"/>
              </a:spcBef>
              <a:spcAft>
                <a:spcPct val="0"/>
              </a:spcAft>
              <a:buClr>
                <a:srgbClr val="CC3300"/>
              </a:buClr>
              <a:buFont typeface="Verdana" pitchFamily="34" charset="0"/>
              <a:buChar char="-"/>
              <a:defRPr sz="1400">
                <a:solidFill>
                  <a:srgbClr val="33342E"/>
                </a:solidFill>
                <a:latin typeface="+mn-lt"/>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1400">
                <a:solidFill>
                  <a:srgbClr val="33342E"/>
                </a:solidFill>
                <a:latin typeface="+mn-lt"/>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n-lt"/>
              </a:defRPr>
            </a:lvl9pPr>
          </a:lstStyle>
          <a:p>
            <a:pPr algn="just"/>
            <a:endParaRPr lang="fr-FR" sz="1200" kern="0" dirty="0" smtClean="0">
              <a:solidFill>
                <a:schemeClr val="tx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numéro de diapositive 8"/>
          <p:cNvSpPr>
            <a:spLocks noGrp="1"/>
          </p:cNvSpPr>
          <p:nvPr>
            <p:ph type="sldNum" sz="quarter" idx="4294967295"/>
          </p:nvPr>
        </p:nvSpPr>
        <p:spPr>
          <a:xfrm>
            <a:off x="7451725" y="6453188"/>
            <a:ext cx="1235075" cy="209550"/>
          </a:xfrm>
          <a:prstGeom prst="rect">
            <a:avLst/>
          </a:prstGeom>
        </p:spPr>
        <p:txBody>
          <a:bodyPr/>
          <a:lstStyle/>
          <a:p>
            <a:pPr>
              <a:defRPr/>
            </a:pPr>
            <a:fld id="{D5D8D2AE-1C31-49F1-B257-6889D98BC4DE}" type="slidenum">
              <a:rPr lang="fr-FR" smtClean="0"/>
              <a:pPr>
                <a:defRPr/>
              </a:pPr>
              <a:t>10</a:t>
            </a:fld>
            <a:endParaRPr lang="fr-FR" smtClean="0"/>
          </a:p>
        </p:txBody>
      </p:sp>
      <p:sp>
        <p:nvSpPr>
          <p:cNvPr id="10" name="Rectangle 9"/>
          <p:cNvSpPr/>
          <p:nvPr/>
        </p:nvSpPr>
        <p:spPr>
          <a:xfrm>
            <a:off x="2272011" y="4207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11" name="Espace réservé du contenu 3"/>
          <p:cNvSpPr txBox="1">
            <a:spLocks/>
          </p:cNvSpPr>
          <p:nvPr/>
        </p:nvSpPr>
        <p:spPr bwMode="auto">
          <a:xfrm>
            <a:off x="2281238" y="4191000"/>
            <a:ext cx="3246437" cy="2089150"/>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indent="0" algn="just">
              <a:buFont typeface="Wingdings" pitchFamily="2" charset="2"/>
              <a:buNone/>
              <a:defRPr/>
            </a:pPr>
            <a:r>
              <a:rPr lang="fr-FR" sz="1000" kern="0" dirty="0" smtClean="0">
                <a:latin typeface="Verdana"/>
              </a:rPr>
              <a:t/>
            </a:r>
            <a:br>
              <a:rPr lang="fr-FR" sz="1000" kern="0" dirty="0" smtClean="0">
                <a:latin typeface="Verdana"/>
              </a:rPr>
            </a:br>
            <a:r>
              <a:rPr lang="fr-FR" sz="1000" kern="0" dirty="0" smtClean="0">
                <a:latin typeface="Verdana"/>
              </a:rPr>
              <a:t>Tout en favorisant le dynamisme et l’innovation qui caractérisent une jeune entité, l’Opérateur Informatique ERDF a su faire preuve de maturité en définissant un cadre pour maîtriser son évolution.</a:t>
            </a:r>
          </a:p>
          <a:p>
            <a:pPr marL="0" indent="0" algn="just">
              <a:buFont typeface="Wingdings" pitchFamily="2" charset="2"/>
              <a:buNone/>
              <a:defRPr/>
            </a:pPr>
            <a:r>
              <a:rPr lang="fr-FR" sz="1000" kern="0" dirty="0" smtClean="0">
                <a:latin typeface="Verdana"/>
              </a:rPr>
              <a:t/>
            </a:r>
            <a:br>
              <a:rPr lang="fr-FR" sz="1000" kern="0" dirty="0" smtClean="0">
                <a:latin typeface="Verdana"/>
              </a:rPr>
            </a:br>
            <a:r>
              <a:rPr lang="fr-FR" sz="1000" kern="0" dirty="0" smtClean="0">
                <a:latin typeface="Verdana"/>
              </a:rPr>
              <a:t>Industrialisation, formalisation, / contractualisation et rationalisation  constituent ainsi des enjeux forts pour le succès et la pérennité des nouvelles solutions et des nouvelles offres de service  mises en place.</a:t>
            </a:r>
            <a:endParaRPr lang="fr-FR" sz="1000" kern="0" dirty="0">
              <a:latin typeface="Verdana"/>
            </a:endParaRPr>
          </a:p>
        </p:txBody>
      </p:sp>
      <p:sp>
        <p:nvSpPr>
          <p:cNvPr id="12" name="Rectangle 11"/>
          <p:cNvSpPr/>
          <p:nvPr/>
        </p:nvSpPr>
        <p:spPr>
          <a:xfrm>
            <a:off x="2272011"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13" name="Rectangle 12"/>
          <p:cNvSpPr/>
          <p:nvPr/>
        </p:nvSpPr>
        <p:spPr>
          <a:xfrm>
            <a:off x="5708532"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14" name="Rectangle 13"/>
          <p:cNvSpPr/>
          <p:nvPr/>
        </p:nvSpPr>
        <p:spPr>
          <a:xfrm>
            <a:off x="5708532" y="4203122"/>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923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31735E9C-2716-4D25-827F-9EC0583614D8}" type="slidenum">
              <a:rPr lang="fr-FR" sz="800" b="1" i="1">
                <a:solidFill>
                  <a:schemeClr val="bg2"/>
                </a:solidFill>
              </a:rPr>
              <a:pPr algn="r" eaLnBrk="1" hangingPunct="1"/>
              <a:t>10</a:t>
            </a:fld>
            <a:endParaRPr lang="fr-FR" sz="800" b="1" i="1">
              <a:solidFill>
                <a:schemeClr val="bg2"/>
              </a:solidFill>
            </a:endParaRPr>
          </a:p>
        </p:txBody>
      </p:sp>
      <p:sp>
        <p:nvSpPr>
          <p:cNvPr id="9236"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9C969A1-F767-44C1-B034-A7421C7BC473}" type="slidenum">
              <a:rPr lang="fr-FR" sz="800" b="1" i="1">
                <a:solidFill>
                  <a:schemeClr val="bg2"/>
                </a:solidFill>
              </a:rPr>
              <a:pPr algn="r" eaLnBrk="1" hangingPunct="1"/>
              <a:t>10</a:t>
            </a:fld>
            <a:endParaRPr lang="fr-FR" sz="800" b="1" i="1" dirty="0">
              <a:solidFill>
                <a:schemeClr val="bg2"/>
              </a:solidFill>
            </a:endParaRPr>
          </a:p>
        </p:txBody>
      </p:sp>
      <p:sp>
        <p:nvSpPr>
          <p:cNvPr id="25" name="Rectangle 24"/>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26" name="Rectangle 25"/>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27" name="Rectangle 26"/>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9246" name="Espace réservé du contenu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04140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5724128" y="112474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9250" name="Espace réservé du contenu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8147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Espace réservé du contenu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1041400"/>
            <a:ext cx="3635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Espace réservé du contenu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63" y="3814763"/>
            <a:ext cx="355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Espace réservé du contenu 3"/>
          <p:cNvSpPr txBox="1">
            <a:spLocks/>
          </p:cNvSpPr>
          <p:nvPr/>
        </p:nvSpPr>
        <p:spPr bwMode="auto">
          <a:xfrm>
            <a:off x="2276475" y="1412875"/>
            <a:ext cx="3251200"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indent="0" algn="just">
              <a:buFont typeface="Wingdings" pitchFamily="2" charset="2"/>
              <a:buNone/>
              <a:defRPr/>
            </a:pPr>
            <a:r>
              <a:rPr lang="fr-FR" sz="1000" dirty="0" smtClean="0">
                <a:latin typeface="+mn-lt"/>
              </a:rPr>
              <a:t/>
            </a:r>
            <a:br>
              <a:rPr lang="fr-FR" sz="1000" dirty="0" smtClean="0">
                <a:latin typeface="+mn-lt"/>
              </a:rPr>
            </a:br>
            <a:r>
              <a:rPr lang="fr-FR" sz="1000" dirty="0" smtClean="0">
                <a:latin typeface="+mn-lt"/>
              </a:rPr>
              <a:t>L’Opérateur Informatique ERDF assure l’exploitation du patrimoine informatique du distributeur EDF. Organisé en plusieurs pôles, chacun gère un périmètre du patrimoine.</a:t>
            </a: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Le pôle  EBT est en charge de la gestion  bureautique (postes de travail, serveurs de fichiers et réseau télécom) pour les 2600 utilisateurs du siège répartis sur plusieurs sites.</a:t>
            </a:r>
          </a:p>
          <a:p>
            <a:pPr marL="0" indent="0" algn="just">
              <a:buFont typeface="Wingdings" pitchFamily="2" charset="2"/>
              <a:buNone/>
              <a:defRPr/>
            </a:pPr>
            <a:endParaRPr lang="fr-FR" sz="1000" dirty="0">
              <a:latin typeface="+mn-lt"/>
            </a:endParaRPr>
          </a:p>
        </p:txBody>
      </p:sp>
      <p:sp>
        <p:nvSpPr>
          <p:cNvPr id="34" name="Espace réservé du contenu 3"/>
          <p:cNvSpPr txBox="1">
            <a:spLocks/>
          </p:cNvSpPr>
          <p:nvPr/>
        </p:nvSpPr>
        <p:spPr bwMode="auto">
          <a:xfrm>
            <a:off x="5711825" y="1412875"/>
            <a:ext cx="3252788"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smtClean="0">
                <a:latin typeface="+mn-lt"/>
              </a:rPr>
              <a:t>Notre consultant intervient en assistance à maîtrise d’ouvrage sur des projets d’infrastructure, de stratégie d’entreprise, et assure aussi bien le pilotage intégral des appels d’offre que le déploiement.</a:t>
            </a:r>
          </a:p>
          <a:p>
            <a:pPr marL="342900" lvl="1" indent="-342900" algn="just">
              <a:buSzPct val="120000"/>
              <a:buFont typeface="Wingdings" pitchFamily="2" charset="2"/>
              <a:buChar char="ü"/>
              <a:defRPr/>
            </a:pPr>
            <a:r>
              <a:rPr lang="fr-FR" sz="1000" dirty="0" smtClean="0">
                <a:latin typeface="+mn-lt"/>
              </a:rPr>
              <a:t>Etude et mise en œuvre de la TV sur IP</a:t>
            </a:r>
          </a:p>
          <a:p>
            <a:pPr marL="342900" lvl="1" indent="-342900" algn="just">
              <a:buSzPct val="120000"/>
              <a:buFont typeface="Wingdings" pitchFamily="2" charset="2"/>
              <a:buChar char="ü"/>
              <a:defRPr/>
            </a:pPr>
            <a:r>
              <a:rPr lang="fr-FR" sz="1000" dirty="0" smtClean="0">
                <a:latin typeface="+mn-lt"/>
              </a:rPr>
              <a:t>Sélection et déploiement d’outil de gestion de projet</a:t>
            </a:r>
          </a:p>
          <a:p>
            <a:pPr marL="342900" lvl="1" indent="-342900" algn="just">
              <a:buSzPct val="120000"/>
              <a:buFont typeface="Wingdings" pitchFamily="2" charset="2"/>
              <a:buChar char="ü"/>
              <a:defRPr/>
            </a:pPr>
            <a:r>
              <a:rPr lang="fr-FR" sz="1000" dirty="0" smtClean="0">
                <a:latin typeface="+mn-lt"/>
              </a:rPr>
              <a:t>Mise en place d’une politique de gestion des impressions</a:t>
            </a:r>
          </a:p>
          <a:p>
            <a:pPr marL="342900" lvl="1" indent="-342900" algn="just">
              <a:buSzPct val="120000"/>
              <a:buFont typeface="Wingdings" pitchFamily="2" charset="2"/>
              <a:buChar char="ü"/>
              <a:defRPr/>
            </a:pPr>
            <a:r>
              <a:rPr lang="fr-FR" sz="1000" dirty="0" smtClean="0">
                <a:latin typeface="+mn-lt"/>
              </a:rPr>
              <a:t>Transfert d’</a:t>
            </a:r>
            <a:r>
              <a:rPr lang="fr-FR" sz="1000" dirty="0" err="1" smtClean="0">
                <a:latin typeface="+mn-lt"/>
              </a:rPr>
              <a:t>infogérant</a:t>
            </a:r>
            <a:r>
              <a:rPr lang="fr-FR" sz="1000" dirty="0" smtClean="0">
                <a:latin typeface="+mn-lt"/>
              </a:rPr>
              <a:t> dans le cadre de transfert d’activité entre services</a:t>
            </a:r>
          </a:p>
          <a:p>
            <a:pPr marL="357188" lvl="1" indent="-171450" algn="just">
              <a:buFont typeface="Wingdings" pitchFamily="2" charset="2"/>
              <a:buChar char=""/>
              <a:defRPr/>
            </a:pPr>
            <a:endParaRPr lang="fr-FR" sz="1000" dirty="0">
              <a:latin typeface="+mn-lt"/>
            </a:endParaRPr>
          </a:p>
        </p:txBody>
      </p:sp>
      <p:sp>
        <p:nvSpPr>
          <p:cNvPr id="35" name="Espace réservé du contenu 3"/>
          <p:cNvSpPr txBox="1">
            <a:spLocks/>
          </p:cNvSpPr>
          <p:nvPr/>
        </p:nvSpPr>
        <p:spPr bwMode="auto">
          <a:xfrm>
            <a:off x="5715000" y="4191000"/>
            <a:ext cx="3249613"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indent="0">
              <a:buFont typeface="Wingdings" pitchFamily="2" charset="2"/>
              <a:buNone/>
              <a:defRPr/>
            </a:pPr>
            <a:r>
              <a:rPr lang="fr-FR" sz="1000" dirty="0" smtClean="0">
                <a:latin typeface="+mn-lt"/>
              </a:rPr>
              <a:t/>
            </a:r>
            <a:br>
              <a:rPr lang="fr-FR" sz="1000" dirty="0" smtClean="0">
                <a:latin typeface="+mn-lt"/>
              </a:rPr>
            </a:br>
            <a:r>
              <a:rPr lang="fr-FR" sz="1000" dirty="0" smtClean="0">
                <a:latin typeface="+mn-lt"/>
              </a:rPr>
              <a:t>Par son intervention, d2X Expertise :</a:t>
            </a:r>
          </a:p>
          <a:p>
            <a:pPr marL="342900" lvl="1" indent="-342900" algn="just">
              <a:buSzPct val="120000"/>
              <a:buFont typeface="Wingdings" pitchFamily="2" charset="2"/>
              <a:buChar char="ü"/>
              <a:defRPr/>
            </a:pPr>
            <a:r>
              <a:rPr lang="fr-FR" sz="1000" dirty="0" smtClean="0">
                <a:latin typeface="+mn-lt"/>
              </a:rPr>
              <a:t>apporte un soutien méthodologique essentiel  dans la conduite de projets,</a:t>
            </a:r>
          </a:p>
          <a:p>
            <a:pPr marL="342900" lvl="1" indent="-342900" algn="just">
              <a:buSzPct val="120000"/>
              <a:buFont typeface="Wingdings" pitchFamily="2" charset="2"/>
              <a:buChar char="ü"/>
              <a:defRPr/>
            </a:pPr>
            <a:r>
              <a:rPr lang="fr-FR" sz="1000" dirty="0" smtClean="0">
                <a:latin typeface="+mn-lt"/>
              </a:rPr>
              <a:t>accompagne les équipes de l’Opérateur Informatique dans le développement de leur relation avec les métiers,</a:t>
            </a:r>
          </a:p>
          <a:p>
            <a:pPr marL="342900" lvl="1" indent="-342900" algn="just">
              <a:buSzPct val="120000"/>
              <a:buFont typeface="Wingdings" pitchFamily="2" charset="2"/>
              <a:buChar char="ü"/>
              <a:defRPr/>
            </a:pPr>
            <a:r>
              <a:rPr lang="fr-FR" sz="1000" dirty="0" smtClean="0">
                <a:latin typeface="+mn-lt"/>
              </a:rPr>
              <a:t>contribue à la maturité des processus de l’Opérateur Informatique</a:t>
            </a:r>
          </a:p>
        </p:txBody>
      </p:sp>
      <p:pic>
        <p:nvPicPr>
          <p:cNvPr id="9256" name="Espace réservé du contenu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49350"/>
            <a:ext cx="15986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
          <p:cNvSpPr>
            <a:spLocks noGrp="1" noChangeArrowheads="1"/>
          </p:cNvSpPr>
          <p:nvPr>
            <p:ph type="title" sz="quarter"/>
          </p:nvPr>
        </p:nvSpPr>
        <p:spPr/>
        <p:txBody>
          <a:bodyPr/>
          <a:lstStyle/>
          <a:p>
            <a:pPr eaLnBrk="1" hangingPunct="1">
              <a:defRPr/>
            </a:pPr>
            <a:r>
              <a:rPr lang="fr-FR" sz="2000" dirty="0" smtClean="0"/>
              <a:t>REFERENCES</a:t>
            </a:r>
          </a:p>
        </p:txBody>
      </p:sp>
      <p:sp>
        <p:nvSpPr>
          <p:cNvPr id="30" name="Rectangle à coins arrondis 29"/>
          <p:cNvSpPr/>
          <p:nvPr/>
        </p:nvSpPr>
        <p:spPr>
          <a:xfrm>
            <a:off x="7380858" y="260648"/>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7" name="Espace réservé du contenu 3"/>
          <p:cNvSpPr>
            <a:spLocks noGrp="1"/>
          </p:cNvSpPr>
          <p:nvPr>
            <p:ph sz="quarter" idx="2"/>
          </p:nvPr>
        </p:nvSpPr>
        <p:spPr>
          <a:xfrm>
            <a:off x="2281238" y="4191000"/>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smtClean="0">
                <a:latin typeface="+mn-lt"/>
              </a:rPr>
              <a:t>D’ici à fin 2014,  Dexia doit avoir scindé les activités du groupe et celles de la SFIL.</a:t>
            </a:r>
          </a:p>
          <a:p>
            <a:pPr marL="0" indent="0">
              <a:buFont typeface="Wingdings" pitchFamily="2" charset="2"/>
              <a:buNone/>
              <a:defRPr/>
            </a:pPr>
            <a:endParaRPr lang="fr-FR" sz="1000" dirty="0" smtClean="0">
              <a:latin typeface="+mn-lt"/>
            </a:endParaRPr>
          </a:p>
          <a:p>
            <a:pPr marL="0" indent="0">
              <a:buFont typeface="Wingdings" pitchFamily="2" charset="2"/>
              <a:buNone/>
              <a:defRPr/>
            </a:pPr>
            <a:r>
              <a:rPr lang="fr-FR" sz="1000" dirty="0" smtClean="0">
                <a:latin typeface="+mn-lt"/>
              </a:rPr>
              <a:t>En conséquence, à échéance fin 2014 :</a:t>
            </a:r>
          </a:p>
          <a:p>
            <a:pPr marL="261938" lvl="2" indent="-171450" algn="just">
              <a:buFont typeface="Wingdings" pitchFamily="2" charset="2"/>
              <a:buChar char=""/>
              <a:defRPr/>
            </a:pPr>
            <a:r>
              <a:rPr lang="fr-FR" sz="1000" dirty="0">
                <a:latin typeface="+mn-lt"/>
              </a:rPr>
              <a:t>La SFIL doit disposer d’une DSI structurée et autonome sur l’ensemble de son périmètre (</a:t>
            </a:r>
            <a:r>
              <a:rPr lang="fr-FR" sz="1000" dirty="0" err="1">
                <a:latin typeface="+mn-lt"/>
              </a:rPr>
              <a:t>assets</a:t>
            </a:r>
            <a:r>
              <a:rPr lang="fr-FR" sz="1000" dirty="0">
                <a:latin typeface="+mn-lt"/>
              </a:rPr>
              <a:t>, </a:t>
            </a:r>
            <a:r>
              <a:rPr lang="fr-FR" sz="1000" dirty="0" err="1">
                <a:latin typeface="+mn-lt"/>
              </a:rPr>
              <a:t>appplications</a:t>
            </a:r>
            <a:r>
              <a:rPr lang="fr-FR" sz="1000" dirty="0">
                <a:latin typeface="+mn-lt"/>
              </a:rPr>
              <a:t>, exploitation, etc…),</a:t>
            </a:r>
          </a:p>
          <a:p>
            <a:pPr marL="261938" lvl="2" indent="-171450" algn="just">
              <a:buFont typeface="Wingdings" pitchFamily="2" charset="2"/>
              <a:buChar char=""/>
              <a:defRPr/>
            </a:pPr>
            <a:r>
              <a:rPr lang="fr-FR" sz="1000" dirty="0">
                <a:latin typeface="+mn-lt"/>
              </a:rPr>
              <a:t>Les éventuelles applications « communes » doivent être dupliquées avant cette date,</a:t>
            </a:r>
          </a:p>
          <a:p>
            <a:pPr marL="261938" lvl="2" indent="-171450" algn="just">
              <a:buFont typeface="Wingdings" pitchFamily="2" charset="2"/>
              <a:buChar char=""/>
              <a:defRPr/>
            </a:pPr>
            <a:r>
              <a:rPr lang="fr-FR" sz="1000" dirty="0">
                <a:latin typeface="+mn-lt"/>
              </a:rPr>
              <a:t>Les services de la DSI doivent être entièrement opérationnels.</a:t>
            </a:r>
          </a:p>
        </p:txBody>
      </p:sp>
      <p:sp>
        <p:nvSpPr>
          <p:cNvPr id="22" name="Rectangle 21"/>
          <p:cNvSpPr/>
          <p:nvPr/>
        </p:nvSpPr>
        <p:spPr>
          <a:xfrm>
            <a:off x="2272011"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8" name="Rectangle 57"/>
          <p:cNvSpPr/>
          <p:nvPr/>
        </p:nvSpPr>
        <p:spPr>
          <a:xfrm>
            <a:off x="5708532"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9" name="Rectangle 58"/>
          <p:cNvSpPr/>
          <p:nvPr/>
        </p:nvSpPr>
        <p:spPr>
          <a:xfrm>
            <a:off x="5708532" y="4203122"/>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090"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C2D7708A-E79B-4238-8ED8-BE126DF7F4D7}" type="slidenum">
              <a:rPr lang="fr-FR" smtClean="0"/>
              <a:pPr>
                <a:defRPr/>
              </a:pPr>
              <a:t>11</a:t>
            </a:fld>
            <a:endParaRPr lang="fr-FR" smtClean="0"/>
          </a:p>
        </p:txBody>
      </p:sp>
      <p:sp>
        <p:nvSpPr>
          <p:cNvPr id="21523"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r" eaLnBrk="1" hangingPunct="1">
              <a:defRPr sz="800" b="1" i="1">
                <a:solidFill>
                  <a:schemeClr val="bg2"/>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53990EDD-8D91-4D7A-9685-F135F311514A}" type="slidenum">
              <a:rPr lang="fr-FR"/>
              <a:pPr/>
              <a:t>11</a:t>
            </a:fld>
            <a:endParaRPr lang="fr-FR" dirty="0"/>
          </a:p>
        </p:txBody>
      </p:sp>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21533" name="Espace réservé du contenu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21537" name="Espace réservé du contenu 13"/>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21538" name="Espace réservé du contenu 2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21539" name="Espace réservé du contenu 18"/>
          <p:cNvPicPr>
            <a:picLocks noGrp="1" noChangeAspect="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412875"/>
            <a:ext cx="3251200"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a:defRPr/>
            </a:pPr>
            <a:endParaRPr lang="fr-FR" sz="1000" dirty="0" smtClean="0">
              <a:latin typeface="+mn-lt"/>
            </a:endParaRPr>
          </a:p>
          <a:p>
            <a:pPr>
              <a:defRPr/>
            </a:pPr>
            <a:r>
              <a:rPr lang="fr-FR" sz="1000" dirty="0" smtClean="0">
                <a:latin typeface="+mn-lt"/>
              </a:rPr>
              <a:t>Le groupe Dexia est née en 96 de </a:t>
            </a:r>
            <a:r>
              <a:rPr lang="fr-FR" sz="1000" dirty="0">
                <a:latin typeface="+mn-lt"/>
              </a:rPr>
              <a:t>l’alliance </a:t>
            </a:r>
            <a:r>
              <a:rPr lang="fr-FR" sz="1000" dirty="0" smtClean="0">
                <a:latin typeface="+mn-lt"/>
              </a:rPr>
              <a:t>entre </a:t>
            </a:r>
            <a:r>
              <a:rPr lang="fr-FR" sz="1000" dirty="0">
                <a:latin typeface="+mn-lt"/>
              </a:rPr>
              <a:t>le crédit communal de Belgique </a:t>
            </a:r>
            <a:r>
              <a:rPr lang="fr-FR" sz="1000" dirty="0" smtClean="0">
                <a:latin typeface="+mn-lt"/>
              </a:rPr>
              <a:t>et </a:t>
            </a:r>
            <a:r>
              <a:rPr lang="fr-FR" sz="1000" dirty="0">
                <a:latin typeface="+mn-lt"/>
              </a:rPr>
              <a:t>le crédit local de </a:t>
            </a:r>
            <a:r>
              <a:rPr lang="fr-FR" sz="1000" dirty="0" smtClean="0">
                <a:latin typeface="+mn-lt"/>
              </a:rPr>
              <a:t>France. </a:t>
            </a:r>
          </a:p>
          <a:p>
            <a:pPr>
              <a:defRPr/>
            </a:pPr>
            <a:r>
              <a:rPr lang="fr-FR" sz="1000" dirty="0" smtClean="0">
                <a:latin typeface="+mn-lt"/>
              </a:rPr>
              <a:t>Dans le cadre des mesures employées pour la stabilisation de la situation de liquidé du groupe suite à la crise de la dette souveraine européenne, le groupe Dexia a décidé de créer une nouvelle entité, </a:t>
            </a:r>
            <a:r>
              <a:rPr lang="fr-FR" sz="1000" b="1" dirty="0" smtClean="0">
                <a:latin typeface="+mn-lt"/>
              </a:rPr>
              <a:t>SFIL,</a:t>
            </a:r>
            <a:r>
              <a:rPr lang="fr-FR" sz="1000" dirty="0" smtClean="0">
                <a:latin typeface="+mn-lt"/>
              </a:rPr>
              <a:t> pour subvenir aux demandes de prêt pour les collectivité locales.</a:t>
            </a:r>
            <a:endParaRPr lang="fr-FR" sz="1000" dirty="0">
              <a:latin typeface="+mn-lt"/>
            </a:endParaRPr>
          </a:p>
        </p:txBody>
      </p:sp>
      <p:sp>
        <p:nvSpPr>
          <p:cNvPr id="54" name="Espace réservé du contenu 3"/>
          <p:cNvSpPr>
            <a:spLocks noGrp="1"/>
          </p:cNvSpPr>
          <p:nvPr>
            <p:ph sz="quarter" idx="2"/>
          </p:nvPr>
        </p:nvSpPr>
        <p:spPr>
          <a:xfrm>
            <a:off x="5711825" y="1428750"/>
            <a:ext cx="3252788"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None/>
              <a:defRPr/>
            </a:pPr>
            <a:endParaRPr lang="fr-FR" sz="1000" dirty="0" smtClean="0">
              <a:latin typeface="+mn-lt"/>
            </a:endParaRPr>
          </a:p>
          <a:p>
            <a:pPr marL="0" lvl="1" indent="0" algn="just">
              <a:buNone/>
              <a:defRPr/>
            </a:pPr>
            <a:r>
              <a:rPr lang="fr-FR" sz="1000" dirty="0" smtClean="0">
                <a:latin typeface="+mn-lt"/>
              </a:rPr>
              <a:t>Au sein du département </a:t>
            </a:r>
            <a:r>
              <a:rPr lang="fr-FR" sz="1000" b="1" dirty="0" smtClean="0">
                <a:latin typeface="+mn-lt"/>
              </a:rPr>
              <a:t>Relations Client</a:t>
            </a:r>
            <a:r>
              <a:rPr lang="fr-FR" sz="1000" dirty="0" smtClean="0">
                <a:latin typeface="+mn-lt"/>
              </a:rPr>
              <a:t> , l’intervention de d²X Expertise consiste à :</a:t>
            </a:r>
          </a:p>
          <a:p>
            <a:pPr marL="0" lvl="1" indent="0" algn="just">
              <a:buNone/>
              <a:defRPr/>
            </a:pPr>
            <a:endParaRPr lang="fr-FR" sz="1000" dirty="0" smtClean="0">
              <a:latin typeface="+mn-lt"/>
            </a:endParaRPr>
          </a:p>
          <a:p>
            <a:pPr marL="261938" lvl="2" indent="-171450" algn="just">
              <a:buFont typeface="Wingdings" pitchFamily="2" charset="2"/>
              <a:buChar char=""/>
              <a:defRPr/>
            </a:pPr>
            <a:r>
              <a:rPr lang="fr-FR" sz="1000" dirty="0">
                <a:latin typeface="+mn-lt"/>
              </a:rPr>
              <a:t>r</a:t>
            </a:r>
            <a:r>
              <a:rPr lang="fr-FR" sz="1000" dirty="0" smtClean="0">
                <a:latin typeface="+mn-lt"/>
              </a:rPr>
              <a:t>evoir et améliorer les  processus  sur différents domaines de DCL, pour les transférer vers la nouvelle entité et dans des nouveaux services,</a:t>
            </a:r>
          </a:p>
          <a:p>
            <a:pPr marL="261938" lvl="2" indent="-171450" algn="just">
              <a:buFont typeface="Wingdings" pitchFamily="2" charset="2"/>
              <a:buChar char=""/>
              <a:defRPr/>
            </a:pPr>
            <a:endParaRPr lang="fr-FR" sz="1000" dirty="0" smtClean="0">
              <a:latin typeface="+mn-lt"/>
            </a:endParaRPr>
          </a:p>
          <a:p>
            <a:pPr marL="261938" lvl="2" indent="-171450" algn="just">
              <a:buFont typeface="Wingdings" pitchFamily="2" charset="2"/>
              <a:buChar char=""/>
              <a:defRPr/>
            </a:pPr>
            <a:r>
              <a:rPr lang="fr-FR" sz="1000" dirty="0" smtClean="0">
                <a:latin typeface="+mn-lt"/>
              </a:rPr>
              <a:t>piloter le portefeuille des projets.</a:t>
            </a:r>
            <a:endParaRPr lang="fr-FR" sz="1000" dirty="0">
              <a:latin typeface="+mn-lt"/>
            </a:endParaRPr>
          </a:p>
        </p:txBody>
      </p:sp>
      <p:sp>
        <p:nvSpPr>
          <p:cNvPr id="56" name="Espace réservé du contenu 3"/>
          <p:cNvSpPr>
            <a:spLocks noGrp="1"/>
          </p:cNvSpPr>
          <p:nvPr>
            <p:ph sz="quarter" idx="2"/>
          </p:nvPr>
        </p:nvSpPr>
        <p:spPr>
          <a:xfrm>
            <a:off x="5527968" y="4293096"/>
            <a:ext cx="3436646" cy="1985467"/>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357188" lvl="1" indent="-171450" algn="just">
              <a:buSzPct val="120000"/>
              <a:buFont typeface="Wingdings" pitchFamily="2" charset="2"/>
              <a:buChar char=""/>
              <a:defRPr/>
            </a:pPr>
            <a:r>
              <a:rPr lang="fr-FR" sz="1000" dirty="0" smtClean="0">
                <a:latin typeface="+mn-lt"/>
              </a:rPr>
              <a:t>Maîtrise du référentiel ITIL</a:t>
            </a:r>
          </a:p>
          <a:p>
            <a:pPr marL="357188" lvl="1" indent="-171450" algn="just">
              <a:buSzPct val="120000"/>
              <a:buFont typeface="Wingdings" pitchFamily="2" charset="2"/>
              <a:buChar char=""/>
              <a:defRPr/>
            </a:pPr>
            <a:endParaRPr lang="fr-FR" sz="1000" dirty="0" smtClean="0">
              <a:latin typeface="+mn-lt"/>
            </a:endParaRPr>
          </a:p>
          <a:p>
            <a:pPr marL="357188" lvl="1" indent="-171450" algn="just">
              <a:buSzPct val="120000"/>
              <a:buFont typeface="Wingdings" pitchFamily="2" charset="2"/>
              <a:buChar char=""/>
              <a:defRPr/>
            </a:pPr>
            <a:r>
              <a:rPr lang="fr-FR" sz="1000" dirty="0" smtClean="0">
                <a:latin typeface="+mn-lt"/>
              </a:rPr>
              <a:t>Connaissances du pilotage de projet</a:t>
            </a:r>
          </a:p>
          <a:p>
            <a:pPr marL="357188" lvl="1" indent="-171450" algn="just">
              <a:buSzPct val="120000"/>
              <a:buFont typeface="Wingdings" pitchFamily="2" charset="2"/>
              <a:buChar char=""/>
              <a:defRPr/>
            </a:pPr>
            <a:endParaRPr lang="fr-FR" sz="1000" dirty="0" smtClean="0">
              <a:latin typeface="+mn-lt"/>
            </a:endParaRPr>
          </a:p>
          <a:p>
            <a:pPr marL="357188" lvl="1" indent="-171450" algn="just">
              <a:buSzPct val="120000"/>
              <a:buFont typeface="Wingdings" pitchFamily="2" charset="2"/>
              <a:buChar char=""/>
              <a:defRPr/>
            </a:pPr>
            <a:r>
              <a:rPr lang="fr-FR" sz="1000" dirty="0" smtClean="0">
                <a:latin typeface="+mn-lt"/>
              </a:rPr>
              <a:t>Connaissances globales des métiers de la DSI</a:t>
            </a:r>
          </a:p>
          <a:p>
            <a:pPr marL="357188" lvl="1" indent="-171450" algn="just">
              <a:buSzPct val="120000"/>
              <a:buFont typeface="Wingdings" pitchFamily="2" charset="2"/>
              <a:buChar char=""/>
              <a:defRPr/>
            </a:pPr>
            <a:endParaRPr lang="fr-FR" sz="1000" dirty="0" smtClean="0">
              <a:latin typeface="+mn-lt"/>
            </a:endParaRPr>
          </a:p>
          <a:p>
            <a:pPr marL="357188" lvl="1" indent="-171450" algn="just">
              <a:buSzPct val="120000"/>
              <a:buFont typeface="Wingdings" pitchFamily="2" charset="2"/>
              <a:buChar char=""/>
              <a:defRPr/>
            </a:pPr>
            <a:r>
              <a:rPr lang="fr-FR" sz="1000" dirty="0" smtClean="0">
                <a:latin typeface="+mn-lt"/>
              </a:rPr>
              <a:t>Expérience avérée dans la migration d’applications (depuis les aspects fonctionnels jusqu’aux aspects d’infrastructure).</a:t>
            </a:r>
            <a:endParaRPr lang="fr-FR" sz="1000" dirty="0">
              <a:latin typeface="+mn-lt"/>
            </a:endParaRPr>
          </a:p>
          <a:p>
            <a:pPr marL="0" lvl="1" indent="0" algn="just">
              <a:buSzPct val="120000"/>
              <a:buNone/>
              <a:defRPr/>
            </a:pPr>
            <a:endParaRPr lang="fr-FR" sz="1000" dirty="0" smtClean="0">
              <a:latin typeface="Verdana"/>
            </a:endParaRPr>
          </a:p>
        </p:txBody>
      </p:sp>
      <p:pic>
        <p:nvPicPr>
          <p:cNvPr id="21543" name="Espace réservé du contenu 7"/>
          <p:cNvPicPr>
            <a:picLocks noGrp="1" noChangeAspect="1"/>
          </p:cNvPicPr>
          <p:nvPr>
            <p:ph sz="quarter" idx="1"/>
          </p:nvPr>
        </p:nvPicPr>
        <p:blipFill>
          <a:blip r:embed="rId7" cstate="print">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333375" y="1001369"/>
            <a:ext cx="1598613" cy="608852"/>
          </a:xfrm>
        </p:spPr>
      </p:pic>
      <p:sp>
        <p:nvSpPr>
          <p:cNvPr id="24" name="Rectangle à coins arrondis 23"/>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7" name="Rectangle à coins arrondis 26"/>
          <p:cNvSpPr/>
          <p:nvPr/>
        </p:nvSpPr>
        <p:spPr>
          <a:xfrm>
            <a:off x="7380858" y="260350"/>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9" name="Rectangle à coins arrondis 28"/>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0" name="Rectangle à coins arrondis 29"/>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1" name="Rectangle à coins arrondis 30"/>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extLst>
      <p:ext uri="{BB962C8B-B14F-4D97-AF65-F5344CB8AC3E}">
        <p14:creationId xmlns:p14="http://schemas.microsoft.com/office/powerpoint/2010/main" val="2560887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7" name="Espace réservé du contenu 3"/>
          <p:cNvSpPr>
            <a:spLocks noGrp="1"/>
          </p:cNvSpPr>
          <p:nvPr>
            <p:ph sz="quarter" idx="2"/>
          </p:nvPr>
        </p:nvSpPr>
        <p:spPr>
          <a:xfrm>
            <a:off x="2281238" y="4191000"/>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Donner le GO à la généralisation de </a:t>
            </a:r>
            <a:r>
              <a:rPr lang="fr-FR" sz="1000" dirty="0" err="1" smtClean="0">
                <a:latin typeface="+mn-lt"/>
              </a:rPr>
              <a:t>Linky</a:t>
            </a:r>
            <a:r>
              <a:rPr lang="fr-FR" sz="1000" dirty="0" smtClean="0">
                <a:latin typeface="+mn-lt"/>
              </a:rPr>
              <a:t> chez 35 millions de particuliers nécessite des garanties solides de robustesse, de performance et d’exploitabilité de la solution.</a:t>
            </a:r>
          </a:p>
          <a:p>
            <a:pPr marL="0" indent="0" algn="just">
              <a:buFont typeface="Wingdings" pitchFamily="2" charset="2"/>
              <a:buNone/>
              <a:defRPr/>
            </a:pPr>
            <a:endParaRPr lang="fr-FR" sz="1000" dirty="0" smtClean="0">
              <a:latin typeface="Verdana"/>
            </a:endParaRPr>
          </a:p>
          <a:p>
            <a:pPr marL="0" indent="0" algn="just">
              <a:buFont typeface="Wingdings" pitchFamily="2" charset="2"/>
              <a:buNone/>
              <a:defRPr/>
            </a:pPr>
            <a:r>
              <a:rPr lang="fr-FR" sz="1000" dirty="0" smtClean="0">
                <a:latin typeface="Verdana"/>
              </a:rPr>
              <a:t>La phase d’expérimentation doit apporter les éléments factuels tangibles qui permettront à la CRE (Commission de Régulation de l’Electricité) de se prononcer pour le déploiement.</a:t>
            </a:r>
          </a:p>
          <a:p>
            <a:pPr marL="0" indent="0" algn="just">
              <a:buFont typeface="Wingdings" pitchFamily="2" charset="2"/>
              <a:buNone/>
              <a:defRPr/>
            </a:pPr>
            <a:endParaRPr lang="fr-FR" sz="1000" dirty="0" smtClean="0">
              <a:latin typeface="Verdana"/>
            </a:endParaRPr>
          </a:p>
        </p:txBody>
      </p:sp>
      <p:sp>
        <p:nvSpPr>
          <p:cNvPr id="22" name="Rectangle 21"/>
          <p:cNvSpPr/>
          <p:nvPr/>
        </p:nvSpPr>
        <p:spPr>
          <a:xfrm>
            <a:off x="2272011"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8" name="Rectangle 57"/>
          <p:cNvSpPr/>
          <p:nvPr/>
        </p:nvSpPr>
        <p:spPr>
          <a:xfrm>
            <a:off x="5708532"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9" name="Rectangle 58"/>
          <p:cNvSpPr/>
          <p:nvPr/>
        </p:nvSpPr>
        <p:spPr>
          <a:xfrm>
            <a:off x="5708532" y="4203122"/>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sp>
        <p:nvSpPr>
          <p:cNvPr id="3090"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2430412F-57AF-4FC3-9370-74CC5AFA5C07}" type="slidenum">
              <a:rPr lang="fr-FR" smtClean="0"/>
              <a:pPr>
                <a:defRPr/>
              </a:pPr>
              <a:t>12</a:t>
            </a:fld>
            <a:endParaRPr lang="fr-FR" smtClean="0"/>
          </a:p>
        </p:txBody>
      </p:sp>
      <p:sp>
        <p:nvSpPr>
          <p:cNvPr id="11283"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B27DA481-498B-4D00-8F49-0BD7DB1C4D20}" type="slidenum">
              <a:rPr lang="fr-FR" sz="800" b="1" i="1">
                <a:solidFill>
                  <a:schemeClr val="bg2"/>
                </a:solidFill>
              </a:rPr>
              <a:pPr algn="r" eaLnBrk="1" hangingPunct="1"/>
              <a:t>12</a:t>
            </a:fld>
            <a:endParaRPr lang="fr-FR" sz="800" b="1" i="1" dirty="0">
              <a:solidFill>
                <a:schemeClr val="bg2"/>
              </a:solidFill>
            </a:endParaRPr>
          </a:p>
        </p:txBody>
      </p:sp>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11293" name="Espace réservé du contenu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11297" name="Espace réservé du contenu 13"/>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11298" name="Espace réservé du contenu 2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11299" name="Espace réservé du contenu 18"/>
          <p:cNvPicPr>
            <a:picLocks noGrp="1" noChangeAspect="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412875"/>
            <a:ext cx="3251200"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Une nouvelle génération de compteurs intelligents est en cours d’expérimentation sur deux zones du territoire national.</a:t>
            </a:r>
          </a:p>
          <a:p>
            <a:pPr marL="0" indent="0" algn="just">
              <a:buFont typeface="Wingdings" pitchFamily="2" charset="2"/>
              <a:buNone/>
              <a:defRPr/>
            </a:pPr>
            <a:r>
              <a:rPr lang="fr-FR" sz="1000" dirty="0" smtClean="0">
                <a:latin typeface="+mn-lt"/>
              </a:rPr>
              <a:t>Répondant au nom de </a:t>
            </a:r>
            <a:r>
              <a:rPr lang="fr-FR" sz="1000" dirty="0" err="1" smtClean="0">
                <a:latin typeface="+mn-lt"/>
              </a:rPr>
              <a:t>Linky</a:t>
            </a:r>
            <a:r>
              <a:rPr lang="fr-FR" sz="1000" dirty="0" smtClean="0">
                <a:latin typeface="+mn-lt"/>
              </a:rPr>
              <a:t>, ces compteurs permettent</a:t>
            </a:r>
            <a:r>
              <a:rPr lang="fr-FR" sz="1000" dirty="0" smtClean="0">
                <a:latin typeface="Verdana"/>
              </a:rPr>
              <a:t> d’être relevés et programmés à distance (ex : évolution tarifaire, modification de la puissance souscrite …)</a:t>
            </a:r>
            <a:r>
              <a:rPr lang="fr-FR" sz="1000" dirty="0" smtClean="0">
                <a:latin typeface="+mn-lt"/>
              </a:rPr>
              <a:t> et </a:t>
            </a:r>
            <a:r>
              <a:rPr lang="fr-FR" sz="1000" dirty="0" smtClean="0">
                <a:latin typeface="Verdana"/>
              </a:rPr>
              <a:t>devront </a:t>
            </a:r>
            <a:r>
              <a:rPr lang="fr-FR" sz="1000" dirty="0" smtClean="0">
                <a:latin typeface="+mn-lt"/>
              </a:rPr>
              <a:t>équiper 35 millions de foyers d’ici 2017.</a:t>
            </a:r>
          </a:p>
          <a:p>
            <a:pPr marL="0" indent="0" algn="just">
              <a:buFont typeface="Wingdings" pitchFamily="2" charset="2"/>
              <a:buNone/>
              <a:defRPr/>
            </a:pPr>
            <a:r>
              <a:rPr lang="fr-FR" sz="1000" dirty="0" smtClean="0">
                <a:latin typeface="+mn-lt"/>
              </a:rPr>
              <a:t>Ce projet </a:t>
            </a:r>
            <a:r>
              <a:rPr lang="fr-FR" sz="1000" dirty="0" err="1" smtClean="0">
                <a:latin typeface="+mn-lt"/>
              </a:rPr>
              <a:t>eRDF</a:t>
            </a:r>
            <a:r>
              <a:rPr lang="fr-FR" sz="1000" dirty="0" smtClean="0">
                <a:latin typeface="+mn-lt"/>
              </a:rPr>
              <a:t> ambitieux est considéré pour </a:t>
            </a:r>
            <a:r>
              <a:rPr lang="fr-FR" sz="1000" dirty="0" smtClean="0">
                <a:latin typeface="Verdana"/>
              </a:rPr>
              <a:t>le domaine de la distribution d’électricité</a:t>
            </a:r>
            <a:r>
              <a:rPr lang="fr-FR" sz="1000" dirty="0" smtClean="0">
                <a:latin typeface="+mn-lt"/>
              </a:rPr>
              <a:t> comme une évolution comparable à « celle d’Internet dans l’univers des télécommunications ».</a:t>
            </a:r>
          </a:p>
          <a:p>
            <a:pPr marL="0" indent="0" algn="just">
              <a:buFont typeface="Wingdings" pitchFamily="2" charset="2"/>
              <a:buNone/>
              <a:defRPr/>
            </a:pPr>
            <a:r>
              <a:rPr lang="fr-FR" sz="1000" dirty="0" smtClean="0"/>
              <a:t/>
            </a:r>
            <a:br>
              <a:rPr lang="fr-FR" sz="1000" dirty="0" smtClean="0"/>
            </a:br>
            <a:r>
              <a:rPr lang="fr-FR" sz="1000" dirty="0" smtClean="0"/>
              <a:t/>
            </a:r>
            <a:br>
              <a:rPr lang="fr-FR" sz="1000" dirty="0" smtClean="0"/>
            </a:br>
            <a:endParaRPr lang="fr-FR" sz="1000" dirty="0">
              <a:latin typeface="+mn-lt"/>
            </a:endParaRPr>
          </a:p>
        </p:txBody>
      </p:sp>
      <p:sp>
        <p:nvSpPr>
          <p:cNvPr id="54" name="Espace réservé du contenu 3"/>
          <p:cNvSpPr>
            <a:spLocks noGrp="1"/>
          </p:cNvSpPr>
          <p:nvPr>
            <p:ph sz="quarter" idx="2"/>
          </p:nvPr>
        </p:nvSpPr>
        <p:spPr>
          <a:xfrm>
            <a:off x="5711825" y="1428750"/>
            <a:ext cx="3252788"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smtClean="0">
                <a:latin typeface="+mn-lt"/>
              </a:rPr>
              <a:t>Notre consultant intervient au sein de la cellule d’administration pour assurer:</a:t>
            </a:r>
          </a:p>
          <a:p>
            <a:pPr marL="342900" lvl="1" indent="-342900" algn="just">
              <a:buSzPct val="120000"/>
              <a:buFont typeface="Wingdings" pitchFamily="2" charset="2"/>
              <a:buChar char="ü"/>
              <a:defRPr/>
            </a:pPr>
            <a:r>
              <a:rPr lang="fr-FR" sz="1000" dirty="0" smtClean="0">
                <a:latin typeface="+mn-lt"/>
              </a:rPr>
              <a:t>le suivi des mises en production et des </a:t>
            </a:r>
            <a:r>
              <a:rPr lang="fr-FR" sz="1000" kern="1200" dirty="0" smtClean="0">
                <a:latin typeface="+mn-lt"/>
              </a:rPr>
              <a:t>incidents,</a:t>
            </a:r>
          </a:p>
          <a:p>
            <a:pPr marL="342900" lvl="1" indent="-342900" algn="just">
              <a:buSzPct val="120000"/>
              <a:buFont typeface="Wingdings" pitchFamily="2" charset="2"/>
              <a:buChar char="ü"/>
              <a:defRPr/>
            </a:pPr>
            <a:r>
              <a:rPr lang="fr-FR" sz="1000" kern="1200" dirty="0" smtClean="0">
                <a:latin typeface="+mn-lt"/>
              </a:rPr>
              <a:t>le pilotage d’une </a:t>
            </a:r>
            <a:r>
              <a:rPr lang="fr-FR" sz="1000" kern="1200" dirty="0" err="1" smtClean="0">
                <a:latin typeface="+mn-lt"/>
              </a:rPr>
              <a:t>task</a:t>
            </a:r>
            <a:r>
              <a:rPr lang="fr-FR" sz="1000" kern="1200" dirty="0" smtClean="0">
                <a:latin typeface="+mn-lt"/>
              </a:rPr>
              <a:t> force sur la mise à jour des versions </a:t>
            </a:r>
            <a:r>
              <a:rPr lang="fr-FR" sz="1000" kern="1200" dirty="0" err="1" smtClean="0">
                <a:latin typeface="+mn-lt"/>
              </a:rPr>
              <a:t>firmware</a:t>
            </a:r>
            <a:r>
              <a:rPr lang="fr-FR" sz="1000" kern="1200" dirty="0" smtClean="0">
                <a:latin typeface="+mn-lt"/>
              </a:rPr>
              <a:t> et logicielle embarquées,</a:t>
            </a:r>
          </a:p>
          <a:p>
            <a:pPr marL="342900" lvl="1" indent="-342900" algn="just">
              <a:buSzPct val="120000"/>
              <a:buFont typeface="Wingdings" pitchFamily="2" charset="2"/>
              <a:buChar char="ü"/>
              <a:defRPr/>
            </a:pPr>
            <a:r>
              <a:rPr lang="fr-FR" sz="1000" kern="1200" dirty="0" smtClean="0">
                <a:latin typeface="+mn-lt"/>
              </a:rPr>
              <a:t>la gestion des interfaces avec les SI partenaires et la relation avec l’exploitant,</a:t>
            </a:r>
          </a:p>
          <a:p>
            <a:pPr marL="342900" lvl="1" indent="-342900" algn="just">
              <a:buSzPct val="120000"/>
              <a:buFont typeface="Wingdings" pitchFamily="2" charset="2"/>
              <a:buChar char="ü"/>
              <a:defRPr/>
            </a:pPr>
            <a:r>
              <a:rPr lang="fr-FR" sz="1000" kern="1200" dirty="0" smtClean="0">
                <a:latin typeface="+mn-lt"/>
              </a:rPr>
              <a:t>la gestion de la sécurité sur les équipements.</a:t>
            </a:r>
          </a:p>
          <a:p>
            <a:pPr marL="357188" lvl="1" indent="-171450" algn="just">
              <a:buFont typeface="Wingdings" pitchFamily="2" charset="2"/>
              <a:buChar char=""/>
              <a:defRPr/>
            </a:pPr>
            <a:endParaRPr lang="fr-FR" sz="1000" dirty="0">
              <a:latin typeface="+mn-lt"/>
            </a:endParaRPr>
          </a:p>
        </p:txBody>
      </p:sp>
      <p:sp>
        <p:nvSpPr>
          <p:cNvPr id="56" name="Espace réservé du contenu 3"/>
          <p:cNvSpPr>
            <a:spLocks noGrp="1"/>
          </p:cNvSpPr>
          <p:nvPr>
            <p:ph sz="quarter" idx="2"/>
          </p:nvPr>
        </p:nvSpPr>
        <p:spPr>
          <a:xfrm>
            <a:off x="5715000" y="4191000"/>
            <a:ext cx="3249613"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endParaRPr lang="fr-FR" sz="1000" dirty="0" smtClean="0">
              <a:latin typeface="Verdana"/>
            </a:endParaRPr>
          </a:p>
          <a:p>
            <a:pPr marL="0" lvl="1" indent="0" algn="just">
              <a:buSzPct val="120000"/>
              <a:buFont typeface="Wingdings 3" pitchFamily="18" charset="2"/>
              <a:buNone/>
              <a:defRPr/>
            </a:pPr>
            <a:endParaRPr lang="fr-FR" sz="1000" dirty="0" smtClean="0">
              <a:latin typeface="Verdana"/>
            </a:endParaRPr>
          </a:p>
          <a:p>
            <a:pPr marL="0" lvl="1" indent="0" algn="just">
              <a:buSzPct val="120000"/>
              <a:buFont typeface="Wingdings 3" pitchFamily="18" charset="2"/>
              <a:buNone/>
              <a:defRPr/>
            </a:pPr>
            <a:r>
              <a:rPr lang="fr-FR" sz="1000" dirty="0" smtClean="0">
                <a:latin typeface="Verdana"/>
              </a:rPr>
              <a:t>Grâce à sa connaissance du fonctionnement EDF, du domaine comptage et à son expérience sur les compteurs communicants industriels, notre consultant est en mesure de proposer des solutions parfaitement adaptées aux contraintes et problématiques d’exploitation.</a:t>
            </a:r>
          </a:p>
        </p:txBody>
      </p:sp>
      <p:pic>
        <p:nvPicPr>
          <p:cNvPr id="11303" name="Espace réservé du contenu 7"/>
          <p:cNvPicPr>
            <a:picLocks noGrp="1" noChangeAspect="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381000" y="1149350"/>
            <a:ext cx="1598613" cy="623888"/>
          </a:xfrm>
        </p:spPr>
      </p:pic>
      <p:sp>
        <p:nvSpPr>
          <p:cNvPr id="23" name="Rectangle à coins arrondis 22"/>
          <p:cNvSpPr/>
          <p:nvPr/>
        </p:nvSpPr>
        <p:spPr>
          <a:xfrm>
            <a:off x="7380858" y="26035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Project</a:t>
            </a:r>
            <a:b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4" name="Rectangle à coins arrondis 23"/>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5" name="Rectangle à coins arrondis 24"/>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6" name="Rectangle à coins arrondis 25"/>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7" name="Rectangle à coins arrondis 26"/>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8" name="Rectangle à coins arrondis 27"/>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317905"/>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 name="Espace réservé du contenu 3"/>
          <p:cNvSpPr>
            <a:spLocks noGrp="1"/>
          </p:cNvSpPr>
          <p:nvPr>
            <p:ph sz="quarter" idx="2"/>
          </p:nvPr>
        </p:nvSpPr>
        <p:spPr>
          <a:xfrm>
            <a:off x="2262188" y="4435475"/>
            <a:ext cx="3246437" cy="17827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spcBef>
                <a:spcPts val="500"/>
              </a:spcBef>
              <a:buFont typeface="Wingdings" pitchFamily="2" charset="2"/>
              <a:buNone/>
              <a:defRPr/>
            </a:pPr>
            <a:r>
              <a:rPr lang="fr-FR" sz="1000" dirty="0" smtClean="0">
                <a:latin typeface="+mn-lt"/>
              </a:rPr>
              <a:t>L’ensemble des outils, méthodes et processus liés à la gestion de la continuité de services au sein du service d’exploitation ne permettait plus de répondre aux exigences sans cesse plus fortes des clients, et, en particulier:</a:t>
            </a:r>
          </a:p>
          <a:p>
            <a:pPr marL="342900" lvl="1" indent="-342900" algn="just">
              <a:buSzPct val="120000"/>
              <a:buFont typeface="Wingdings" pitchFamily="2" charset="2"/>
              <a:buChar char="ü"/>
              <a:defRPr/>
            </a:pPr>
            <a:r>
              <a:rPr lang="fr-FR" sz="1000" kern="1200" dirty="0">
                <a:latin typeface="+mn-lt"/>
              </a:rPr>
              <a:t>d</a:t>
            </a:r>
            <a:r>
              <a:rPr lang="fr-FR" sz="1000" kern="1200" dirty="0" smtClean="0">
                <a:latin typeface="+mn-lt"/>
              </a:rPr>
              <a:t>e garantir , dans le temps exigé la </a:t>
            </a:r>
            <a:r>
              <a:rPr lang="fr-FR" sz="1000" kern="1200" dirty="0">
                <a:latin typeface="+mn-lt"/>
              </a:rPr>
              <a:t>reprise des systèmes désignés comme </a:t>
            </a:r>
            <a:r>
              <a:rPr lang="fr-FR" sz="1000" kern="1200" dirty="0" smtClean="0">
                <a:latin typeface="+mn-lt"/>
              </a:rPr>
              <a:t>critiques, </a:t>
            </a:r>
            <a:endParaRPr lang="fr-FR" sz="1000" kern="1200" dirty="0">
              <a:latin typeface="+mn-lt"/>
            </a:endParaRPr>
          </a:p>
          <a:p>
            <a:pPr marL="342900" lvl="1" indent="-342900" algn="just">
              <a:buSzPct val="120000"/>
              <a:buFont typeface="Wingdings" pitchFamily="2" charset="2"/>
              <a:buChar char="ü"/>
              <a:defRPr/>
            </a:pPr>
            <a:r>
              <a:rPr lang="fr-FR" sz="1000" kern="1200" dirty="0">
                <a:latin typeface="+mn-lt"/>
              </a:rPr>
              <a:t>d</a:t>
            </a:r>
            <a:r>
              <a:rPr lang="fr-FR" sz="1000" kern="1200" dirty="0" smtClean="0">
                <a:latin typeface="+mn-lt"/>
              </a:rPr>
              <a:t>’assurer la </a:t>
            </a:r>
            <a:r>
              <a:rPr lang="fr-FR" sz="1000" kern="1200" dirty="0">
                <a:latin typeface="+mn-lt"/>
              </a:rPr>
              <a:t>reprise des données avec </a:t>
            </a:r>
            <a:r>
              <a:rPr lang="fr-FR" sz="1000" kern="1200" dirty="0" smtClean="0">
                <a:latin typeface="+mn-lt"/>
              </a:rPr>
              <a:t>un </a:t>
            </a:r>
            <a:r>
              <a:rPr lang="fr-FR" sz="1000" kern="1200" dirty="0">
                <a:latin typeface="+mn-lt"/>
              </a:rPr>
              <a:t>minimum de </a:t>
            </a:r>
            <a:r>
              <a:rPr lang="fr-FR" sz="1000" kern="1200" dirty="0" smtClean="0">
                <a:latin typeface="+mn-lt"/>
              </a:rPr>
              <a:t>« pertes » .</a:t>
            </a:r>
            <a:endParaRPr lang="fr-FR" sz="1000" kern="1200" dirty="0">
              <a:latin typeface="+mn-lt"/>
            </a:endParaRPr>
          </a:p>
        </p:txBody>
      </p:sp>
      <p:sp>
        <p:nvSpPr>
          <p:cNvPr id="22" name="Rectangle 21"/>
          <p:cNvSpPr/>
          <p:nvPr/>
        </p:nvSpPr>
        <p:spPr>
          <a:xfrm>
            <a:off x="2272011" y="1412775"/>
            <a:ext cx="3255956" cy="22322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8" name="Rectangle 57"/>
          <p:cNvSpPr/>
          <p:nvPr/>
        </p:nvSpPr>
        <p:spPr>
          <a:xfrm>
            <a:off x="5708532" y="1412775"/>
            <a:ext cx="3255956" cy="22322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9" name="Rectangle 58"/>
          <p:cNvSpPr/>
          <p:nvPr/>
        </p:nvSpPr>
        <p:spPr>
          <a:xfrm>
            <a:off x="5708532" y="4221088"/>
            <a:ext cx="3255956" cy="22203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marL="161925" lvl="1" eaLnBrk="0" hangingPunct="0">
              <a:spcBef>
                <a:spcPct val="20000"/>
              </a:spcBef>
              <a:buClr>
                <a:srgbClr val="CC3300"/>
              </a:buClr>
              <a:defRPr/>
            </a:pPr>
            <a:r>
              <a:rPr lang="fr-FR" sz="1000" dirty="0">
                <a:solidFill>
                  <a:srgbClr val="33342E"/>
                </a:solidFill>
                <a:ea typeface="+mj-ea"/>
                <a:cs typeface="+mj-cs"/>
              </a:rPr>
              <a:t>Mise en place rapide des processus de basculement d’un mode nominal vers backup puis retour opérationnel</a:t>
            </a:r>
          </a:p>
          <a:p>
            <a:pPr marL="333375" lvl="1" indent="-171450" eaLnBrk="0" hangingPunct="0">
              <a:spcBef>
                <a:spcPct val="20000"/>
              </a:spcBef>
              <a:buClr>
                <a:srgbClr val="CC3300"/>
              </a:buClr>
              <a:buFont typeface="Wingdings" pitchFamily="2" charset="2"/>
              <a:buChar char="ü"/>
              <a:defRPr/>
            </a:pPr>
            <a:endParaRPr lang="fr-FR" sz="1000" dirty="0">
              <a:solidFill>
                <a:srgbClr val="33342E"/>
              </a:solidFill>
              <a:ea typeface="+mj-ea"/>
              <a:cs typeface="+mj-cs"/>
            </a:endParaRPr>
          </a:p>
          <a:p>
            <a:pPr marL="161925" lvl="1" eaLnBrk="0" hangingPunct="0">
              <a:spcBef>
                <a:spcPct val="20000"/>
              </a:spcBef>
              <a:buClr>
                <a:srgbClr val="CC3300"/>
              </a:buClr>
              <a:defRPr/>
            </a:pPr>
            <a:r>
              <a:rPr lang="fr-FR" sz="1000" dirty="0">
                <a:solidFill>
                  <a:srgbClr val="33342E"/>
                </a:solidFill>
                <a:ea typeface="+mj-ea"/>
                <a:cs typeface="+mj-cs"/>
              </a:rPr>
              <a:t>Des métiers et clients rassurés par :</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ea typeface="+mj-ea"/>
                <a:cs typeface="+mj-cs"/>
              </a:rPr>
              <a:t>un niveau de qualité applicatif fort à travers l’ensemble des processus mis en place,</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ea typeface="+mj-ea"/>
                <a:cs typeface="+mj-cs"/>
              </a:rPr>
              <a:t>la nouvelle capacité du </a:t>
            </a:r>
            <a:r>
              <a:rPr lang="fr-FR" sz="1000" dirty="0" err="1">
                <a:solidFill>
                  <a:srgbClr val="33342E"/>
                </a:solidFill>
                <a:ea typeface="+mj-ea"/>
                <a:cs typeface="+mj-cs"/>
              </a:rPr>
              <a:t>delivery</a:t>
            </a:r>
            <a:r>
              <a:rPr lang="fr-FR" sz="1000" dirty="0">
                <a:solidFill>
                  <a:srgbClr val="33342E"/>
                </a:solidFill>
                <a:ea typeface="+mj-ea"/>
                <a:cs typeface="+mj-cs"/>
              </a:rPr>
              <a:t> à les informer en temps réel sur les niveaux de qualité des applications.</a:t>
            </a: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sp>
        <p:nvSpPr>
          <p:cNvPr id="10257"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CD3C00CE-6886-4CA2-8E1F-6A4DB795B6C6}" type="slidenum">
              <a:rPr lang="fr-FR" smtClean="0"/>
              <a:pPr>
                <a:defRPr/>
              </a:pPr>
              <a:t>13</a:t>
            </a:fld>
            <a:endParaRPr lang="fr-FR" smtClean="0"/>
          </a:p>
        </p:txBody>
      </p:sp>
      <p:sp>
        <p:nvSpPr>
          <p:cNvPr id="12307"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1721AFB0-0608-4D7D-B7B3-2BFF452422EC}" type="slidenum">
              <a:rPr lang="fr-FR" sz="800" b="1" i="1">
                <a:solidFill>
                  <a:schemeClr val="bg2"/>
                </a:solidFill>
              </a:rPr>
              <a:pPr algn="r" eaLnBrk="1" hangingPunct="1"/>
              <a:t>13</a:t>
            </a:fld>
            <a:endParaRPr lang="fr-FR" sz="800" b="1" i="1">
              <a:solidFill>
                <a:schemeClr val="bg2"/>
              </a:solidFill>
            </a:endParaRPr>
          </a:p>
        </p:txBody>
      </p:sp>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12317" name="Espace réservé du contenu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12321" name="Espace réservé du contenu 13"/>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12322" name="Espace réservé du contenu 2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12323" name="Espace réservé du contenu 18"/>
          <p:cNvPicPr>
            <a:picLocks noGrp="1" noChangeAspect="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95525" y="1484313"/>
            <a:ext cx="3179763" cy="22320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Référence en Suisse, </a:t>
            </a:r>
            <a:r>
              <a:rPr lang="fr-FR" sz="1000" dirty="0">
                <a:latin typeface="+mn-lt"/>
              </a:rPr>
              <a:t>Naville a pour </a:t>
            </a:r>
            <a:r>
              <a:rPr lang="fr-FR" sz="1000" dirty="0" smtClean="0">
                <a:latin typeface="+mn-lt"/>
              </a:rPr>
              <a:t>métier la </a:t>
            </a:r>
            <a:r>
              <a:rPr lang="fr-FR" sz="1000" dirty="0">
                <a:latin typeface="+mn-lt"/>
              </a:rPr>
              <a:t>distribution et la commercialisation de la presse et de produits d’actualité, deux métiers complémentaires au service du consommateur. </a:t>
            </a:r>
            <a:endParaRPr lang="fr-FR" sz="1000" dirty="0" smtClean="0">
              <a:latin typeface="+mn-lt"/>
            </a:endParaRP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a:latin typeface="+mn-lt"/>
              </a:rPr>
              <a:t>Naville se caractérise par la diversité de ses métiers et de ses produits. Elle dispose d’un large réseau de points de vente de proximité et de produits ciblés pour répondre aux attentes des consommateurs.</a:t>
            </a:r>
            <a:endParaRPr lang="fr-FR" sz="1000" dirty="0" smtClean="0">
              <a:latin typeface="+mn-lt"/>
            </a:endParaRPr>
          </a:p>
        </p:txBody>
      </p:sp>
      <p:sp>
        <p:nvSpPr>
          <p:cNvPr id="54" name="Espace réservé du contenu 3"/>
          <p:cNvSpPr>
            <a:spLocks noGrp="1"/>
          </p:cNvSpPr>
          <p:nvPr>
            <p:ph sz="quarter" idx="2"/>
          </p:nvPr>
        </p:nvSpPr>
        <p:spPr>
          <a:xfrm>
            <a:off x="5711825" y="1412875"/>
            <a:ext cx="3252788" cy="22320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a:latin typeface="+mn-lt"/>
              </a:rPr>
              <a:t/>
            </a:r>
            <a:br>
              <a:rPr lang="fr-FR" sz="1000" dirty="0">
                <a:latin typeface="+mn-lt"/>
              </a:rPr>
            </a:br>
            <a:r>
              <a:rPr lang="fr-FR" sz="1000" dirty="0">
                <a:latin typeface="+mn-lt"/>
              </a:rPr>
              <a:t>D</a:t>
            </a:r>
            <a:r>
              <a:rPr lang="fr-FR" sz="1000" dirty="0" smtClean="0">
                <a:latin typeface="+mn-lt"/>
              </a:rPr>
              <a:t>estinée à mettre en place et outiller les procédures de </a:t>
            </a:r>
            <a:r>
              <a:rPr lang="fr-FR" sz="1000" dirty="0">
                <a:latin typeface="+mn-lt"/>
              </a:rPr>
              <a:t>gestion de </a:t>
            </a:r>
            <a:r>
              <a:rPr lang="fr-FR" sz="1000" dirty="0" smtClean="0">
                <a:latin typeface="+mn-lt"/>
              </a:rPr>
              <a:t>crise, notre intervention a consisté à :</a:t>
            </a:r>
            <a:endParaRPr lang="fr-FR" sz="1000" dirty="0">
              <a:latin typeface="+mn-lt"/>
            </a:endParaRPr>
          </a:p>
          <a:p>
            <a:pPr marL="342900" lvl="1" indent="-342900" algn="just">
              <a:buSzPct val="120000"/>
              <a:buFont typeface="Wingdings" pitchFamily="2" charset="2"/>
              <a:buChar char="ü"/>
              <a:defRPr/>
            </a:pPr>
            <a:r>
              <a:rPr lang="fr-FR" sz="1000" kern="1200" dirty="0" smtClean="0">
                <a:latin typeface="+mn-lt"/>
              </a:rPr>
              <a:t>définir, applicatif par applicatif, un mode « dégradé » permettant d’assurer les engagements,</a:t>
            </a:r>
          </a:p>
          <a:p>
            <a:pPr marL="342900" lvl="1" indent="-342900" algn="just">
              <a:buSzPct val="120000"/>
              <a:buFont typeface="Wingdings" pitchFamily="2" charset="2"/>
              <a:buChar char="ü"/>
              <a:defRPr/>
            </a:pPr>
            <a:r>
              <a:rPr lang="fr-FR" sz="1000" kern="1200" dirty="0" smtClean="0">
                <a:latin typeface="+mn-lt"/>
              </a:rPr>
              <a:t>rédiger la documentation concernée,</a:t>
            </a:r>
          </a:p>
          <a:p>
            <a:pPr marL="342900" lvl="1" indent="-342900" algn="just">
              <a:buSzPct val="120000"/>
              <a:buFont typeface="Wingdings" pitchFamily="2" charset="2"/>
              <a:buChar char="ü"/>
              <a:defRPr/>
            </a:pPr>
            <a:r>
              <a:rPr lang="fr-FR" sz="1000" kern="1200" dirty="0" smtClean="0">
                <a:latin typeface="+mn-lt"/>
              </a:rPr>
              <a:t>accompagner les équipes pour permettre la mise en œuvre opérationnelle des process et procédures.</a:t>
            </a:r>
          </a:p>
          <a:p>
            <a:pPr marL="0" indent="0">
              <a:buFont typeface="Wingdings" pitchFamily="2" charset="2"/>
              <a:buNone/>
              <a:defRPr/>
            </a:pPr>
            <a:endParaRPr lang="fr-FR" sz="1000" dirty="0">
              <a:latin typeface="+mn-lt"/>
            </a:endParaRPr>
          </a:p>
        </p:txBody>
      </p:sp>
      <p:pic>
        <p:nvPicPr>
          <p:cNvPr id="12326"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 y="1022350"/>
            <a:ext cx="180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à coins arrondis 22"/>
          <p:cNvSpPr/>
          <p:nvPr/>
        </p:nvSpPr>
        <p:spPr>
          <a:xfrm>
            <a:off x="7380858" y="260350"/>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b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4" name="Rectangle à coins arrondis 23"/>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5" name="Rectangle à coins arrondis 24"/>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6" name="Rectangle à coins arrondis 25"/>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7" name="Rectangle à coins arrondis 26"/>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8" name="Rectangle à coins arrondis 27"/>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708532" y="1493568"/>
            <a:ext cx="3255956" cy="258752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9" name="Rectangle 58"/>
          <p:cNvSpPr/>
          <p:nvPr/>
        </p:nvSpPr>
        <p:spPr>
          <a:xfrm>
            <a:off x="2284295" y="4378719"/>
            <a:ext cx="3255956" cy="2159578"/>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080" name="Text Box 10"/>
          <p:cNvSpPr txBox="1">
            <a:spLocks noChangeArrowheads="1"/>
          </p:cNvSpPr>
          <p:nvPr/>
        </p:nvSpPr>
        <p:spPr bwMode="auto">
          <a:xfrm>
            <a:off x="5730875" y="1477347"/>
            <a:ext cx="3233738" cy="2532063"/>
          </a:xfrm>
          <a:prstGeom prst="rect">
            <a:avLst/>
          </a:prstGeom>
          <a:noFill/>
          <a:ln w="9525" algn="ctr">
            <a:noFill/>
            <a:miter lim="800000"/>
            <a:headEnd/>
            <a:tailEnd/>
          </a:ln>
        </p:spPr>
        <p:txBody>
          <a:bodyPr/>
          <a:lstStyle/>
          <a:p>
            <a:pPr marL="342900" indent="-342900" algn="just" eaLnBrk="0" hangingPunct="0">
              <a:spcBef>
                <a:spcPct val="20000"/>
              </a:spcBef>
              <a:buClr>
                <a:srgbClr val="CC3300"/>
              </a:buClr>
              <a:buSzPct val="120000"/>
              <a:defRPr/>
            </a:pPr>
            <a:endParaRPr lang="fr-FR" sz="1000" dirty="0">
              <a:solidFill>
                <a:srgbClr val="33342E"/>
              </a:solidFill>
            </a:endParaRPr>
          </a:p>
          <a:p>
            <a:pPr marL="0" lvl="1" algn="just" eaLnBrk="0" hangingPunct="0">
              <a:spcBef>
                <a:spcPts val="0"/>
              </a:spcBef>
              <a:buClr>
                <a:srgbClr val="CC3300"/>
              </a:buClr>
              <a:buSzPct val="120000"/>
              <a:defRPr/>
            </a:pPr>
            <a:r>
              <a:rPr lang="fr-FR" sz="1000" dirty="0">
                <a:solidFill>
                  <a:srgbClr val="33342E"/>
                </a:solidFill>
                <a:ea typeface="+mj-ea"/>
                <a:cs typeface="+mj-cs"/>
              </a:rPr>
              <a:t/>
            </a:r>
            <a:br>
              <a:rPr lang="fr-FR" sz="1000" dirty="0">
                <a:solidFill>
                  <a:srgbClr val="33342E"/>
                </a:solidFill>
                <a:ea typeface="+mj-ea"/>
                <a:cs typeface="+mj-cs"/>
              </a:rPr>
            </a:br>
            <a:r>
              <a:rPr lang="fr-FR" sz="1000" dirty="0">
                <a:solidFill>
                  <a:srgbClr val="33342E"/>
                </a:solidFill>
                <a:ea typeface="+mj-ea"/>
                <a:cs typeface="+mj-cs"/>
              </a:rPr>
              <a:t>La prestation pilotée par un Directeur de </a:t>
            </a:r>
          </a:p>
          <a:p>
            <a:pPr marL="0" lvl="1" algn="just" eaLnBrk="0" hangingPunct="0">
              <a:spcBef>
                <a:spcPts val="0"/>
              </a:spcBef>
              <a:buClr>
                <a:srgbClr val="CC3300"/>
              </a:buClr>
              <a:buSzPct val="120000"/>
              <a:defRPr/>
            </a:pPr>
            <a:r>
              <a:rPr lang="fr-FR" sz="1000" dirty="0">
                <a:solidFill>
                  <a:srgbClr val="33342E"/>
                </a:solidFill>
                <a:ea typeface="+mj-ea"/>
                <a:cs typeface="+mj-cs"/>
              </a:rPr>
              <a:t>Projet/ Transition Manager s’est déroulée</a:t>
            </a:r>
          </a:p>
          <a:p>
            <a:pPr marL="0" lvl="1" algn="just" eaLnBrk="0" hangingPunct="0">
              <a:spcBef>
                <a:spcPts val="0"/>
              </a:spcBef>
              <a:buClr>
                <a:srgbClr val="CC3300"/>
              </a:buClr>
              <a:buSzPct val="120000"/>
              <a:defRPr/>
            </a:pPr>
            <a:r>
              <a:rPr lang="fr-FR" sz="1000" dirty="0">
                <a:solidFill>
                  <a:srgbClr val="33342E"/>
                </a:solidFill>
                <a:ea typeface="+mj-ea"/>
                <a:cs typeface="+mj-cs"/>
              </a:rPr>
              <a:t>d’avril à fin juin 2011, et a consisté à:</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latin typeface="+mn-lt"/>
                <a:ea typeface="+mj-ea"/>
                <a:cs typeface="+mj-cs"/>
              </a:rPr>
              <a:t>piloter la réversibilité, </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latin typeface="+mn-lt"/>
                <a:ea typeface="+mj-ea"/>
                <a:cs typeface="+mj-cs"/>
              </a:rPr>
              <a:t>piloter le transfert de connaissances, </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latin typeface="+mn-lt"/>
                <a:ea typeface="+mj-ea"/>
                <a:cs typeface="+mj-cs"/>
              </a:rPr>
              <a:t>redéfinir le </a:t>
            </a:r>
            <a:r>
              <a:rPr lang="fr-FR" sz="1000" dirty="0" err="1">
                <a:solidFill>
                  <a:srgbClr val="33342E"/>
                </a:solidFill>
                <a:latin typeface="+mn-lt"/>
                <a:ea typeface="+mj-ea"/>
                <a:cs typeface="+mj-cs"/>
              </a:rPr>
              <a:t>delivery</a:t>
            </a:r>
            <a:r>
              <a:rPr lang="fr-FR" sz="1000" dirty="0">
                <a:solidFill>
                  <a:srgbClr val="33342E"/>
                </a:solidFill>
                <a:latin typeface="+mn-lt"/>
                <a:ea typeface="+mj-ea"/>
                <a:cs typeface="+mj-cs"/>
              </a:rPr>
              <a:t>/</a:t>
            </a:r>
            <a:r>
              <a:rPr lang="fr-FR" sz="1000" dirty="0" err="1">
                <a:solidFill>
                  <a:srgbClr val="33342E"/>
                </a:solidFill>
                <a:latin typeface="+mn-lt"/>
                <a:ea typeface="+mj-ea"/>
                <a:cs typeface="+mj-cs"/>
              </a:rPr>
              <a:t>reporting</a:t>
            </a:r>
            <a:r>
              <a:rPr lang="fr-FR" sz="1000" dirty="0">
                <a:solidFill>
                  <a:srgbClr val="33342E"/>
                </a:solidFill>
                <a:latin typeface="+mn-lt"/>
                <a:ea typeface="+mj-ea"/>
                <a:cs typeface="+mj-cs"/>
              </a:rPr>
              <a:t> /indicateurs et procédures, </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latin typeface="+mn-lt"/>
                <a:ea typeface="+mj-ea"/>
                <a:cs typeface="+mj-cs"/>
              </a:rPr>
              <a:t>suivre les projets de transformation,</a:t>
            </a:r>
          </a:p>
          <a:p>
            <a:pPr marL="342900" lvl="1" indent="-342900" algn="just" eaLnBrk="0" hangingPunct="0">
              <a:spcBef>
                <a:spcPct val="20000"/>
              </a:spcBef>
              <a:buClr>
                <a:srgbClr val="CC3300"/>
              </a:buClr>
              <a:buSzPct val="120000"/>
              <a:buFont typeface="Wingdings" pitchFamily="2" charset="2"/>
              <a:buChar char="ü"/>
              <a:defRPr/>
            </a:pPr>
            <a:r>
              <a:rPr lang="fr-FR" sz="1000" dirty="0">
                <a:solidFill>
                  <a:srgbClr val="33342E"/>
                </a:solidFill>
                <a:latin typeface="+mn-lt"/>
                <a:ea typeface="+mj-ea"/>
                <a:cs typeface="+mj-cs"/>
              </a:rPr>
              <a:t>accompagner le changement.</a:t>
            </a:r>
          </a:p>
          <a:p>
            <a:pPr marL="342900" indent="-342900" algn="just" eaLnBrk="0" hangingPunct="0">
              <a:spcBef>
                <a:spcPct val="20000"/>
              </a:spcBef>
              <a:buClr>
                <a:srgbClr val="CC3300"/>
              </a:buClr>
              <a:buSzPct val="120000"/>
              <a:buFont typeface="Wingdings" pitchFamily="2" charset="2"/>
              <a:buChar char=""/>
              <a:defRPr/>
            </a:pPr>
            <a:endParaRPr lang="fr-FR" sz="1000" dirty="0">
              <a:solidFill>
                <a:srgbClr val="33342E"/>
              </a:solidFill>
            </a:endParaRPr>
          </a:p>
          <a:p>
            <a:pPr marL="342900" indent="-342900" algn="just" eaLnBrk="0" hangingPunct="0">
              <a:spcBef>
                <a:spcPct val="20000"/>
              </a:spcBef>
              <a:buClr>
                <a:srgbClr val="CC3300"/>
              </a:buClr>
              <a:buSzPct val="120000"/>
              <a:buFont typeface="Wingdings" pitchFamily="2" charset="2"/>
              <a:buChar char=""/>
              <a:defRPr/>
            </a:pPr>
            <a:endParaRPr lang="fr-FR" sz="1000" dirty="0">
              <a:solidFill>
                <a:srgbClr val="33342E"/>
              </a:solidFill>
            </a:endParaRPr>
          </a:p>
        </p:txBody>
      </p:sp>
      <p:sp>
        <p:nvSpPr>
          <p:cNvPr id="22" name="Rectangle 21"/>
          <p:cNvSpPr/>
          <p:nvPr/>
        </p:nvSpPr>
        <p:spPr>
          <a:xfrm>
            <a:off x="2278361" y="1493567"/>
            <a:ext cx="3255956" cy="258752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grpSp>
        <p:nvGrpSpPr>
          <p:cNvPr id="13324" name="Rectangle 58"/>
          <p:cNvGrpSpPr>
            <a:grpSpLocks/>
          </p:cNvGrpSpPr>
          <p:nvPr/>
        </p:nvGrpSpPr>
        <p:grpSpPr bwMode="auto">
          <a:xfrm>
            <a:off x="5651500" y="4486548"/>
            <a:ext cx="4194175" cy="2182812"/>
            <a:chOff x="3540" y="2642"/>
            <a:chExt cx="2642" cy="1375"/>
          </a:xfrm>
        </p:grpSpPr>
        <p:pic>
          <p:nvPicPr>
            <p:cNvPr id="13355" name="Rectangle 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 y="2642"/>
              <a:ext cx="2642"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56" name="Text Box 13"/>
            <p:cNvSpPr txBox="1">
              <a:spLocks noChangeArrowheads="1"/>
            </p:cNvSpPr>
            <p:nvPr/>
          </p:nvSpPr>
          <p:spPr bwMode="auto">
            <a:xfrm>
              <a:off x="3596" y="2648"/>
              <a:ext cx="2051"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spcBef>
                  <a:spcPct val="20000"/>
                </a:spcBef>
                <a:buClr>
                  <a:srgbClr val="CC3300"/>
                </a:buClr>
                <a:buSzPct val="120000"/>
              </a:pPr>
              <a:r>
                <a:rPr lang="fr-FR" sz="1000">
                  <a:solidFill>
                    <a:srgbClr val="33342E"/>
                  </a:solidFill>
                </a:rPr>
                <a:t>L’intervention du Transition Manager a non seulement abouti au succès de la  transition mais a également permis  la mise en œuvre d’un nouvel outillage de production (supervision </a:t>
              </a:r>
              <a:r>
                <a:rPr lang="fr-FR" sz="1000" b="1">
                  <a:solidFill>
                    <a:srgbClr val="33342E"/>
                  </a:solidFill>
                </a:rPr>
                <a:t>Nagios</a:t>
              </a:r>
              <a:r>
                <a:rPr lang="fr-FR" sz="1000">
                  <a:solidFill>
                    <a:srgbClr val="33342E"/>
                  </a:solidFill>
                </a:rPr>
                <a:t>, scheduling des jobs techniques </a:t>
              </a:r>
              <a:r>
                <a:rPr lang="fr-FR" sz="1000" b="1">
                  <a:solidFill>
                    <a:srgbClr val="33342E"/>
                  </a:solidFill>
                </a:rPr>
                <a:t>UNIJOB</a:t>
              </a:r>
              <a:r>
                <a:rPr lang="fr-FR" sz="1000">
                  <a:solidFill>
                    <a:srgbClr val="33342E"/>
                  </a:solidFill>
                </a:rPr>
                <a:t>, gestion des tâches, gestion de capacités </a:t>
              </a:r>
              <a:r>
                <a:rPr lang="fr-FR" sz="1000" b="1">
                  <a:solidFill>
                    <a:srgbClr val="33342E"/>
                  </a:solidFill>
                </a:rPr>
                <a:t>CACTI</a:t>
              </a:r>
              <a:r>
                <a:rPr lang="fr-FR" sz="1000">
                  <a:solidFill>
                    <a:srgbClr val="33342E"/>
                  </a:solidFill>
                </a:rPr>
                <a:t>, portail production </a:t>
              </a:r>
              <a:r>
                <a:rPr lang="fr-FR" sz="1000" b="1">
                  <a:solidFill>
                    <a:srgbClr val="33342E"/>
                  </a:solidFill>
                </a:rPr>
                <a:t>Wepo</a:t>
              </a:r>
              <a:r>
                <a:rPr lang="fr-FR" sz="1000">
                  <a:solidFill>
                    <a:srgbClr val="33342E"/>
                  </a:solidFill>
                </a:rPr>
                <a:t>), tout en laissant aux responsables Arkema  la  possibilité de se focaliser sur les points de décision.</a:t>
              </a:r>
            </a:p>
          </p:txBody>
        </p:sp>
      </p:grpSp>
      <p:sp>
        <p:nvSpPr>
          <p:cNvPr id="3088" name="Espace réservé de la date 4"/>
          <p:cNvSpPr>
            <a:spLocks noGrp="1"/>
          </p:cNvSpPr>
          <p:nvPr>
            <p:ph type="dt" sz="quarter" idx="10"/>
          </p:nvPr>
        </p:nvSpPr>
        <p:spPr>
          <a:xfrm>
            <a:off x="457200" y="6172900"/>
            <a:ext cx="1019175" cy="209550"/>
          </a:xfrm>
        </p:spPr>
        <p:txBody>
          <a:bodyPr/>
          <a:lstStyle/>
          <a:p>
            <a:pPr>
              <a:defRPr/>
            </a:pPr>
            <a:fld id="{CC7EDCD0-F01D-4836-933D-8F09DC65B34A}" type="datetime1">
              <a:rPr lang="fr-FR" smtClean="0"/>
              <a:pPr>
                <a:defRPr/>
              </a:pPr>
              <a:t>19/02/2014</a:t>
            </a:fld>
            <a:endParaRPr lang="fr-FR" smtClean="0"/>
          </a:p>
        </p:txBody>
      </p:sp>
      <p:sp>
        <p:nvSpPr>
          <p:cNvPr id="3090"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1894D970-6510-4DBC-AB0B-A0F9429B7DC2}" type="slidenum">
              <a:rPr lang="fr-FR" smtClean="0"/>
              <a:pPr>
                <a:defRPr/>
              </a:pPr>
              <a:t>14</a:t>
            </a:fld>
            <a:endParaRPr lang="fr-FR" smtClean="0"/>
          </a:p>
        </p:txBody>
      </p:sp>
      <p:sp>
        <p:nvSpPr>
          <p:cNvPr id="13329" name="Espace réservé de la date 4"/>
          <p:cNvSpPr txBox="1">
            <a:spLocks/>
          </p:cNvSpPr>
          <p:nvPr/>
        </p:nvSpPr>
        <p:spPr bwMode="auto">
          <a:xfrm>
            <a:off x="457200" y="6172900"/>
            <a:ext cx="10191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9395133-1B01-4502-B705-F315C3593506}" type="datetime1">
              <a:rPr lang="fr-FR" sz="800" b="1" i="1">
                <a:solidFill>
                  <a:srgbClr val="666A5C"/>
                </a:solidFill>
              </a:rPr>
              <a:pPr eaLnBrk="1" hangingPunct="1"/>
              <a:t>19/02/2014</a:t>
            </a:fld>
            <a:endParaRPr lang="fr-FR" sz="800" b="1" i="1">
              <a:solidFill>
                <a:srgbClr val="666A5C"/>
              </a:solidFill>
            </a:endParaRPr>
          </a:p>
        </p:txBody>
      </p:sp>
      <p:sp>
        <p:nvSpPr>
          <p:cNvPr id="13331"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05058C7F-643D-403A-8D71-1FC674F6F019}" type="slidenum">
              <a:rPr lang="fr-FR" sz="800" b="1" i="1">
                <a:solidFill>
                  <a:schemeClr val="bg2"/>
                </a:solidFill>
              </a:rPr>
              <a:pPr algn="r" eaLnBrk="1" hangingPunct="1"/>
              <a:t>14</a:t>
            </a:fld>
            <a:endParaRPr lang="fr-FR" sz="800" b="1" i="1" dirty="0">
              <a:solidFill>
                <a:schemeClr val="bg2"/>
              </a:solidFill>
            </a:endParaRPr>
          </a:p>
        </p:txBody>
      </p:sp>
      <p:sp>
        <p:nvSpPr>
          <p:cNvPr id="16" name="ZoneTexte 15"/>
          <p:cNvSpPr txBox="1"/>
          <p:nvPr/>
        </p:nvSpPr>
        <p:spPr>
          <a:xfrm>
            <a:off x="241177" y="1983229"/>
            <a:ext cx="1882551" cy="4308872"/>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rgbClr val="666A5C">
                    <a:lumMod val="75000"/>
                  </a:srgbClr>
                </a:solidFill>
                <a:latin typeface="Times New Roman" pitchFamily="18" charset="0"/>
                <a:cs typeface="Times New Roman" pitchFamily="18" charset="0"/>
              </a:rPr>
              <a:t>      </a:t>
            </a:r>
            <a:endParaRPr lang="fr-FR" sz="1200" dirty="0">
              <a:solidFill>
                <a:srgbClr val="666A5C">
                  <a:lumMod val="75000"/>
                </a:srgbClr>
              </a:solidFill>
              <a:latin typeface="Times New Roman" pitchFamily="18" charset="0"/>
              <a:cs typeface="Times New Roman" pitchFamily="18" charset="0"/>
            </a:endParaRPr>
          </a:p>
          <a:p>
            <a:pPr algn="r">
              <a:defRPr/>
            </a:pPr>
            <a:r>
              <a:rPr lang="fr-FR" sz="1200" dirty="0">
                <a:solidFill>
                  <a:srgbClr val="666A5C">
                    <a:lumMod val="75000"/>
                  </a:srgbClr>
                </a:solidFill>
                <a:latin typeface="Times New Roman" pitchFamily="18" charset="0"/>
                <a:cs typeface="Times New Roman" pitchFamily="18" charset="0"/>
              </a:rPr>
              <a:t>                    </a:t>
            </a:r>
            <a:r>
              <a:rPr lang="fr-FR" sz="1000" dirty="0">
                <a:solidFill>
                  <a:schemeClr val="bg2">
                    <a:lumMod val="75000"/>
                    <a:lumOff val="25000"/>
                  </a:schemeClr>
                </a:solidFill>
                <a:latin typeface="+mn-lt"/>
                <a:cs typeface="Times New Roman" pitchFamily="18" charset="0"/>
              </a:rPr>
              <a:t>Le consultant d²X Expertise</a:t>
            </a:r>
          </a:p>
          <a:p>
            <a:pPr>
              <a:defRPr/>
            </a:pPr>
            <a:r>
              <a:rPr lang="fr-FR" sz="1000" dirty="0">
                <a:solidFill>
                  <a:schemeClr val="bg2">
                    <a:lumMod val="75000"/>
                    <a:lumOff val="25000"/>
                  </a:schemeClr>
                </a:solidFill>
                <a:latin typeface="+mn-lt"/>
                <a:cs typeface="Times New Roman" pitchFamily="18" charset="0"/>
              </a:rPr>
              <a:t>a su s’intégrer dans un délai très court dans notre environnement ce qui a permis de se concentrer principalement sur les actions opérationnelles, chose essentielle sur un projet présentant une contrainte de planning forte.</a:t>
            </a:r>
          </a:p>
          <a:p>
            <a:pPr>
              <a:defRPr/>
            </a:pPr>
            <a:endParaRPr lang="fr-FR" sz="1000" dirty="0">
              <a:solidFill>
                <a:schemeClr val="bg2">
                  <a:lumMod val="75000"/>
                  <a:lumOff val="25000"/>
                </a:schemeClr>
              </a:solidFill>
              <a:latin typeface="+mn-lt"/>
              <a:cs typeface="Times New Roman" pitchFamily="18" charset="0"/>
            </a:endParaRPr>
          </a:p>
          <a:p>
            <a:pPr>
              <a:defRPr/>
            </a:pPr>
            <a:r>
              <a:rPr lang="fr-FR" sz="1000" dirty="0">
                <a:solidFill>
                  <a:schemeClr val="bg2">
                    <a:lumMod val="75000"/>
                    <a:lumOff val="25000"/>
                  </a:schemeClr>
                </a:solidFill>
                <a:latin typeface="+mn-lt"/>
                <a:cs typeface="Times New Roman" pitchFamily="18" charset="0"/>
              </a:rPr>
              <a:t>Ce succès conforte notre appréciation du positionnement de d²X Expertise, basée sur des retours d’expérience concrets</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et non</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seulement</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théoriques.</a:t>
            </a:r>
          </a:p>
          <a:p>
            <a:pPr algn="just">
              <a:defRPr/>
            </a:pPr>
            <a:endParaRPr lang="fr-FR" sz="1600" dirty="0">
              <a:solidFill>
                <a:srgbClr val="666A5C">
                  <a:lumMod val="75000"/>
                </a:srgbClr>
              </a:solidFill>
              <a:cs typeface="+mn-cs"/>
            </a:endParaRPr>
          </a:p>
          <a:p>
            <a:pPr algn="just">
              <a:defRPr/>
            </a:pPr>
            <a:r>
              <a:rPr lang="fr-FR" sz="1200" b="1" dirty="0">
                <a:solidFill>
                  <a:srgbClr val="666A5C">
                    <a:lumMod val="75000"/>
                  </a:srgbClr>
                </a:solidFill>
                <a:cs typeface="+mn-cs"/>
              </a:rPr>
              <a:t>Eric Bouvet</a:t>
            </a:r>
          </a:p>
          <a:p>
            <a:pPr algn="just">
              <a:defRPr/>
            </a:pPr>
            <a:r>
              <a:rPr lang="fr-FR" sz="1000" dirty="0">
                <a:solidFill>
                  <a:srgbClr val="666A5C">
                    <a:lumMod val="75000"/>
                  </a:srgbClr>
                </a:solidFill>
                <a:cs typeface="+mn-cs"/>
              </a:rPr>
              <a:t>Responsable OSM</a:t>
            </a:r>
          </a:p>
        </p:txBody>
      </p:sp>
      <p:sp>
        <p:nvSpPr>
          <p:cNvPr id="9" name="Rectangle 8"/>
          <p:cNvSpPr/>
          <p:nvPr/>
        </p:nvSpPr>
        <p:spPr>
          <a:xfrm>
            <a:off x="2272011" y="120077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54549" y="4124535"/>
            <a:ext cx="3255955" cy="288033"/>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4122948"/>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13342" name="Espace réservé du contenu 10"/>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1116985"/>
            <a:ext cx="358775" cy="360362"/>
          </a:xfrm>
        </p:spPr>
      </p:pic>
      <p:sp>
        <p:nvSpPr>
          <p:cNvPr id="36" name="Rectangle 35"/>
          <p:cNvSpPr/>
          <p:nvPr/>
        </p:nvSpPr>
        <p:spPr>
          <a:xfrm>
            <a:off x="5708532" y="1200775"/>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13346" name="Espace réservé du contenu 13"/>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386013" y="4034810"/>
            <a:ext cx="358775" cy="360362"/>
          </a:xfrm>
        </p:spPr>
      </p:pic>
      <p:pic>
        <p:nvPicPr>
          <p:cNvPr id="13347" name="Espace réservé du contenu 20"/>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884863" y="1116985"/>
            <a:ext cx="363537" cy="360362"/>
          </a:xfrm>
        </p:spPr>
      </p:pic>
      <p:pic>
        <p:nvPicPr>
          <p:cNvPr id="13348" name="Espace réservé du contenu 18"/>
          <p:cNvPicPr>
            <a:picLocks noGrp="1" noChangeAspect="1"/>
          </p:cNvPicPr>
          <p:nvPr>
            <p:ph sz="quarter" idx="2"/>
          </p:nvPr>
        </p:nvPicPr>
        <p:blipFill>
          <a:blip r:embed="rId7" cstate="print">
            <a:extLst>
              <a:ext uri="{28A0092B-C50C-407E-A947-70E740481C1C}">
                <a14:useLocalDpi xmlns:a14="http://schemas.microsoft.com/office/drawing/2010/main" val="0"/>
              </a:ext>
            </a:extLst>
          </a:blip>
          <a:srcRect/>
          <a:stretch>
            <a:fillRect/>
          </a:stretch>
        </p:blipFill>
        <p:spPr>
          <a:xfrm>
            <a:off x="5884863" y="4034810"/>
            <a:ext cx="355600" cy="360362"/>
          </a:xfrm>
        </p:spPr>
      </p:pic>
      <p:sp>
        <p:nvSpPr>
          <p:cNvPr id="54" name="Espace réservé du contenu 3"/>
          <p:cNvSpPr>
            <a:spLocks noGrp="1"/>
          </p:cNvSpPr>
          <p:nvPr>
            <p:ph sz="quarter" idx="2"/>
          </p:nvPr>
        </p:nvSpPr>
        <p:spPr>
          <a:xfrm>
            <a:off x="2330450" y="1561485"/>
            <a:ext cx="3168650" cy="2055812"/>
          </a:xfrm>
          <a:solidFill>
            <a:schemeClr val="tx1"/>
          </a:solidFill>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smtClean="0">
                <a:latin typeface="Verdana" pitchFamily="34" charset="0"/>
              </a:rPr>
              <a:t>Le groupe Arkema, né en octobre 2004 de la réorganisation de la branche chimie de Total, se positionne comme un acteur majeur de la Chimie Mondiale, grâce à la conduite de projets de R&amp;D dans divers secteurs métiers.</a:t>
            </a:r>
          </a:p>
          <a:p>
            <a:pPr marL="0" lvl="1" indent="0" algn="just">
              <a:buSzPct val="120000"/>
              <a:buFont typeface="Wingdings 3" pitchFamily="18" charset="2"/>
              <a:buNone/>
              <a:defRPr/>
            </a:pPr>
            <a:r>
              <a:rPr lang="fr-FR" sz="1000" dirty="0" smtClean="0">
                <a:latin typeface="Verdana" pitchFamily="34" charset="0"/>
              </a:rPr>
              <a:t>Pour accompagner cette stratégie de croissance et ses réalisations à l’échelle mondiale, le groupe doit se doter de systèmes d’information fiables et efficaces, capables de fournir le bon service au meilleur coût. </a:t>
            </a:r>
          </a:p>
          <a:p>
            <a:pPr marL="0" lvl="1" indent="0" algn="just">
              <a:buSzPct val="120000"/>
              <a:buFont typeface="Wingdings 3" pitchFamily="18" charset="2"/>
              <a:buNone/>
              <a:defRPr/>
            </a:pPr>
            <a:r>
              <a:rPr lang="fr-FR" sz="1000" dirty="0" smtClean="0">
                <a:latin typeface="Verdana" pitchFamily="34" charset="0"/>
              </a:rPr>
              <a:t>A cette fin,  Arkema a décidé de sous-traiter la gestion de ses infrastructures Unix. Le contrat initial arrivant à terme à fin juin 2011, une sollicitation a été lancée et d²X Expertise retenue pour piloter la transition.</a:t>
            </a:r>
          </a:p>
        </p:txBody>
      </p:sp>
      <p:sp>
        <p:nvSpPr>
          <p:cNvPr id="13" name="Espace réservé du contenu 3"/>
          <p:cNvSpPr>
            <a:spLocks noGrp="1"/>
          </p:cNvSpPr>
          <p:nvPr>
            <p:ph sz="quarter" idx="4294967295"/>
          </p:nvPr>
        </p:nvSpPr>
        <p:spPr>
          <a:xfrm>
            <a:off x="2268538" y="4369772"/>
            <a:ext cx="3252787" cy="21685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endParaRPr lang="fr-FR" sz="1000" dirty="0" smtClean="0">
              <a:latin typeface="Verdana" pitchFamily="34" charset="0"/>
            </a:endParaRPr>
          </a:p>
          <a:p>
            <a:pPr marL="0" lvl="1" indent="0" algn="just">
              <a:buSzPct val="120000"/>
              <a:buFont typeface="Wingdings 3" pitchFamily="18" charset="2"/>
              <a:buNone/>
              <a:defRPr/>
            </a:pPr>
            <a:r>
              <a:rPr lang="fr-FR" sz="1000" dirty="0" smtClean="0">
                <a:latin typeface="Verdana" pitchFamily="34" charset="0"/>
              </a:rPr>
              <a:t>Le terme proche du contrat initial  nécessitait une prise en main rapide puis un pilotage strict et efficace du projet de transition, ce qui se traduisait par :</a:t>
            </a:r>
          </a:p>
          <a:p>
            <a:pPr marL="342900" lvl="1" indent="-342900" algn="just">
              <a:buSzPct val="120000"/>
              <a:buFont typeface="Wingdings" pitchFamily="2" charset="2"/>
              <a:buChar char="ü"/>
              <a:defRPr/>
            </a:pPr>
            <a:r>
              <a:rPr lang="fr-FR" sz="1000" kern="1200" dirty="0" smtClean="0">
                <a:latin typeface="+mn-lt"/>
              </a:rPr>
              <a:t>l’identification des éléments structurants pour rendre opérationnel très rapidement l’</a:t>
            </a:r>
            <a:r>
              <a:rPr lang="fr-FR" sz="1000" kern="1200" dirty="0" err="1" smtClean="0">
                <a:latin typeface="+mn-lt"/>
              </a:rPr>
              <a:t>infogérant</a:t>
            </a:r>
            <a:r>
              <a:rPr lang="fr-FR" sz="1000" kern="1200" dirty="0" smtClean="0">
                <a:latin typeface="+mn-lt"/>
              </a:rPr>
              <a:t> entrant dans le nouveau périmètre contractuel, </a:t>
            </a:r>
          </a:p>
          <a:p>
            <a:pPr marL="342900" lvl="1" indent="-342900" algn="just">
              <a:buSzPct val="120000"/>
              <a:buFont typeface="Wingdings" pitchFamily="2" charset="2"/>
              <a:buChar char="ü"/>
              <a:defRPr/>
            </a:pPr>
            <a:r>
              <a:rPr lang="fr-FR" sz="1000" kern="1200" dirty="0" smtClean="0">
                <a:latin typeface="+mn-lt"/>
              </a:rPr>
              <a:t>Le jalonnement précis du plan de transfert de connaissances.</a:t>
            </a:r>
          </a:p>
        </p:txBody>
      </p:sp>
      <p:pic>
        <p:nvPicPr>
          <p:cNvPr id="13351"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0825" y="1052736"/>
            <a:ext cx="1873250" cy="6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à coins arrondis 30"/>
          <p:cNvSpPr/>
          <p:nvPr/>
        </p:nvSpPr>
        <p:spPr>
          <a:xfrm>
            <a:off x="7380858" y="26035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Transition</a:t>
            </a:r>
          </a:p>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pic>
        <p:nvPicPr>
          <p:cNvPr id="13353" name="Picture 3"/>
          <p:cNvPicPr>
            <a:picLocks noChangeAspect="1" noChangeArrowheads="1"/>
          </p:cNvPicPr>
          <p:nvPr/>
        </p:nvPicPr>
        <p:blipFill>
          <a:blip r:embed="rId9">
            <a:extLst>
              <a:ext uri="{28A0092B-C50C-407E-A947-70E740481C1C}">
                <a14:useLocalDpi xmlns:a14="http://schemas.microsoft.com/office/drawing/2010/main" val="0"/>
              </a:ext>
            </a:extLst>
          </a:blip>
          <a:srcRect l="28636" t="16968" r="28671" b="63776"/>
          <a:stretch>
            <a:fillRect/>
          </a:stretch>
        </p:blipFill>
        <p:spPr bwMode="auto">
          <a:xfrm>
            <a:off x="288925" y="2015237"/>
            <a:ext cx="711200" cy="563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54" name="Picture 4"/>
          <p:cNvPicPr>
            <a:picLocks noChangeAspect="1" noChangeArrowheads="1"/>
          </p:cNvPicPr>
          <p:nvPr/>
        </p:nvPicPr>
        <p:blipFill>
          <a:blip r:embed="rId10">
            <a:extLst>
              <a:ext uri="{28A0092B-C50C-407E-A947-70E740481C1C}">
                <a14:useLocalDpi xmlns:a14="http://schemas.microsoft.com/office/drawing/2010/main" val="0"/>
              </a:ext>
            </a:extLst>
          </a:blip>
          <a:srcRect l="30782" t="15475" r="25159" b="65836"/>
          <a:stretch>
            <a:fillRect/>
          </a:stretch>
        </p:blipFill>
        <p:spPr bwMode="auto">
          <a:xfrm>
            <a:off x="1317625" y="5141025"/>
            <a:ext cx="749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à coins arrondis 28"/>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0" name="Rectangle à coins arrondis 29"/>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4" name="Rectangle à coins arrondis 33"/>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5" name="Rectangle à coins arrondis 34"/>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7" name="Rectangle à coins arrondis 36"/>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8"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708532" y="1479952"/>
            <a:ext cx="3255956" cy="258752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9" name="Rectangle 58"/>
          <p:cNvSpPr/>
          <p:nvPr/>
        </p:nvSpPr>
        <p:spPr>
          <a:xfrm>
            <a:off x="2284295" y="436510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22" name="Rectangle 21"/>
          <p:cNvSpPr/>
          <p:nvPr/>
        </p:nvSpPr>
        <p:spPr>
          <a:xfrm>
            <a:off x="2278361" y="1479951"/>
            <a:ext cx="3255956" cy="258752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15375"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07B3C835-664A-4986-A36B-7894C68BC5EF}" type="slidenum">
              <a:rPr lang="fr-FR" smtClean="0"/>
              <a:pPr>
                <a:defRPr/>
              </a:pPr>
              <a:t>15</a:t>
            </a:fld>
            <a:endParaRPr lang="fr-FR" smtClean="0"/>
          </a:p>
        </p:txBody>
      </p:sp>
      <p:sp>
        <p:nvSpPr>
          <p:cNvPr id="14351"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r" eaLnBrk="1" hangingPunct="1">
              <a:defRPr sz="800" b="1" i="1">
                <a:solidFill>
                  <a:schemeClr val="bg2"/>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8006E8C9-CF36-4677-8B3F-F24CDFE717AB}" type="slidenum">
              <a:rPr lang="fr-FR"/>
              <a:pPr/>
              <a:t>15</a:t>
            </a:fld>
            <a:endParaRPr lang="fr-FR" dirty="0"/>
          </a:p>
        </p:txBody>
      </p:sp>
      <p:sp>
        <p:nvSpPr>
          <p:cNvPr id="9" name="Rectangle 8"/>
          <p:cNvSpPr/>
          <p:nvPr/>
        </p:nvSpPr>
        <p:spPr>
          <a:xfrm>
            <a:off x="2272011" y="1187158"/>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54549" y="4110919"/>
            <a:ext cx="3255955" cy="288033"/>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410933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14361" name="Espace réservé du contenu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86013" y="1103369"/>
            <a:ext cx="358775" cy="360362"/>
          </a:xfrm>
        </p:spPr>
      </p:pic>
      <p:sp>
        <p:nvSpPr>
          <p:cNvPr id="36" name="Rectangle 35"/>
          <p:cNvSpPr/>
          <p:nvPr/>
        </p:nvSpPr>
        <p:spPr>
          <a:xfrm>
            <a:off x="5708532" y="1187159"/>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14365" name="Espace réservé du contenu 13"/>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4021194"/>
            <a:ext cx="358775" cy="360362"/>
          </a:xfrm>
        </p:spPr>
      </p:pic>
      <p:pic>
        <p:nvPicPr>
          <p:cNvPr id="14366" name="Espace réservé du contenu 2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884863" y="1103369"/>
            <a:ext cx="363537" cy="360362"/>
          </a:xfrm>
        </p:spPr>
      </p:pic>
      <p:pic>
        <p:nvPicPr>
          <p:cNvPr id="14367" name="Espace réservé du contenu 18"/>
          <p:cNvPicPr>
            <a:picLocks noGrp="1" noChangeAspect="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5884863" y="4021194"/>
            <a:ext cx="355600" cy="360362"/>
          </a:xfrm>
        </p:spPr>
      </p:pic>
      <p:sp>
        <p:nvSpPr>
          <p:cNvPr id="54" name="Espace réservé du contenu 3"/>
          <p:cNvSpPr>
            <a:spLocks noGrp="1"/>
          </p:cNvSpPr>
          <p:nvPr>
            <p:ph sz="quarter" idx="2"/>
          </p:nvPr>
        </p:nvSpPr>
        <p:spPr>
          <a:xfrm>
            <a:off x="2316163" y="1546281"/>
            <a:ext cx="3167062" cy="2376488"/>
          </a:xfrm>
          <a:solidFill>
            <a:schemeClr val="tx1"/>
          </a:solidFill>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smtClean="0">
                <a:latin typeface="Verdana" pitchFamily="34" charset="0"/>
              </a:rPr>
              <a:t>Créé en 1997, Réseau Ferré de France a pour missions la gestion du réseau (aménagement, développement) et du patrimoine (mise en valeur du réseau ferré national).</a:t>
            </a:r>
          </a:p>
          <a:p>
            <a:pPr marL="0" lvl="1" indent="0" algn="just">
              <a:buSzPct val="120000"/>
              <a:buFont typeface="Wingdings 3" pitchFamily="18" charset="2"/>
              <a:buNone/>
              <a:defRPr/>
            </a:pPr>
            <a:r>
              <a:rPr lang="fr-FR" sz="1000" dirty="0" smtClean="0">
                <a:latin typeface="Verdana" pitchFamily="34" charset="0"/>
              </a:rPr>
              <a:t>La production informatique de RFF est </a:t>
            </a:r>
            <a:r>
              <a:rPr lang="fr-FR" sz="1000" dirty="0" err="1" smtClean="0">
                <a:latin typeface="Verdana" pitchFamily="34" charset="0"/>
              </a:rPr>
              <a:t>infogérée</a:t>
            </a:r>
            <a:r>
              <a:rPr lang="fr-FR" sz="1000" dirty="0" smtClean="0">
                <a:latin typeface="Verdana" pitchFamily="34" charset="0"/>
              </a:rPr>
              <a:t> par Neurones et couvre :</a:t>
            </a:r>
          </a:p>
          <a:p>
            <a:pPr marL="342900" lvl="1" indent="-342900" algn="just">
              <a:buSzPct val="120000"/>
              <a:buFont typeface="Wingdings" pitchFamily="2" charset="2"/>
              <a:buChar char="ü"/>
              <a:defRPr/>
            </a:pPr>
            <a:r>
              <a:rPr lang="fr-FR" sz="1000" kern="1200" dirty="0" smtClean="0">
                <a:latin typeface="+mn-lt"/>
              </a:rPr>
              <a:t>l’assistance utilisateur (2000 utilisateurs),</a:t>
            </a:r>
          </a:p>
          <a:p>
            <a:pPr marL="342900" lvl="1" indent="-342900" algn="just">
              <a:buSzPct val="120000"/>
              <a:buFont typeface="Wingdings" pitchFamily="2" charset="2"/>
              <a:buChar char="ü"/>
              <a:defRPr/>
            </a:pPr>
            <a:r>
              <a:rPr lang="fr-FR" sz="1000" kern="1200" dirty="0" smtClean="0">
                <a:latin typeface="+mn-lt"/>
              </a:rPr>
              <a:t>les projets techniques d’infrastructure,</a:t>
            </a:r>
          </a:p>
          <a:p>
            <a:pPr marL="342900" lvl="1" indent="-342900" algn="just">
              <a:buSzPct val="120000"/>
              <a:buFont typeface="Wingdings" pitchFamily="2" charset="2"/>
              <a:buChar char="ü"/>
              <a:defRPr/>
            </a:pPr>
            <a:r>
              <a:rPr lang="fr-FR" sz="1000" kern="1200" dirty="0" smtClean="0">
                <a:latin typeface="+mn-lt"/>
              </a:rPr>
              <a:t>le BTI en charge de la gestion technique des infrastructures (400 serveurs Windows &amp; Unix),</a:t>
            </a:r>
          </a:p>
          <a:p>
            <a:pPr marL="342900" lvl="1" indent="-342900" algn="just">
              <a:buSzPct val="120000"/>
              <a:buFont typeface="Wingdings" pitchFamily="2" charset="2"/>
              <a:buChar char="ü"/>
              <a:defRPr/>
            </a:pPr>
            <a:r>
              <a:rPr lang="fr-FR" sz="1000" kern="1200" dirty="0" smtClean="0">
                <a:latin typeface="+mn-lt"/>
              </a:rPr>
              <a:t>le BTA chargé de la gestion technique des applications (100 applications).</a:t>
            </a:r>
            <a:endParaRPr lang="fr-FR" sz="1000" dirty="0" smtClean="0">
              <a:latin typeface="Verdana" pitchFamily="34" charset="0"/>
            </a:endParaRPr>
          </a:p>
        </p:txBody>
      </p:sp>
      <p:sp>
        <p:nvSpPr>
          <p:cNvPr id="13" name="Espace réservé du contenu 3"/>
          <p:cNvSpPr>
            <a:spLocks noGrp="1"/>
          </p:cNvSpPr>
          <p:nvPr>
            <p:ph sz="quarter" idx="4294967295"/>
          </p:nvPr>
        </p:nvSpPr>
        <p:spPr>
          <a:xfrm>
            <a:off x="2268538" y="4356156"/>
            <a:ext cx="3252787"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smtClean="0">
                <a:latin typeface="Verdana" pitchFamily="34" charset="0"/>
              </a:rPr>
              <a:t/>
            </a:r>
            <a:br>
              <a:rPr lang="fr-FR" sz="1000" dirty="0" smtClean="0">
                <a:latin typeface="Verdana" pitchFamily="34" charset="0"/>
              </a:rPr>
            </a:br>
            <a:r>
              <a:rPr lang="fr-FR" sz="1000" dirty="0" smtClean="0">
                <a:latin typeface="Verdana" pitchFamily="34" charset="0"/>
              </a:rPr>
              <a:t>Lors de la création de RFF, la phase d’acquisition n’a pas permis la montée en compétences du BTA et la prise en charge des missions lui  incombant : exploitation et intégration (garantie de l’exploitabilité) des applications dans le SI.</a:t>
            </a:r>
          </a:p>
          <a:p>
            <a:pPr marL="0" lvl="1" indent="0" algn="just">
              <a:buSzPct val="120000"/>
              <a:buFont typeface="Wingdings 3" pitchFamily="18" charset="2"/>
              <a:buNone/>
              <a:defRPr/>
            </a:pPr>
            <a:r>
              <a:rPr lang="fr-FR" sz="1000" kern="1200" dirty="0" smtClean="0">
                <a:latin typeface="+mn-lt"/>
              </a:rPr>
              <a:t>Ces activités ont du être prises en charge par </a:t>
            </a:r>
            <a:r>
              <a:rPr lang="fr-FR" sz="1000" kern="1200" dirty="0" smtClean="0">
                <a:latin typeface="Verdana"/>
              </a:rPr>
              <a:t>les chefs de projet applicatifs et équipes de TMA</a:t>
            </a:r>
            <a:r>
              <a:rPr lang="fr-FR" sz="1000" kern="1200" dirty="0" smtClean="0">
                <a:latin typeface="+mn-lt"/>
              </a:rPr>
              <a:t> .</a:t>
            </a:r>
          </a:p>
          <a:p>
            <a:pPr marL="0" lvl="1" indent="0" algn="just">
              <a:buSzPct val="120000"/>
              <a:buFont typeface="Wingdings 3" pitchFamily="18" charset="2"/>
              <a:buNone/>
              <a:defRPr/>
            </a:pPr>
            <a:r>
              <a:rPr lang="fr-FR" sz="1000" kern="1200" dirty="0" smtClean="0">
                <a:latin typeface="+mn-lt"/>
              </a:rPr>
              <a:t>Rétablir le rôle du BTA dans son intégralité constitue un enjeu essentiel.</a:t>
            </a:r>
          </a:p>
          <a:p>
            <a:pPr marL="0" lvl="1" indent="0" algn="just">
              <a:buSzPct val="120000"/>
              <a:buFont typeface="Wingdings 3" pitchFamily="18" charset="2"/>
              <a:buNone/>
              <a:defRPr/>
            </a:pPr>
            <a:endParaRPr lang="fr-FR" sz="1000" kern="1200" dirty="0" smtClean="0">
              <a:latin typeface="+mn-lt"/>
            </a:endParaRPr>
          </a:p>
        </p:txBody>
      </p:sp>
      <p:pic>
        <p:nvPicPr>
          <p:cNvPr id="1437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341438"/>
            <a:ext cx="17621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Espace réservé du contenu 3"/>
          <p:cNvSpPr>
            <a:spLocks noGrp="1"/>
          </p:cNvSpPr>
          <p:nvPr>
            <p:ph sz="quarter" idx="2"/>
          </p:nvPr>
        </p:nvSpPr>
        <p:spPr>
          <a:xfrm>
            <a:off x="5795963" y="1547869"/>
            <a:ext cx="3097212" cy="22320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spcBef>
                <a:spcPts val="600"/>
              </a:spcBef>
              <a:buSzPct val="120000"/>
              <a:buFont typeface="Wingdings 3" pitchFamily="18" charset="2"/>
              <a:buNone/>
              <a:defRPr/>
            </a:pPr>
            <a:r>
              <a:rPr lang="fr-FR" sz="1000" dirty="0" smtClean="0">
                <a:latin typeface="Verdana" pitchFamily="34" charset="0"/>
              </a:rPr>
              <a:t/>
            </a:r>
            <a:br>
              <a:rPr lang="fr-FR" sz="1000" dirty="0" smtClean="0">
                <a:latin typeface="Verdana" pitchFamily="34" charset="0"/>
              </a:rPr>
            </a:br>
            <a:r>
              <a:rPr lang="fr-FR" sz="1000" dirty="0" smtClean="0">
                <a:latin typeface="Verdana" pitchFamily="34" charset="0"/>
              </a:rPr>
              <a:t>Neurones et RFF ont confié à d²X Expertise la responsabilité du BTA. Au delà du pilotage quotidien de l’entité, il s’agit de gérer ses évolutions dans le but de :</a:t>
            </a:r>
          </a:p>
          <a:p>
            <a:pPr marL="342900" lvl="1" indent="-342900" algn="just">
              <a:buSzPct val="120000"/>
              <a:buFont typeface="Wingdings" pitchFamily="2" charset="2"/>
              <a:buChar char="ü"/>
              <a:defRPr/>
            </a:pPr>
            <a:r>
              <a:rPr lang="fr-FR" sz="1000" kern="1200" dirty="0" smtClean="0">
                <a:latin typeface="+mn-lt"/>
              </a:rPr>
              <a:t>renforcer les effectifs de la cellule (de 2 à 10 personnes), </a:t>
            </a:r>
          </a:p>
          <a:p>
            <a:pPr marL="342900" lvl="1" indent="-342900" algn="just">
              <a:buSzPct val="120000"/>
              <a:buFont typeface="Wingdings" pitchFamily="2" charset="2"/>
              <a:buChar char="ü"/>
              <a:defRPr/>
            </a:pPr>
            <a:r>
              <a:rPr lang="fr-FR" sz="1000" kern="1200" dirty="0" smtClean="0">
                <a:latin typeface="+mn-lt"/>
              </a:rPr>
              <a:t>faire monter en compétences sur les aspects techniques et applicatifs,</a:t>
            </a:r>
          </a:p>
          <a:p>
            <a:pPr marL="342900" lvl="1" indent="-342900" algn="just">
              <a:buSzPct val="120000"/>
              <a:buFont typeface="Wingdings" pitchFamily="2" charset="2"/>
              <a:buChar char="ü"/>
              <a:defRPr/>
            </a:pPr>
            <a:r>
              <a:rPr lang="fr-FR" sz="1000" kern="1200" dirty="0" smtClean="0">
                <a:latin typeface="+mn-lt"/>
              </a:rPr>
              <a:t>capitaliser / garantir l’appropriation des applications existantes et à venir (rétro-engineering, documentation, pilotage),</a:t>
            </a:r>
          </a:p>
          <a:p>
            <a:pPr marL="342900" lvl="1" indent="-342900" algn="just">
              <a:buSzPct val="120000"/>
              <a:buFont typeface="Wingdings" pitchFamily="2" charset="2"/>
              <a:buChar char="ü"/>
              <a:defRPr/>
            </a:pPr>
            <a:r>
              <a:rPr lang="fr-FR" sz="1000" kern="1200" dirty="0" smtClean="0">
                <a:latin typeface="+mn-lt"/>
              </a:rPr>
              <a:t>normaliser et réorganiser la production.</a:t>
            </a:r>
          </a:p>
        </p:txBody>
      </p:sp>
      <p:sp>
        <p:nvSpPr>
          <p:cNvPr id="30" name="Rectangle 29"/>
          <p:cNvSpPr/>
          <p:nvPr/>
        </p:nvSpPr>
        <p:spPr>
          <a:xfrm>
            <a:off x="5708532" y="4398952"/>
            <a:ext cx="3255956" cy="202571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3" name="Espace réservé du contenu 3"/>
          <p:cNvSpPr>
            <a:spLocks noGrp="1"/>
          </p:cNvSpPr>
          <p:nvPr>
            <p:ph sz="quarter" idx="4294967295"/>
          </p:nvPr>
        </p:nvSpPr>
        <p:spPr>
          <a:xfrm>
            <a:off x="5795963" y="4499031"/>
            <a:ext cx="3024187" cy="1646238"/>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smtClean="0">
                <a:latin typeface="Verdana" pitchFamily="34" charset="0"/>
              </a:rPr>
              <a:t/>
            </a:r>
            <a:br>
              <a:rPr lang="fr-FR" sz="1000" dirty="0" smtClean="0">
                <a:latin typeface="Verdana" pitchFamily="34" charset="0"/>
              </a:rPr>
            </a:br>
            <a:r>
              <a:rPr lang="fr-FR" sz="1000" dirty="0" smtClean="0">
                <a:latin typeface="Verdana" pitchFamily="34" charset="0"/>
              </a:rPr>
              <a:t>Enrichissement du rôle de Neurones en développant l’activité de gestion des applications, indispensable à l’exploitation d’un SI.</a:t>
            </a:r>
          </a:p>
          <a:p>
            <a:pPr marL="0" lvl="1" indent="0" algn="just">
              <a:buSzPct val="120000"/>
              <a:buFont typeface="Wingdings 3" pitchFamily="18" charset="2"/>
              <a:buNone/>
              <a:defRPr/>
            </a:pPr>
            <a:endParaRPr lang="fr-FR" sz="1000" dirty="0" smtClean="0">
              <a:latin typeface="Verdana" pitchFamily="34" charset="0"/>
            </a:endParaRPr>
          </a:p>
          <a:p>
            <a:pPr marL="0" lvl="1" indent="0" algn="just">
              <a:buSzPct val="120000"/>
              <a:buFont typeface="Wingdings 3" pitchFamily="18" charset="2"/>
              <a:buNone/>
              <a:defRPr/>
            </a:pPr>
            <a:r>
              <a:rPr lang="fr-FR" sz="1000" dirty="0" smtClean="0">
                <a:latin typeface="Verdana" pitchFamily="34" charset="0"/>
              </a:rPr>
              <a:t>Transformation de la production informatique en respect avec les standards de l’état de l’art.</a:t>
            </a:r>
          </a:p>
          <a:p>
            <a:pPr marL="0" lvl="1" indent="0" algn="just">
              <a:buSzPct val="120000"/>
              <a:buFont typeface="Wingdings 3" pitchFamily="18" charset="2"/>
              <a:buNone/>
              <a:defRPr/>
            </a:pPr>
            <a:endParaRPr lang="fr-FR" sz="1000" dirty="0" smtClean="0">
              <a:latin typeface="Verdana" pitchFamily="34" charset="0"/>
            </a:endParaRPr>
          </a:p>
          <a:p>
            <a:pPr marL="0" lvl="1" indent="0" algn="just">
              <a:buSzPct val="120000"/>
              <a:buFont typeface="Wingdings 3" pitchFamily="18" charset="2"/>
              <a:buNone/>
              <a:defRPr/>
            </a:pPr>
            <a:endParaRPr lang="fr-FR" sz="1000" dirty="0" smtClean="0">
              <a:latin typeface="Verdana" pitchFamily="34" charset="0"/>
            </a:endParaRPr>
          </a:p>
        </p:txBody>
      </p:sp>
      <p:sp>
        <p:nvSpPr>
          <p:cNvPr id="31" name="Rectangle à coins arrondis 30"/>
          <p:cNvSpPr/>
          <p:nvPr/>
        </p:nvSpPr>
        <p:spPr>
          <a:xfrm>
            <a:off x="7380858" y="251055"/>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p>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3" name="Rectangle à coins arrondis 22"/>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4" name="Rectangle à coins arrondis 23"/>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5" name="Rectangle à coins arrondis 24"/>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6" name="Rectangle à coins arrondis 25"/>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7" name="Rectangle à coins arrondis 26"/>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9"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Espace réservé du numéro de diapositive 3"/>
          <p:cNvSpPr txBox="1">
            <a:spLocks noGrp="1"/>
          </p:cNvSpPr>
          <p:nvPr/>
        </p:nvSpPr>
        <p:spPr bwMode="auto">
          <a:xfrm>
            <a:off x="7451725" y="6453188"/>
            <a:ext cx="1235075" cy="209550"/>
          </a:xfrm>
          <a:prstGeom prst="rect">
            <a:avLst/>
          </a:prstGeom>
          <a:noFill/>
          <a:ln>
            <a:miter lim="800000"/>
            <a:headEnd/>
            <a:tailEnd/>
          </a:ln>
        </p:spPr>
        <p:txBody>
          <a:bodyPr/>
          <a:lstStyle/>
          <a:p>
            <a:pPr algn="r">
              <a:defRPr/>
            </a:pPr>
            <a:fld id="{B1669F93-0BCF-4906-9E07-7E38A24790CC}" type="slidenum">
              <a:rPr lang="fr-FR" sz="800" b="1" i="1">
                <a:solidFill>
                  <a:schemeClr val="bg2"/>
                </a:solidFill>
                <a:cs typeface="+mn-cs"/>
              </a:rPr>
              <a:pPr algn="r">
                <a:defRPr/>
              </a:pPr>
              <a:t>16</a:t>
            </a:fld>
            <a:endParaRPr lang="fr-FR" sz="800" b="1" i="1">
              <a:solidFill>
                <a:schemeClr val="bg2"/>
              </a:solidFill>
              <a:cs typeface="+mn-cs"/>
            </a:endParaRPr>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fr-FR" dirty="0"/>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0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959F5681-3D01-464E-BBC3-8E3CDAB5EC34}" type="slidenum">
              <a:rPr lang="fr-FR" sz="800" b="1" i="1">
                <a:solidFill>
                  <a:schemeClr val="bg2"/>
                </a:solidFill>
              </a:rPr>
              <a:pPr algn="r" eaLnBrk="1" hangingPunct="1"/>
              <a:t>16</a:t>
            </a:fld>
            <a:endParaRPr lang="fr-FR" sz="800" b="1" i="1">
              <a:solidFill>
                <a:schemeClr val="bg2"/>
              </a:solidFill>
            </a:endParaRPr>
          </a:p>
        </p:txBody>
      </p:sp>
      <p:sp>
        <p:nvSpPr>
          <p:cNvPr id="1640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7D8EF5F2-A3BF-4F51-BEB0-81E819F05CBC}" type="slidenum">
              <a:rPr lang="fr-FR" sz="800" b="1" i="1">
                <a:solidFill>
                  <a:schemeClr val="bg2"/>
                </a:solidFill>
              </a:rPr>
              <a:pPr algn="r" eaLnBrk="1" hangingPunct="1"/>
              <a:t>16</a:t>
            </a:fld>
            <a:endParaRPr lang="fr-FR" sz="800" b="1" i="1" dirty="0">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16414" name="Espace réservé du contenu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16418" name="Espace réservé du contenu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Espace réservé du contenu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Espace réservé du contenu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86013" y="162877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buFont typeface="Wingdings 3" pitchFamily="18" charset="2"/>
              <a:buNone/>
              <a:defRPr/>
            </a:pPr>
            <a:r>
              <a:rPr lang="fr-FR" sz="1000" dirty="0">
                <a:solidFill>
                  <a:srgbClr val="33342E"/>
                </a:solidFill>
                <a:latin typeface="Verdana" pitchFamily="34" charset="0"/>
                <a:cs typeface="Arial" charset="0"/>
              </a:rPr>
              <a:t>BNP Paribas Leasing Solutions est la filiale de BNP Paribas spécialisée dans les solutions locatives pour les équipements professionnels, proposées soit directement aux entreprises et professionnels, soit par l'intermédiaire de ses partenaires, les constructeurs, distributeurs, éditeurs.</a:t>
            </a:r>
          </a:p>
          <a:p>
            <a:pPr marL="0" lvl="1" algn="just" eaLnBrk="0" hangingPunct="0">
              <a:spcBef>
                <a:spcPct val="20000"/>
              </a:spcBef>
              <a:buClr>
                <a:srgbClr val="CC3300"/>
              </a:buClr>
              <a:buFont typeface="Wingdings 3" pitchFamily="18" charset="2"/>
              <a:buNone/>
              <a:defRPr/>
            </a:pP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buFont typeface="Wingdings 3" pitchFamily="18" charset="2"/>
              <a:buNone/>
              <a:defRPr/>
            </a:pPr>
            <a:r>
              <a:rPr lang="fr-FR" sz="1000" dirty="0">
                <a:solidFill>
                  <a:srgbClr val="33342E"/>
                </a:solidFill>
                <a:latin typeface="Verdana" pitchFamily="34" charset="0"/>
                <a:cs typeface="Arial" charset="0"/>
              </a:rPr>
              <a:t>La filiale compte </a:t>
            </a:r>
            <a:r>
              <a:rPr lang="en-GB" sz="1000" dirty="0">
                <a:solidFill>
                  <a:srgbClr val="33342E"/>
                </a:solidFill>
                <a:latin typeface="Verdana" pitchFamily="34" charset="0"/>
                <a:cs typeface="Arial" charset="0"/>
              </a:rPr>
              <a:t>8 000 </a:t>
            </a:r>
            <a:r>
              <a:rPr lang="en-GB" sz="1000" dirty="0" err="1">
                <a:solidFill>
                  <a:srgbClr val="33342E"/>
                </a:solidFill>
                <a:latin typeface="Verdana" pitchFamily="34" charset="0"/>
                <a:cs typeface="Arial" charset="0"/>
              </a:rPr>
              <a:t>collaborateurs</a:t>
            </a:r>
            <a:r>
              <a:rPr lang="en-GB" sz="1000" dirty="0">
                <a:solidFill>
                  <a:srgbClr val="33342E"/>
                </a:solidFill>
                <a:latin typeface="Verdana" pitchFamily="34" charset="0"/>
                <a:cs typeface="Arial" charset="0"/>
              </a:rPr>
              <a:t> </a:t>
            </a:r>
            <a:r>
              <a:rPr lang="en-GB" sz="1000" dirty="0" err="1">
                <a:solidFill>
                  <a:srgbClr val="33342E"/>
                </a:solidFill>
                <a:latin typeface="Verdana" pitchFamily="34" charset="0"/>
                <a:cs typeface="Arial" charset="0"/>
              </a:rPr>
              <a:t>dans</a:t>
            </a:r>
            <a:r>
              <a:rPr lang="en-GB" sz="1000" dirty="0">
                <a:solidFill>
                  <a:srgbClr val="33342E"/>
                </a:solidFill>
                <a:latin typeface="Verdana" pitchFamily="34" charset="0"/>
                <a:cs typeface="Arial" charset="0"/>
              </a:rPr>
              <a:t> 26 pays.</a:t>
            </a:r>
          </a:p>
          <a:p>
            <a:pPr marL="0" lvl="1" algn="just" eaLnBrk="0" hangingPunct="0">
              <a:spcBef>
                <a:spcPct val="20000"/>
              </a:spcBef>
              <a:buClr>
                <a:srgbClr val="CC3300"/>
              </a:buClr>
              <a:buFont typeface="Wingdings 3" pitchFamily="18" charset="2"/>
              <a:buNone/>
              <a:defRPr/>
            </a:pPr>
            <a:endParaRPr lang="en-GB" sz="1000" dirty="0">
              <a:solidFill>
                <a:srgbClr val="33342E"/>
              </a:solidFill>
              <a:latin typeface="Verdana" pitchFamily="34" charset="0"/>
              <a:cs typeface="Arial" charset="0"/>
            </a:endParaRPr>
          </a:p>
        </p:txBody>
      </p:sp>
      <p:sp>
        <p:nvSpPr>
          <p:cNvPr id="26" name="Espace réservé du contenu 3"/>
          <p:cNvSpPr txBox="1">
            <a:spLocks/>
          </p:cNvSpPr>
          <p:nvPr/>
        </p:nvSpPr>
        <p:spPr bwMode="auto">
          <a:xfrm>
            <a:off x="5711825" y="1630363"/>
            <a:ext cx="3181350" cy="2087562"/>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buFont typeface="Wingdings 3" pitchFamily="18" charset="2"/>
              <a:buNone/>
              <a:defRPr/>
            </a:pPr>
            <a:r>
              <a:rPr lang="fr-FR" sz="1000" dirty="0">
                <a:solidFill>
                  <a:srgbClr val="33342E"/>
                </a:solidFill>
                <a:latin typeface="Verdana" pitchFamily="34" charset="0"/>
                <a:cs typeface="Arial" charset="0"/>
              </a:rPr>
              <a:t>BNP Paribas Leasing Solutions a confié à d²X Expertise une mission de </a:t>
            </a:r>
            <a:r>
              <a:rPr lang="fr-FR" sz="1000" b="1" dirty="0">
                <a:solidFill>
                  <a:srgbClr val="33342E"/>
                </a:solidFill>
                <a:latin typeface="Verdana" pitchFamily="34" charset="0"/>
                <a:cs typeface="Arial" charset="0"/>
              </a:rPr>
              <a:t>Service </a:t>
            </a:r>
            <a:r>
              <a:rPr lang="fr-FR" sz="1000" b="1" dirty="0" err="1">
                <a:solidFill>
                  <a:srgbClr val="33342E"/>
                </a:solidFill>
                <a:latin typeface="Verdana" pitchFamily="34" charset="0"/>
                <a:cs typeface="Arial" charset="0"/>
              </a:rPr>
              <a:t>Level</a:t>
            </a:r>
            <a:r>
              <a:rPr lang="fr-FR" sz="1000" b="1" dirty="0">
                <a:solidFill>
                  <a:srgbClr val="33342E"/>
                </a:solidFill>
                <a:latin typeface="Verdana" pitchFamily="34" charset="0"/>
                <a:cs typeface="Arial" charset="0"/>
              </a:rPr>
              <a:t> Management</a:t>
            </a:r>
            <a:r>
              <a:rPr lang="fr-FR" sz="1000" dirty="0">
                <a:solidFill>
                  <a:srgbClr val="33342E"/>
                </a:solidFill>
                <a:latin typeface="Verdana" pitchFamily="34" charset="0"/>
                <a:cs typeface="Arial" charset="0"/>
              </a:rPr>
              <a:t>, ayant pour objectifs </a:t>
            </a:r>
            <a:r>
              <a:rPr lang="fr-FR" sz="1000" b="1" dirty="0">
                <a:solidFill>
                  <a:srgbClr val="33342E"/>
                </a:solidFill>
                <a:latin typeface="Verdana" pitchFamily="34" charset="0"/>
                <a:cs typeface="Arial" charset="0"/>
              </a:rPr>
              <a:t>: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de négocier et mettre en place les conventions de services IT, avec l’ensemble des filiales,</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d’organiser les revues SLM : suivi du niveau de services (SLA/KPI/</a:t>
            </a:r>
            <a:r>
              <a:rPr lang="fr-FR" sz="1000" dirty="0" err="1">
                <a:solidFill>
                  <a:srgbClr val="33342E"/>
                </a:solidFill>
                <a:latin typeface="Verdana" pitchFamily="34" charset="0"/>
                <a:cs typeface="Arial" charset="0"/>
              </a:rPr>
              <a:t>reporting</a:t>
            </a:r>
            <a:r>
              <a:rPr lang="fr-FR" sz="1000" dirty="0">
                <a:solidFill>
                  <a:srgbClr val="33342E"/>
                </a:solidFill>
                <a:latin typeface="Verdana" pitchFamily="34" charset="0"/>
                <a:cs typeface="Arial" charset="0"/>
              </a:rPr>
              <a:t>…)  et plan d’actions pour optimiser le service IT,</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d’initialiser les projets récurrents : opportunité, appels d’offres, budget…</a:t>
            </a:r>
          </a:p>
        </p:txBody>
      </p:sp>
      <p:sp>
        <p:nvSpPr>
          <p:cNvPr id="27" name="Espace réservé du contenu 3"/>
          <p:cNvSpPr txBox="1">
            <a:spLocks/>
          </p:cNvSpPr>
          <p:nvPr/>
        </p:nvSpPr>
        <p:spPr bwMode="auto">
          <a:xfrm>
            <a:off x="5724525" y="4365625"/>
            <a:ext cx="3168650"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buFont typeface="Wingdings 3" pitchFamily="18" charset="2"/>
              <a:buNone/>
              <a:defRPr/>
            </a:pP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buFont typeface="Wingdings 3" pitchFamily="18" charset="2"/>
              <a:buNone/>
              <a:defRPr/>
            </a:pPr>
            <a:r>
              <a:rPr lang="fr-FR" sz="1000" dirty="0">
                <a:solidFill>
                  <a:srgbClr val="33342E"/>
                </a:solidFill>
                <a:latin typeface="Verdana" pitchFamily="34" charset="0"/>
                <a:cs typeface="Arial" charset="0"/>
              </a:rPr>
              <a:t>Dans un contexte </a:t>
            </a:r>
            <a:r>
              <a:rPr lang="fr-FR" sz="1000" b="1" dirty="0">
                <a:solidFill>
                  <a:srgbClr val="33342E"/>
                </a:solidFill>
                <a:latin typeface="Verdana" pitchFamily="34" charset="0"/>
                <a:cs typeface="Arial" charset="0"/>
              </a:rPr>
              <a:t>ITIL®</a:t>
            </a:r>
            <a:r>
              <a:rPr lang="fr-FR" sz="1000" dirty="0">
                <a:solidFill>
                  <a:srgbClr val="33342E"/>
                </a:solidFill>
                <a:latin typeface="Verdana" pitchFamily="34" charset="0"/>
                <a:cs typeface="Arial" charset="0"/>
              </a:rPr>
              <a:t>, d²X Expertise a mis en place une démarche permettant de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construire et gérer l’ensemble des conventions de services pour toutes les filiales,</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mesurer le respect des SLA/KPI,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améliorer de manière continue le niveau de service,</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challenger les SLA initiaux.</a:t>
            </a:r>
          </a:p>
        </p:txBody>
      </p:sp>
      <p:sp>
        <p:nvSpPr>
          <p:cNvPr id="28" name="Espace réservé du contenu 3"/>
          <p:cNvSpPr txBox="1">
            <a:spLocks/>
          </p:cNvSpPr>
          <p:nvPr/>
        </p:nvSpPr>
        <p:spPr bwMode="auto">
          <a:xfrm>
            <a:off x="2386013" y="436562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buFont typeface="Wingdings 3" pitchFamily="18" charset="2"/>
              <a:buNone/>
              <a:defRPr/>
            </a:pPr>
            <a:r>
              <a:rPr lang="fr-FR" sz="1000" b="1" dirty="0">
                <a:solidFill>
                  <a:srgbClr val="33342E"/>
                </a:solidFill>
                <a:latin typeface="Verdana" pitchFamily="34" charset="0"/>
                <a:cs typeface="Arial" charset="0"/>
              </a:rPr>
              <a:t/>
            </a:r>
            <a:br>
              <a:rPr lang="fr-FR" sz="1000" b="1" dirty="0">
                <a:solidFill>
                  <a:srgbClr val="33342E"/>
                </a:solidFill>
                <a:latin typeface="Verdana" pitchFamily="34" charset="0"/>
                <a:cs typeface="Arial" charset="0"/>
              </a:rPr>
            </a:br>
            <a:r>
              <a:rPr lang="fr-FR" sz="1000" dirty="0">
                <a:solidFill>
                  <a:srgbClr val="45473E"/>
                </a:solidFill>
                <a:latin typeface="Verdana" pitchFamily="34" charset="0"/>
                <a:cs typeface="Arial" charset="0"/>
              </a:rPr>
              <a:t>BNP Paribas Leasing Solutions </a:t>
            </a:r>
            <a:r>
              <a:rPr lang="fr-FR" sz="1000" dirty="0" err="1">
                <a:solidFill>
                  <a:srgbClr val="45473E"/>
                </a:solidFill>
                <a:latin typeface="Verdana" pitchFamily="34" charset="0"/>
                <a:cs typeface="Arial" charset="0"/>
              </a:rPr>
              <a:t>Corporate</a:t>
            </a:r>
            <a:r>
              <a:rPr lang="fr-FR" sz="1000" dirty="0">
                <a:solidFill>
                  <a:srgbClr val="45473E"/>
                </a:solidFill>
                <a:latin typeface="Verdana" pitchFamily="34" charset="0"/>
                <a:cs typeface="Arial" charset="0"/>
              </a:rPr>
              <a:t> doit veiller à la continuité de service et au maintien du niveau du support applicatif en mode récurrent.</a:t>
            </a:r>
          </a:p>
          <a:p>
            <a:pPr marL="0" lvl="1" algn="just" eaLnBrk="0" hangingPunct="0">
              <a:spcBef>
                <a:spcPct val="20000"/>
              </a:spcBef>
              <a:buClr>
                <a:srgbClr val="CC3300"/>
              </a:buClr>
              <a:buFont typeface="Wingdings 3" pitchFamily="18" charset="2"/>
              <a:buNone/>
              <a:defRPr/>
            </a:pPr>
            <a:r>
              <a:rPr lang="fr-FR" sz="1000" dirty="0">
                <a:solidFill>
                  <a:srgbClr val="45473E"/>
                </a:solidFill>
                <a:latin typeface="Verdana" pitchFamily="34" charset="0"/>
                <a:cs typeface="Arial" charset="0"/>
              </a:rPr>
              <a:t>D’où les enjeux de notre intervention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mise à contribution dès la phase projet pour les aspects SLA,</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être force de proposition pour optimiser les niveaux de services sur l’ensemble du périmètre IT : UNIX, Windows, Network, applicatifs….</a:t>
            </a:r>
            <a:endParaRPr lang="en-GB" sz="1000" dirty="0">
              <a:solidFill>
                <a:srgbClr val="33342E"/>
              </a:solidFill>
              <a:latin typeface="Verdana" pitchFamily="34" charset="0"/>
              <a:cs typeface="Arial" charset="0"/>
            </a:endParaRPr>
          </a:p>
          <a:p>
            <a:pPr marL="0" lvl="1" algn="just" eaLnBrk="0" hangingPunct="0">
              <a:spcBef>
                <a:spcPct val="20000"/>
              </a:spcBef>
              <a:buClr>
                <a:srgbClr val="CC3300"/>
              </a:buClr>
              <a:buFont typeface="Wingdings 3" pitchFamily="18" charset="2"/>
              <a:buNone/>
              <a:defRPr/>
            </a:pPr>
            <a:endParaRPr lang="fr-FR" sz="1000" dirty="0">
              <a:solidFill>
                <a:srgbClr val="33342E"/>
              </a:solidFill>
              <a:latin typeface="Verdana" pitchFamily="34" charset="0"/>
              <a:cs typeface="Arial" charset="0"/>
            </a:endParaRPr>
          </a:p>
        </p:txBody>
      </p:sp>
      <p:sp>
        <p:nvSpPr>
          <p:cNvPr id="16425" name="Rectangle 4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16426" name="Object 2"/>
          <p:cNvGraphicFramePr>
            <a:graphicFrameLocks noChangeAspect="1"/>
          </p:cNvGraphicFramePr>
          <p:nvPr/>
        </p:nvGraphicFramePr>
        <p:xfrm>
          <a:off x="107950" y="1270000"/>
          <a:ext cx="2000250" cy="503238"/>
        </p:xfrm>
        <a:graphic>
          <a:graphicData uri="http://schemas.openxmlformats.org/presentationml/2006/ole">
            <mc:AlternateContent xmlns:mc="http://schemas.openxmlformats.org/markup-compatibility/2006">
              <mc:Choice xmlns:v="urn:schemas-microsoft-com:vml" Requires="v">
                <p:oleObj spid="_x0000_s1048" name="Photo Editor Photo" r:id="rId7" imgW="2172003" imgH="542857" progId="MSPhotoEd.3">
                  <p:embed/>
                </p:oleObj>
              </mc:Choice>
              <mc:Fallback>
                <p:oleObj name="Photo Editor Photo" r:id="rId7" imgW="2172003" imgH="542857"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1270000"/>
                        <a:ext cx="2000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à coins arrondis 34"/>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9" name="Rectangle à coins arrondis 28"/>
          <p:cNvSpPr/>
          <p:nvPr/>
        </p:nvSpPr>
        <p:spPr>
          <a:xfrm>
            <a:off x="7380858" y="260350"/>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6"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Espace réservé du numéro de diapositive 3"/>
          <p:cNvSpPr txBox="1">
            <a:spLocks noGrp="1"/>
          </p:cNvSpPr>
          <p:nvPr/>
        </p:nvSpPr>
        <p:spPr bwMode="auto">
          <a:xfrm>
            <a:off x="7451725" y="6453188"/>
            <a:ext cx="1235075" cy="209550"/>
          </a:xfrm>
          <a:prstGeom prst="rect">
            <a:avLst/>
          </a:prstGeom>
          <a:noFill/>
          <a:ln>
            <a:miter lim="800000"/>
            <a:headEnd/>
            <a:tailEnd/>
          </a:ln>
        </p:spPr>
        <p:txBody>
          <a:bodyPr/>
          <a:lstStyle/>
          <a:p>
            <a:pPr algn="r">
              <a:defRPr/>
            </a:pPr>
            <a:fld id="{295C1881-BBEC-4A6D-825E-910126A53959}" type="slidenum">
              <a:rPr lang="fr-FR" sz="800" b="1" i="1">
                <a:solidFill>
                  <a:schemeClr val="bg2"/>
                </a:solidFill>
                <a:cs typeface="+mn-cs"/>
              </a:rPr>
              <a:pPr algn="r">
                <a:defRPr/>
              </a:pPr>
              <a:t>17</a:t>
            </a:fld>
            <a:endParaRPr lang="fr-FR" sz="800" b="1" i="1">
              <a:solidFill>
                <a:schemeClr val="bg2"/>
              </a:solidFill>
              <a:cs typeface="+mn-cs"/>
            </a:endParaRPr>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fr-FR" dirty="0"/>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0"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7B56AE32-F765-4560-B1CA-FFEEF001949C}" type="slidenum">
              <a:rPr lang="fr-FR" sz="800" b="1" i="1">
                <a:solidFill>
                  <a:schemeClr val="bg2"/>
                </a:solidFill>
              </a:rPr>
              <a:pPr algn="r" eaLnBrk="1" hangingPunct="1"/>
              <a:t>17</a:t>
            </a:fld>
            <a:endParaRPr lang="fr-FR" sz="800" b="1" i="1">
              <a:solidFill>
                <a:schemeClr val="bg2"/>
              </a:solidFill>
            </a:endParaRPr>
          </a:p>
        </p:txBody>
      </p:sp>
      <p:sp>
        <p:nvSpPr>
          <p:cNvPr id="309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AA8D326-382D-4A95-8DA3-FEF31949813D}" type="slidenum">
              <a:rPr lang="fr-FR" sz="800" b="1" i="1">
                <a:solidFill>
                  <a:schemeClr val="bg2"/>
                </a:solidFill>
              </a:rPr>
              <a:pPr algn="r" eaLnBrk="1" hangingPunct="1"/>
              <a:t>17</a:t>
            </a:fld>
            <a:endParaRPr lang="fr-FR" sz="800" b="1" i="1">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3102" name="Espace réservé du contenu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3106" name="Espace réservé du contenu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Espace réservé du contenu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Espace réservé du contenu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44738" y="1557338"/>
            <a:ext cx="3163887" cy="2087562"/>
          </a:xfrm>
          <a:prstGeom prst="rect">
            <a:avLst/>
          </a:prstGeom>
          <a:noFill/>
          <a:extLst/>
        </p:spPr>
        <p:style>
          <a:lnRef idx="0">
            <a:scrgbClr r="0" g="0" b="0"/>
          </a:lnRef>
          <a:fillRef idx="1001">
            <a:schemeClr val="lt1"/>
          </a:fillRef>
          <a:effectRef idx="0">
            <a:scrgbClr r="0" g="0" b="0"/>
          </a:effectRef>
          <a:fontRef idx="major"/>
        </p:style>
        <p:txBody>
          <a:bodyPr/>
          <a:lstStyle/>
          <a:p>
            <a:pPr>
              <a:defRPr/>
            </a:pPr>
            <a:endParaRPr lang="fr-FR" sz="1000" dirty="0">
              <a:solidFill>
                <a:srgbClr val="33342E"/>
              </a:solidFill>
              <a:latin typeface="Verdana" pitchFamily="34" charset="0"/>
              <a:cs typeface="Arial" charset="0"/>
            </a:endParaRPr>
          </a:p>
          <a:p>
            <a:pPr>
              <a:defRPr/>
            </a:pPr>
            <a:r>
              <a:rPr lang="fr-FR" sz="1000" dirty="0">
                <a:solidFill>
                  <a:srgbClr val="33342E"/>
                </a:solidFill>
                <a:latin typeface="Verdana" pitchFamily="34" charset="0"/>
                <a:cs typeface="Arial" charset="0"/>
              </a:rPr>
              <a:t>New IT est un programme</a:t>
            </a:r>
            <a:br>
              <a:rPr lang="fr-FR" sz="1000" dirty="0">
                <a:solidFill>
                  <a:srgbClr val="33342E"/>
                </a:solidFill>
                <a:latin typeface="Verdana" pitchFamily="34" charset="0"/>
                <a:cs typeface="Arial" charset="0"/>
              </a:rPr>
            </a:br>
            <a:r>
              <a:rPr lang="fr-FR" sz="1000" dirty="0">
                <a:solidFill>
                  <a:srgbClr val="33342E"/>
                </a:solidFill>
                <a:latin typeface="Verdana" pitchFamily="34" charset="0"/>
                <a:cs typeface="Arial" charset="0"/>
              </a:rPr>
              <a:t>de transformation des</a:t>
            </a:r>
          </a:p>
          <a:p>
            <a:pPr>
              <a:defRPr/>
            </a:pPr>
            <a:r>
              <a:rPr lang="fr-FR" sz="1000" dirty="0">
                <a:solidFill>
                  <a:srgbClr val="33342E"/>
                </a:solidFill>
                <a:latin typeface="Verdana" pitchFamily="34" charset="0"/>
                <a:cs typeface="Arial" charset="0"/>
              </a:rPr>
              <a:t>infrastructures,</a:t>
            </a:r>
          </a:p>
          <a:p>
            <a:pPr>
              <a:defRPr/>
            </a:pPr>
            <a:r>
              <a:rPr lang="fr-FR" sz="1000" dirty="0">
                <a:solidFill>
                  <a:srgbClr val="33342E"/>
                </a:solidFill>
                <a:latin typeface="Verdana" pitchFamily="34" charset="0"/>
                <a:cs typeface="Arial" charset="0"/>
              </a:rPr>
              <a:t>international et transverse</a:t>
            </a:r>
          </a:p>
          <a:p>
            <a:pPr>
              <a:defRPr/>
            </a:pPr>
            <a:r>
              <a:rPr lang="fr-FR" sz="1000" dirty="0">
                <a:solidFill>
                  <a:srgbClr val="33342E"/>
                </a:solidFill>
                <a:latin typeface="Verdana" pitchFamily="34" charset="0"/>
                <a:cs typeface="Arial" charset="0"/>
              </a:rPr>
              <a:t>à l’ensemble des divisions </a:t>
            </a:r>
          </a:p>
          <a:p>
            <a:pPr>
              <a:defRPr/>
            </a:pPr>
            <a:r>
              <a:rPr lang="fr-FR" sz="1000" dirty="0">
                <a:solidFill>
                  <a:srgbClr val="33342E"/>
                </a:solidFill>
                <a:latin typeface="Verdana" pitchFamily="34" charset="0"/>
                <a:cs typeface="Arial" charset="0"/>
              </a:rPr>
              <a:t>de Veolia, ayant comme objectif de concevoir et mettre en œuvre une infrastructure IT standardisée, flexible, performante et sécurisée..</a:t>
            </a:r>
          </a:p>
          <a:p>
            <a:pPr>
              <a:defRPr/>
            </a:pPr>
            <a:r>
              <a:rPr lang="fr-FR" sz="1100" dirty="0">
                <a:solidFill>
                  <a:schemeClr val="accent6"/>
                </a:solidFill>
                <a:latin typeface="Calibri" pitchFamily="34" charset="0"/>
              </a:rPr>
              <a:t> </a:t>
            </a:r>
          </a:p>
        </p:txBody>
      </p:sp>
      <p:sp>
        <p:nvSpPr>
          <p:cNvPr id="26" name="Espace réservé du contenu 3"/>
          <p:cNvSpPr txBox="1">
            <a:spLocks/>
          </p:cNvSpPr>
          <p:nvPr/>
        </p:nvSpPr>
        <p:spPr bwMode="auto">
          <a:xfrm>
            <a:off x="5724525" y="1628775"/>
            <a:ext cx="3240088" cy="2087563"/>
          </a:xfrm>
          <a:prstGeom prst="rect">
            <a:avLst/>
          </a:prstGeom>
          <a:noFill/>
          <a:extLst/>
        </p:spPr>
        <p:style>
          <a:lnRef idx="0">
            <a:scrgbClr r="0" g="0" b="0"/>
          </a:lnRef>
          <a:fillRef idx="1001">
            <a:schemeClr val="lt1"/>
          </a:fillRef>
          <a:effectRef idx="0">
            <a:scrgbClr r="0" g="0" b="0"/>
          </a:effectRef>
          <a:fontRef idx="major"/>
        </p:style>
        <p:txBody>
          <a:bodyPr/>
          <a:lstStyle/>
          <a:p>
            <a:pPr>
              <a:defRPr/>
            </a:pPr>
            <a:r>
              <a:rPr lang="fr-FR" sz="1000" dirty="0">
                <a:solidFill>
                  <a:srgbClr val="33342E"/>
                </a:solidFill>
                <a:latin typeface="Verdana" pitchFamily="34" charset="0"/>
                <a:cs typeface="Arial" charset="0"/>
              </a:rPr>
              <a:t>Le département « Construction New IT » assure la maîtrise d’œuvre du projet, il est composé de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Domaine Data Center (Hébergement Data Center et Infogérance de production),</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Réseau (WAN),</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User Support (Help desk et support bureautique, outillage ITSM).</a:t>
            </a:r>
          </a:p>
          <a:p>
            <a:pPr>
              <a:defRPr/>
            </a:pPr>
            <a:r>
              <a:rPr lang="fr-FR" sz="1000" dirty="0">
                <a:solidFill>
                  <a:srgbClr val="33342E"/>
                </a:solidFill>
                <a:latin typeface="Verdana" pitchFamily="34" charset="0"/>
                <a:cs typeface="Arial" charset="0"/>
              </a:rPr>
              <a:t>La mission confiée à d²X consiste à piloter la transition sur les aspects Gouvernance, mise en œuvre des </a:t>
            </a:r>
            <a:r>
              <a:rPr lang="fr-FR" sz="1000" dirty="0" err="1">
                <a:solidFill>
                  <a:srgbClr val="33342E"/>
                </a:solidFill>
                <a:latin typeface="Verdana" pitchFamily="34" charset="0"/>
                <a:cs typeface="Arial" charset="0"/>
              </a:rPr>
              <a:t>process</a:t>
            </a:r>
            <a:r>
              <a:rPr lang="fr-FR" sz="1000" dirty="0">
                <a:solidFill>
                  <a:srgbClr val="33342E"/>
                </a:solidFill>
                <a:latin typeface="Verdana" pitchFamily="34" charset="0"/>
                <a:cs typeface="Arial" charset="0"/>
              </a:rPr>
              <a:t> ITIL, transfert des activités au « récurrent ».</a:t>
            </a:r>
          </a:p>
          <a:p>
            <a:pPr>
              <a:defRPr/>
            </a:pPr>
            <a:endParaRPr lang="fr-FR" sz="800" dirty="0">
              <a:solidFill>
                <a:srgbClr val="33342E"/>
              </a:solidFill>
              <a:latin typeface="Verdana" pitchFamily="34" charset="0"/>
              <a:cs typeface="Arial" charset="0"/>
            </a:endParaRPr>
          </a:p>
          <a:p>
            <a:pPr>
              <a:defRPr/>
            </a:pPr>
            <a:r>
              <a:rPr lang="fr-FR" sz="1100" dirty="0">
                <a:solidFill>
                  <a:schemeClr val="accent6"/>
                </a:solidFill>
                <a:latin typeface="Calibri" pitchFamily="34" charset="0"/>
              </a:rPr>
              <a:t> </a:t>
            </a:r>
          </a:p>
        </p:txBody>
      </p:sp>
      <p:sp>
        <p:nvSpPr>
          <p:cNvPr id="27" name="Espace réservé du contenu 3"/>
          <p:cNvSpPr txBox="1">
            <a:spLocks/>
          </p:cNvSpPr>
          <p:nvPr/>
        </p:nvSpPr>
        <p:spPr bwMode="auto">
          <a:xfrm>
            <a:off x="5724525" y="4365625"/>
            <a:ext cx="3168650" cy="2087563"/>
          </a:xfrm>
          <a:prstGeom prst="rect">
            <a:avLst/>
          </a:prstGeom>
          <a:noFill/>
          <a:extLst/>
        </p:spPr>
        <p:style>
          <a:lnRef idx="0">
            <a:scrgbClr r="0" g="0" b="0"/>
          </a:lnRef>
          <a:fillRef idx="1001">
            <a:schemeClr val="lt1"/>
          </a:fillRef>
          <a:effectRef idx="0">
            <a:scrgbClr r="0" g="0" b="0"/>
          </a:effectRef>
          <a:fontRef idx="major"/>
        </p:style>
        <p:txBody>
          <a:bodyPr/>
          <a:lstStyle/>
          <a:p>
            <a:pPr>
              <a:defRPr/>
            </a:pPr>
            <a:endParaRPr lang="fr-FR" sz="1000" dirty="0">
              <a:solidFill>
                <a:srgbClr val="33342E"/>
              </a:solidFill>
              <a:latin typeface="Verdana" pitchFamily="34" charset="0"/>
              <a:cs typeface="Arial" charset="0"/>
            </a:endParaRPr>
          </a:p>
        </p:txBody>
      </p:sp>
      <p:sp>
        <p:nvSpPr>
          <p:cNvPr id="28" name="Espace réservé du contenu 3"/>
          <p:cNvSpPr txBox="1">
            <a:spLocks/>
          </p:cNvSpPr>
          <p:nvPr/>
        </p:nvSpPr>
        <p:spPr bwMode="auto">
          <a:xfrm>
            <a:off x="2386013" y="436562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eaLnBrk="0" hangingPunct="0">
              <a:spcBef>
                <a:spcPct val="20000"/>
              </a:spcBef>
              <a:buClr>
                <a:srgbClr val="CC3300"/>
              </a:buClr>
              <a:buFont typeface="Wingdings 3" pitchFamily="18" charset="2"/>
              <a:buNone/>
              <a:defRPr/>
            </a:pPr>
            <a:r>
              <a:rPr lang="fr-FR" sz="1000" dirty="0">
                <a:solidFill>
                  <a:srgbClr val="33342E"/>
                </a:solidFill>
                <a:latin typeface="Verdana" pitchFamily="34" charset="0"/>
                <a:cs typeface="Arial" charset="0"/>
              </a:rPr>
              <a:t>Les principaux enjeux liés à ce programme de transformation :</a:t>
            </a:r>
            <a:endParaRPr lang="fr-FR" sz="1000" b="1" dirty="0">
              <a:solidFill>
                <a:srgbClr val="33342E"/>
              </a:solidFill>
              <a:latin typeface="Verdana" pitchFamily="34" charset="0"/>
              <a:cs typeface="Arial" charset="0"/>
            </a:endParaRP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optimiser les coûts d’infrastructure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supporter efficacement le déploiement des applications du Groupe et des divisions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permettre le partage d’information et l’interopérabilité au sein du Groupe ;</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consolider et mutualiser les moyens informatiques du Groupe.</a:t>
            </a:r>
          </a:p>
          <a:p>
            <a:pPr marL="0" lvl="1" eaLnBrk="0" hangingPunct="0">
              <a:spcBef>
                <a:spcPct val="20000"/>
              </a:spcBef>
              <a:buClr>
                <a:srgbClr val="CC3300"/>
              </a:buClr>
              <a:buFont typeface="Wingdings 3" pitchFamily="18" charset="2"/>
              <a:buNone/>
              <a:defRPr/>
            </a:pPr>
            <a:r>
              <a:rPr lang="fr-FR" sz="1000" b="1" dirty="0">
                <a:solidFill>
                  <a:srgbClr val="33342E"/>
                </a:solidFill>
                <a:latin typeface="Verdana" pitchFamily="34" charset="0"/>
                <a:cs typeface="Arial" charset="0"/>
              </a:rPr>
              <a:t/>
            </a:r>
            <a:br>
              <a:rPr lang="fr-FR" sz="1000" b="1" dirty="0">
                <a:solidFill>
                  <a:srgbClr val="33342E"/>
                </a:solidFill>
                <a:latin typeface="Verdana" pitchFamily="34" charset="0"/>
                <a:cs typeface="Arial" charset="0"/>
              </a:rPr>
            </a:br>
            <a:endParaRPr lang="fr-FR" sz="1000" dirty="0">
              <a:solidFill>
                <a:srgbClr val="33342E"/>
              </a:solidFill>
              <a:latin typeface="Verdana" pitchFamily="34" charset="0"/>
              <a:cs typeface="Arial" charset="0"/>
            </a:endParaRPr>
          </a:p>
        </p:txBody>
      </p:sp>
      <p:sp>
        <p:nvSpPr>
          <p:cNvPr id="3113" name="Rectangle 4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29" name="Rectangle à coins arrondis 28"/>
          <p:cNvSpPr/>
          <p:nvPr/>
        </p:nvSpPr>
        <p:spPr>
          <a:xfrm>
            <a:off x="7380858" y="260350"/>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Gouvernance</a:t>
            </a:r>
            <a:b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 </a:t>
            </a:r>
            <a:r>
              <a:rPr lang="fr-FR" sz="1100" b="1" dirty="0" err="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Mgt</a:t>
            </a:r>
            <a:endPar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1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301750"/>
            <a:ext cx="1857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270000"/>
            <a:ext cx="1857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17" name="Rectangle 1"/>
          <p:cNvSpPr>
            <a:spLocks noChangeArrowheads="1"/>
          </p:cNvSpPr>
          <p:nvPr/>
        </p:nvSpPr>
        <p:spPr bwMode="auto">
          <a:xfrm>
            <a:off x="3829050" y="3244850"/>
            <a:ext cx="148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b="1"/>
              <a:t>2 586 491</a:t>
            </a:r>
            <a:endParaRPr lang="fr-FR"/>
          </a:p>
        </p:txBody>
      </p:sp>
      <p:grpSp>
        <p:nvGrpSpPr>
          <p:cNvPr id="3118" name="Groupe 42"/>
          <p:cNvGrpSpPr>
            <a:grpSpLocks/>
          </p:cNvGrpSpPr>
          <p:nvPr/>
        </p:nvGrpSpPr>
        <p:grpSpPr bwMode="auto">
          <a:xfrm>
            <a:off x="4479925" y="1858963"/>
            <a:ext cx="1100138" cy="490537"/>
            <a:chOff x="6842665" y="387631"/>
            <a:chExt cx="2243431" cy="1022091"/>
          </a:xfrm>
        </p:grpSpPr>
        <p:sp>
          <p:nvSpPr>
            <p:cNvPr id="45" name="Rectangle 4"/>
            <p:cNvSpPr txBox="1">
              <a:spLocks noChangeArrowheads="1"/>
            </p:cNvSpPr>
            <p:nvPr/>
          </p:nvSpPr>
          <p:spPr bwMode="auto">
            <a:xfrm>
              <a:off x="7331494" y="966485"/>
              <a:ext cx="1754602" cy="15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cs typeface="Arial" charset="0"/>
                </a:defRPr>
              </a:lvl1pPr>
              <a:lvl2pPr marL="742950" indent="-285750" eaLnBrk="0" hangingPunct="0">
                <a:defRPr sz="2000">
                  <a:solidFill>
                    <a:schemeClr val="tx1"/>
                  </a:solidFill>
                  <a:latin typeface="Calibri" pitchFamily="34" charset="0"/>
                  <a:cs typeface="Arial" charset="0"/>
                </a:defRPr>
              </a:lvl2pPr>
              <a:lvl3pPr marL="1143000" indent="-228600" eaLnBrk="0" hangingPunct="0">
                <a:defRPr sz="2000">
                  <a:solidFill>
                    <a:schemeClr val="tx1"/>
                  </a:solidFill>
                  <a:latin typeface="Calibri" pitchFamily="34" charset="0"/>
                  <a:cs typeface="Arial" charset="0"/>
                </a:defRPr>
              </a:lvl3pPr>
              <a:lvl4pPr marL="1600200" indent="-228600" eaLnBrk="0" hangingPunct="0">
                <a:defRPr sz="2000">
                  <a:solidFill>
                    <a:schemeClr val="tx1"/>
                  </a:solidFill>
                  <a:latin typeface="Calibri" pitchFamily="34" charset="0"/>
                  <a:cs typeface="Arial" charset="0"/>
                </a:defRPr>
              </a:lvl4pPr>
              <a:lvl5pPr marL="2057400" indent="-228600" eaLnBrk="0" hangingPunct="0">
                <a:defRPr sz="2000">
                  <a:solidFill>
                    <a:schemeClr val="tx1"/>
                  </a:solidFill>
                  <a:latin typeface="Calibri" pitchFamily="34" charset="0"/>
                  <a:cs typeface="Arial" charset="0"/>
                </a:defRPr>
              </a:lvl5pPr>
              <a:lvl6pPr marL="2514600" indent="-228600" eaLnBrk="0" fontAlgn="base" hangingPunct="0">
                <a:spcBef>
                  <a:spcPct val="0"/>
                </a:spcBef>
                <a:spcAft>
                  <a:spcPct val="0"/>
                </a:spcAft>
                <a:defRPr sz="2000">
                  <a:solidFill>
                    <a:schemeClr val="tx1"/>
                  </a:solidFill>
                  <a:latin typeface="Calibri" pitchFamily="34" charset="0"/>
                  <a:cs typeface="Arial" charset="0"/>
                </a:defRPr>
              </a:lvl6pPr>
              <a:lvl7pPr marL="2971800" indent="-228600" eaLnBrk="0" fontAlgn="base" hangingPunct="0">
                <a:spcBef>
                  <a:spcPct val="0"/>
                </a:spcBef>
                <a:spcAft>
                  <a:spcPct val="0"/>
                </a:spcAft>
                <a:defRPr sz="2000">
                  <a:solidFill>
                    <a:schemeClr val="tx1"/>
                  </a:solidFill>
                  <a:latin typeface="Calibri" pitchFamily="34" charset="0"/>
                  <a:cs typeface="Arial" charset="0"/>
                </a:defRPr>
              </a:lvl7pPr>
              <a:lvl8pPr marL="3429000" indent="-228600" eaLnBrk="0" fontAlgn="base" hangingPunct="0">
                <a:spcBef>
                  <a:spcPct val="0"/>
                </a:spcBef>
                <a:spcAft>
                  <a:spcPct val="0"/>
                </a:spcAft>
                <a:defRPr sz="2000">
                  <a:solidFill>
                    <a:schemeClr val="tx1"/>
                  </a:solidFill>
                  <a:latin typeface="Calibri" pitchFamily="34" charset="0"/>
                  <a:cs typeface="Arial" charset="0"/>
                </a:defRPr>
              </a:lvl8pPr>
              <a:lvl9pPr marL="3886200" indent="-228600" eaLnBrk="0" fontAlgn="base" hangingPunct="0">
                <a:spcBef>
                  <a:spcPct val="0"/>
                </a:spcBef>
                <a:spcAft>
                  <a:spcPct val="0"/>
                </a:spcAft>
                <a:defRPr sz="2000">
                  <a:solidFill>
                    <a:schemeClr val="tx1"/>
                  </a:solidFill>
                  <a:latin typeface="Calibri" pitchFamily="34" charset="0"/>
                  <a:cs typeface="Arial" charset="0"/>
                </a:defRPr>
              </a:lvl9pPr>
            </a:lstStyle>
            <a:p>
              <a:pPr eaLnBrk="1" fontAlgn="auto" hangingPunct="1">
                <a:lnSpc>
                  <a:spcPct val="80000"/>
                </a:lnSpc>
                <a:spcBef>
                  <a:spcPct val="40000"/>
                </a:spcBef>
                <a:spcAft>
                  <a:spcPts val="0"/>
                </a:spcAft>
                <a:defRPr/>
              </a:pPr>
              <a:r>
                <a:rPr lang="fr-FR" sz="600" b="1" kern="0" dirty="0" smtClean="0">
                  <a:solidFill>
                    <a:srgbClr val="BABABA"/>
                  </a:solidFill>
                  <a:effectLst>
                    <a:outerShdw blurRad="38100" dist="38100" dir="2700000" algn="tl">
                      <a:srgbClr val="000000">
                        <a:alpha val="43137"/>
                      </a:srgbClr>
                    </a:outerShdw>
                  </a:effectLst>
                </a:rPr>
                <a:t>PROCESS</a:t>
              </a:r>
              <a:endParaRPr lang="fr-FR" sz="700" b="1" kern="0" dirty="0" smtClean="0">
                <a:solidFill>
                  <a:srgbClr val="BABABA"/>
                </a:solidFill>
                <a:effectLst>
                  <a:outerShdw blurRad="38100" dist="38100" dir="2700000" algn="tl">
                    <a:srgbClr val="000000">
                      <a:alpha val="43137"/>
                    </a:srgbClr>
                  </a:outerShdw>
                </a:effectLst>
              </a:endParaRPr>
            </a:p>
          </p:txBody>
        </p:sp>
        <p:sp>
          <p:nvSpPr>
            <p:cNvPr id="46" name="Rectangle 4"/>
            <p:cNvSpPr txBox="1">
              <a:spLocks noChangeArrowheads="1"/>
            </p:cNvSpPr>
            <p:nvPr/>
          </p:nvSpPr>
          <p:spPr bwMode="auto">
            <a:xfrm>
              <a:off x="7331494" y="691943"/>
              <a:ext cx="1754602" cy="291081"/>
            </a:xfrm>
            <a:prstGeom prst="rect">
              <a:avLst/>
            </a:prstGeom>
            <a:noFill/>
            <a:ln>
              <a:noFill/>
            </a:ln>
            <a:effectLst/>
          </p:spPr>
          <p:txBody>
            <a:bodyPr lIns="0" tIns="0" rIns="0" bIns="0">
              <a:spAutoFit/>
            </a:bodyPr>
            <a:lstStyle>
              <a:lvl1pPr eaLnBrk="0" hangingPunct="0">
                <a:defRPr sz="2000">
                  <a:solidFill>
                    <a:schemeClr val="tx1"/>
                  </a:solidFill>
                  <a:latin typeface="Calibri" pitchFamily="34" charset="0"/>
                  <a:cs typeface="Arial" charset="0"/>
                </a:defRPr>
              </a:lvl1pPr>
              <a:lvl2pPr marL="742950" indent="-285750" eaLnBrk="0" hangingPunct="0">
                <a:defRPr sz="2000">
                  <a:solidFill>
                    <a:schemeClr val="tx1"/>
                  </a:solidFill>
                  <a:latin typeface="Calibri" pitchFamily="34" charset="0"/>
                  <a:cs typeface="Arial" charset="0"/>
                </a:defRPr>
              </a:lvl2pPr>
              <a:lvl3pPr marL="1143000" indent="-228600" eaLnBrk="0" hangingPunct="0">
                <a:defRPr sz="2000">
                  <a:solidFill>
                    <a:schemeClr val="tx1"/>
                  </a:solidFill>
                  <a:latin typeface="Calibri" pitchFamily="34" charset="0"/>
                  <a:cs typeface="Arial" charset="0"/>
                </a:defRPr>
              </a:lvl3pPr>
              <a:lvl4pPr marL="1600200" indent="-228600" eaLnBrk="0" hangingPunct="0">
                <a:defRPr sz="2000">
                  <a:solidFill>
                    <a:schemeClr val="tx1"/>
                  </a:solidFill>
                  <a:latin typeface="Calibri" pitchFamily="34" charset="0"/>
                  <a:cs typeface="Arial" charset="0"/>
                </a:defRPr>
              </a:lvl4pPr>
              <a:lvl5pPr marL="2057400" indent="-228600" eaLnBrk="0" hangingPunct="0">
                <a:defRPr sz="2000">
                  <a:solidFill>
                    <a:schemeClr val="tx1"/>
                  </a:solidFill>
                  <a:latin typeface="Calibri" pitchFamily="34" charset="0"/>
                  <a:cs typeface="Arial" charset="0"/>
                </a:defRPr>
              </a:lvl5pPr>
              <a:lvl6pPr marL="2514600" indent="-228600" eaLnBrk="0" fontAlgn="base" hangingPunct="0">
                <a:spcBef>
                  <a:spcPct val="0"/>
                </a:spcBef>
                <a:spcAft>
                  <a:spcPct val="0"/>
                </a:spcAft>
                <a:defRPr sz="2000">
                  <a:solidFill>
                    <a:schemeClr val="tx1"/>
                  </a:solidFill>
                  <a:latin typeface="Calibri" pitchFamily="34" charset="0"/>
                  <a:cs typeface="Arial" charset="0"/>
                </a:defRPr>
              </a:lvl6pPr>
              <a:lvl7pPr marL="2971800" indent="-228600" eaLnBrk="0" fontAlgn="base" hangingPunct="0">
                <a:spcBef>
                  <a:spcPct val="0"/>
                </a:spcBef>
                <a:spcAft>
                  <a:spcPct val="0"/>
                </a:spcAft>
                <a:defRPr sz="2000">
                  <a:solidFill>
                    <a:schemeClr val="tx1"/>
                  </a:solidFill>
                  <a:latin typeface="Calibri" pitchFamily="34" charset="0"/>
                  <a:cs typeface="Arial" charset="0"/>
                </a:defRPr>
              </a:lvl7pPr>
              <a:lvl8pPr marL="3429000" indent="-228600" eaLnBrk="0" fontAlgn="base" hangingPunct="0">
                <a:spcBef>
                  <a:spcPct val="0"/>
                </a:spcBef>
                <a:spcAft>
                  <a:spcPct val="0"/>
                </a:spcAft>
                <a:defRPr sz="2000">
                  <a:solidFill>
                    <a:schemeClr val="tx1"/>
                  </a:solidFill>
                  <a:latin typeface="Calibri" pitchFamily="34" charset="0"/>
                  <a:cs typeface="Arial" charset="0"/>
                </a:defRPr>
              </a:lvl8pPr>
              <a:lvl9pPr marL="3886200" indent="-228600" eaLnBrk="0" fontAlgn="base" hangingPunct="0">
                <a:spcBef>
                  <a:spcPct val="0"/>
                </a:spcBef>
                <a:spcAft>
                  <a:spcPct val="0"/>
                </a:spcAft>
                <a:defRPr sz="2000">
                  <a:solidFill>
                    <a:schemeClr val="tx1"/>
                  </a:solidFill>
                  <a:latin typeface="Calibri" pitchFamily="34" charset="0"/>
                  <a:cs typeface="Arial" charset="0"/>
                </a:defRPr>
              </a:lvl9pPr>
            </a:lstStyle>
            <a:p>
              <a:pPr eaLnBrk="1" fontAlgn="auto" hangingPunct="1">
                <a:lnSpc>
                  <a:spcPct val="80000"/>
                </a:lnSpc>
                <a:spcBef>
                  <a:spcPct val="40000"/>
                </a:spcBef>
                <a:spcAft>
                  <a:spcPts val="0"/>
                </a:spcAft>
                <a:tabLst>
                  <a:tab pos="2151063" algn="l"/>
                </a:tabLst>
                <a:defRPr/>
              </a:pPr>
              <a:r>
                <a:rPr lang="fr-FR" sz="1100" b="1" i="1" kern="0" dirty="0" smtClean="0">
                  <a:solidFill>
                    <a:srgbClr val="E3001B"/>
                  </a:solidFill>
                </a:rPr>
                <a:t>New IT</a:t>
              </a:r>
            </a:p>
          </p:txBody>
        </p:sp>
        <p:grpSp>
          <p:nvGrpSpPr>
            <p:cNvPr id="3121" name="Groupe 45"/>
            <p:cNvGrpSpPr>
              <a:grpSpLocks/>
            </p:cNvGrpSpPr>
            <p:nvPr/>
          </p:nvGrpSpPr>
          <p:grpSpPr bwMode="auto">
            <a:xfrm>
              <a:off x="6842665" y="387631"/>
              <a:ext cx="815686" cy="1022091"/>
              <a:chOff x="3975100" y="2700338"/>
              <a:chExt cx="1173163" cy="1470025"/>
            </a:xfrm>
          </p:grpSpPr>
          <p:sp>
            <p:nvSpPr>
              <p:cNvPr id="48" name="Freeform 86"/>
              <p:cNvSpPr>
                <a:spLocks/>
              </p:cNvSpPr>
              <p:nvPr/>
            </p:nvSpPr>
            <p:spPr bwMode="auto">
              <a:xfrm>
                <a:off x="4557103" y="2700338"/>
                <a:ext cx="577346" cy="347286"/>
              </a:xfrm>
              <a:custGeom>
                <a:avLst/>
                <a:gdLst>
                  <a:gd name="T0" fmla="*/ 2147483647 w 153"/>
                  <a:gd name="T1" fmla="*/ 2147483647 h 93"/>
                  <a:gd name="T2" fmla="*/ 2147483647 w 153"/>
                  <a:gd name="T3" fmla="*/ 2147483647 h 93"/>
                  <a:gd name="T4" fmla="*/ 2147483647 w 153"/>
                  <a:gd name="T5" fmla="*/ 2147483647 h 93"/>
                  <a:gd name="T6" fmla="*/ 0 w 153"/>
                  <a:gd name="T7" fmla="*/ 2147483647 h 93"/>
                  <a:gd name="T8" fmla="*/ 2147483647 w 153"/>
                  <a:gd name="T9" fmla="*/ 2147483647 h 93"/>
                  <a:gd name="T10" fmla="*/ 2147483647 w 153"/>
                  <a:gd name="T11" fmla="*/ 2147483647 h 93"/>
                  <a:gd name="T12" fmla="*/ 2147483647 w 153"/>
                  <a:gd name="T13" fmla="*/ 2147483647 h 93"/>
                  <a:gd name="T14" fmla="*/ 2147483647 w 153"/>
                  <a:gd name="T15" fmla="*/ 2147483647 h 93"/>
                  <a:gd name="T16" fmla="*/ 2147483647 w 153"/>
                  <a:gd name="T17" fmla="*/ 2147483647 h 93"/>
                  <a:gd name="T18" fmla="*/ 2147483647 w 153"/>
                  <a:gd name="T19" fmla="*/ 2147483647 h 93"/>
                  <a:gd name="T20" fmla="*/ 2147483647 w 153"/>
                  <a:gd name="T21" fmla="*/ 2147483647 h 93"/>
                  <a:gd name="T22" fmla="*/ 2147483647 w 153"/>
                  <a:gd name="T23" fmla="*/ 2147483647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 h="93">
                    <a:moveTo>
                      <a:pt x="153" y="50"/>
                    </a:moveTo>
                    <a:cubicBezTo>
                      <a:pt x="153" y="46"/>
                      <a:pt x="151" y="43"/>
                      <a:pt x="148" y="41"/>
                    </a:cubicBezTo>
                    <a:cubicBezTo>
                      <a:pt x="146" y="39"/>
                      <a:pt x="143" y="37"/>
                      <a:pt x="141" y="36"/>
                    </a:cubicBezTo>
                    <a:cubicBezTo>
                      <a:pt x="97" y="8"/>
                      <a:pt x="47" y="0"/>
                      <a:pt x="0" y="9"/>
                    </a:cubicBezTo>
                    <a:cubicBezTo>
                      <a:pt x="14" y="70"/>
                      <a:pt x="14" y="70"/>
                      <a:pt x="14" y="70"/>
                    </a:cubicBezTo>
                    <a:cubicBezTo>
                      <a:pt x="22" y="69"/>
                      <a:pt x="29" y="68"/>
                      <a:pt x="37" y="68"/>
                    </a:cubicBezTo>
                    <a:cubicBezTo>
                      <a:pt x="65" y="68"/>
                      <a:pt x="90" y="77"/>
                      <a:pt x="110" y="91"/>
                    </a:cubicBezTo>
                    <a:cubicBezTo>
                      <a:pt x="112" y="92"/>
                      <a:pt x="114" y="93"/>
                      <a:pt x="117" y="93"/>
                    </a:cubicBezTo>
                    <a:cubicBezTo>
                      <a:pt x="120" y="93"/>
                      <a:pt x="123" y="91"/>
                      <a:pt x="125" y="89"/>
                    </a:cubicBezTo>
                    <a:cubicBezTo>
                      <a:pt x="151" y="57"/>
                      <a:pt x="151" y="57"/>
                      <a:pt x="151" y="57"/>
                    </a:cubicBezTo>
                    <a:cubicBezTo>
                      <a:pt x="151" y="57"/>
                      <a:pt x="151" y="57"/>
                      <a:pt x="151" y="57"/>
                    </a:cubicBezTo>
                    <a:cubicBezTo>
                      <a:pt x="152" y="55"/>
                      <a:pt x="153" y="52"/>
                      <a:pt x="153" y="50"/>
                    </a:cubicBezTo>
                    <a:close/>
                  </a:path>
                </a:pathLst>
              </a:custGeom>
              <a:solidFill>
                <a:srgbClr val="C8C8C8"/>
              </a:solidFill>
              <a:ln w="3175">
                <a:solidFill>
                  <a:srgbClr val="808080"/>
                </a:solidFill>
                <a:round/>
                <a:headEnd/>
                <a:tailEnd/>
              </a:ln>
            </p:spPr>
            <p:txBody>
              <a:bodyPr/>
              <a:lstStyle/>
              <a:p>
                <a:pPr fontAlgn="auto">
                  <a:spcBef>
                    <a:spcPts val="0"/>
                  </a:spcBef>
                  <a:spcAft>
                    <a:spcPts val="0"/>
                  </a:spcAft>
                  <a:defRPr/>
                </a:pPr>
                <a:endParaRPr lang="fr-FR" sz="1400" kern="0">
                  <a:solidFill>
                    <a:srgbClr val="808080"/>
                  </a:solidFill>
                  <a:latin typeface="Calibri" pitchFamily="34" charset="0"/>
                </a:endParaRPr>
              </a:p>
            </p:txBody>
          </p:sp>
          <p:sp>
            <p:nvSpPr>
              <p:cNvPr id="49" name="Freeform 87"/>
              <p:cNvSpPr>
                <a:spLocks/>
              </p:cNvSpPr>
              <p:nvPr/>
            </p:nvSpPr>
            <p:spPr bwMode="auto">
              <a:xfrm>
                <a:off x="4072878" y="2743153"/>
                <a:ext cx="516816" cy="475737"/>
              </a:xfrm>
              <a:custGeom>
                <a:avLst/>
                <a:gdLst>
                  <a:gd name="T0" fmla="*/ 2147483647 w 138"/>
                  <a:gd name="T1" fmla="*/ 2147483647 h 127"/>
                  <a:gd name="T2" fmla="*/ 2147483647 w 138"/>
                  <a:gd name="T3" fmla="*/ 0 h 127"/>
                  <a:gd name="T4" fmla="*/ 2147483647 w 138"/>
                  <a:gd name="T5" fmla="*/ 2147483647 h 127"/>
                  <a:gd name="T6" fmla="*/ 0 w 138"/>
                  <a:gd name="T7" fmla="*/ 2147483647 h 127"/>
                  <a:gd name="T8" fmla="*/ 2147483647 w 138"/>
                  <a:gd name="T9" fmla="*/ 2147483647 h 127"/>
                  <a:gd name="T10" fmla="*/ 2147483647 w 138"/>
                  <a:gd name="T11" fmla="*/ 2147483647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27">
                    <a:moveTo>
                      <a:pt x="138" y="61"/>
                    </a:moveTo>
                    <a:cubicBezTo>
                      <a:pt x="124" y="0"/>
                      <a:pt x="124" y="0"/>
                      <a:pt x="124" y="0"/>
                    </a:cubicBezTo>
                    <a:cubicBezTo>
                      <a:pt x="77" y="11"/>
                      <a:pt x="35" y="41"/>
                      <a:pt x="8" y="85"/>
                    </a:cubicBezTo>
                    <a:cubicBezTo>
                      <a:pt x="5" y="90"/>
                      <a:pt x="2" y="95"/>
                      <a:pt x="0" y="100"/>
                    </a:cubicBezTo>
                    <a:cubicBezTo>
                      <a:pt x="56" y="127"/>
                      <a:pt x="56" y="127"/>
                      <a:pt x="56" y="127"/>
                    </a:cubicBezTo>
                    <a:cubicBezTo>
                      <a:pt x="72" y="95"/>
                      <a:pt x="102" y="70"/>
                      <a:pt x="138" y="61"/>
                    </a:cubicBezTo>
                    <a:close/>
                  </a:path>
                </a:pathLst>
              </a:custGeom>
              <a:solidFill>
                <a:srgbClr val="E3001B"/>
              </a:solidFill>
              <a:ln w="3175">
                <a:solidFill>
                  <a:srgbClr val="808080"/>
                </a:solidFill>
                <a:round/>
                <a:headEnd/>
                <a:tailEnd/>
              </a:ln>
            </p:spPr>
            <p:txBody>
              <a:bodyPr/>
              <a:lstStyle/>
              <a:p>
                <a:pPr fontAlgn="auto">
                  <a:spcBef>
                    <a:spcPts val="0"/>
                  </a:spcBef>
                  <a:spcAft>
                    <a:spcPts val="0"/>
                  </a:spcAft>
                  <a:defRPr/>
                </a:pPr>
                <a:endParaRPr lang="fr-FR" sz="1400" kern="0">
                  <a:solidFill>
                    <a:srgbClr val="808080"/>
                  </a:solidFill>
                  <a:latin typeface="Calibri" pitchFamily="34" charset="0"/>
                </a:endParaRPr>
              </a:p>
            </p:txBody>
          </p:sp>
          <p:sp>
            <p:nvSpPr>
              <p:cNvPr id="50" name="Freeform 88"/>
              <p:cNvSpPr>
                <a:spLocks/>
              </p:cNvSpPr>
              <p:nvPr/>
            </p:nvSpPr>
            <p:spPr bwMode="auto">
              <a:xfrm>
                <a:off x="3975100" y="3138016"/>
                <a:ext cx="302642" cy="599428"/>
              </a:xfrm>
              <a:custGeom>
                <a:avLst/>
                <a:gdLst>
                  <a:gd name="T0" fmla="*/ 2147483647 w 81"/>
                  <a:gd name="T1" fmla="*/ 2147483647 h 160"/>
                  <a:gd name="T2" fmla="*/ 2147483647 w 81"/>
                  <a:gd name="T3" fmla="*/ 2147483647 h 160"/>
                  <a:gd name="T4" fmla="*/ 2147483647 w 81"/>
                  <a:gd name="T5" fmla="*/ 0 h 160"/>
                  <a:gd name="T6" fmla="*/ 2147483647 w 81"/>
                  <a:gd name="T7" fmla="*/ 2147483647 h 160"/>
                  <a:gd name="T8" fmla="*/ 2147483647 w 81"/>
                  <a:gd name="T9" fmla="*/ 2147483647 h 160"/>
                  <a:gd name="T10" fmla="*/ 2147483647 w 81"/>
                  <a:gd name="T11" fmla="*/ 2147483647 h 160"/>
                  <a:gd name="T12" fmla="*/ 2147483647 w 81"/>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160">
                    <a:moveTo>
                      <a:pt x="69" y="78"/>
                    </a:moveTo>
                    <a:cubicBezTo>
                      <a:pt x="69" y="60"/>
                      <a:pt x="73" y="43"/>
                      <a:pt x="80" y="27"/>
                    </a:cubicBezTo>
                    <a:cubicBezTo>
                      <a:pt x="23" y="0"/>
                      <a:pt x="23" y="0"/>
                      <a:pt x="23" y="0"/>
                    </a:cubicBezTo>
                    <a:cubicBezTo>
                      <a:pt x="3" y="44"/>
                      <a:pt x="0" y="95"/>
                      <a:pt x="17" y="143"/>
                    </a:cubicBezTo>
                    <a:cubicBezTo>
                      <a:pt x="20" y="149"/>
                      <a:pt x="22" y="154"/>
                      <a:pt x="24" y="160"/>
                    </a:cubicBezTo>
                    <a:cubicBezTo>
                      <a:pt x="81" y="133"/>
                      <a:pt x="81" y="133"/>
                      <a:pt x="81" y="133"/>
                    </a:cubicBezTo>
                    <a:cubicBezTo>
                      <a:pt x="73" y="116"/>
                      <a:pt x="69" y="98"/>
                      <a:pt x="69" y="78"/>
                    </a:cubicBezTo>
                    <a:close/>
                  </a:path>
                </a:pathLst>
              </a:custGeom>
              <a:solidFill>
                <a:srgbClr val="C6C7C8"/>
              </a:solidFill>
              <a:ln w="3175">
                <a:solidFill>
                  <a:srgbClr val="808080"/>
                </a:solidFill>
                <a:round/>
                <a:headEnd/>
                <a:tailEnd/>
              </a:ln>
            </p:spPr>
            <p:txBody>
              <a:bodyPr/>
              <a:lstStyle/>
              <a:p>
                <a:pPr fontAlgn="auto">
                  <a:spcBef>
                    <a:spcPts val="0"/>
                  </a:spcBef>
                  <a:spcAft>
                    <a:spcPts val="0"/>
                  </a:spcAft>
                  <a:defRPr/>
                </a:pPr>
                <a:endParaRPr lang="fr-FR" sz="1400" kern="0">
                  <a:solidFill>
                    <a:srgbClr val="808080"/>
                  </a:solidFill>
                  <a:latin typeface="Calibri" pitchFamily="34" charset="0"/>
                </a:endParaRPr>
              </a:p>
            </p:txBody>
          </p:sp>
          <p:sp>
            <p:nvSpPr>
              <p:cNvPr id="51" name="Freeform 89"/>
              <p:cNvSpPr>
                <a:spLocks/>
              </p:cNvSpPr>
              <p:nvPr/>
            </p:nvSpPr>
            <p:spPr bwMode="auto">
              <a:xfrm>
                <a:off x="4077532" y="3656567"/>
                <a:ext cx="521474" cy="470981"/>
              </a:xfrm>
              <a:custGeom>
                <a:avLst/>
                <a:gdLst>
                  <a:gd name="T0" fmla="*/ 2147483647 w 140"/>
                  <a:gd name="T1" fmla="*/ 0 h 126"/>
                  <a:gd name="T2" fmla="*/ 0 w 140"/>
                  <a:gd name="T3" fmla="*/ 2147483647 h 126"/>
                  <a:gd name="T4" fmla="*/ 2147483647 w 140"/>
                  <a:gd name="T5" fmla="*/ 2147483647 h 126"/>
                  <a:gd name="T6" fmla="*/ 2147483647 w 140"/>
                  <a:gd name="T7" fmla="*/ 2147483647 h 126"/>
                  <a:gd name="T8" fmla="*/ 2147483647 w 140"/>
                  <a:gd name="T9" fmla="*/ 2147483647 h 126"/>
                  <a:gd name="T10" fmla="*/ 2147483647 w 140"/>
                  <a:gd name="T11" fmla="*/ 0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26">
                    <a:moveTo>
                      <a:pt x="57" y="0"/>
                    </a:moveTo>
                    <a:cubicBezTo>
                      <a:pt x="0" y="27"/>
                      <a:pt x="0" y="27"/>
                      <a:pt x="0" y="27"/>
                    </a:cubicBezTo>
                    <a:cubicBezTo>
                      <a:pt x="22" y="70"/>
                      <a:pt x="60" y="105"/>
                      <a:pt x="109" y="121"/>
                    </a:cubicBezTo>
                    <a:cubicBezTo>
                      <a:pt x="115" y="123"/>
                      <a:pt x="120" y="125"/>
                      <a:pt x="126" y="126"/>
                    </a:cubicBezTo>
                    <a:cubicBezTo>
                      <a:pt x="140" y="65"/>
                      <a:pt x="140" y="65"/>
                      <a:pt x="140" y="65"/>
                    </a:cubicBezTo>
                    <a:cubicBezTo>
                      <a:pt x="104" y="56"/>
                      <a:pt x="73" y="32"/>
                      <a:pt x="57" y="0"/>
                    </a:cubicBezTo>
                    <a:close/>
                  </a:path>
                </a:pathLst>
              </a:custGeom>
              <a:solidFill>
                <a:srgbClr val="C6C7C8"/>
              </a:solidFill>
              <a:ln w="3175">
                <a:solidFill>
                  <a:srgbClr val="808080"/>
                </a:solidFill>
                <a:round/>
                <a:headEnd/>
                <a:tailEnd/>
              </a:ln>
            </p:spPr>
            <p:txBody>
              <a:bodyPr/>
              <a:lstStyle/>
              <a:p>
                <a:pPr fontAlgn="auto">
                  <a:spcBef>
                    <a:spcPts val="0"/>
                  </a:spcBef>
                  <a:spcAft>
                    <a:spcPts val="0"/>
                  </a:spcAft>
                  <a:defRPr/>
                </a:pPr>
                <a:endParaRPr lang="fr-FR" sz="1400" kern="0">
                  <a:solidFill>
                    <a:srgbClr val="808080"/>
                  </a:solidFill>
                  <a:latin typeface="Calibri" pitchFamily="34" charset="0"/>
                </a:endParaRPr>
              </a:p>
            </p:txBody>
          </p:sp>
          <p:sp>
            <p:nvSpPr>
              <p:cNvPr id="52" name="Freeform 90"/>
              <p:cNvSpPr>
                <a:spLocks/>
              </p:cNvSpPr>
              <p:nvPr/>
            </p:nvSpPr>
            <p:spPr bwMode="auto">
              <a:xfrm>
                <a:off x="4571070" y="3823077"/>
                <a:ext cx="577346" cy="347286"/>
              </a:xfrm>
              <a:custGeom>
                <a:avLst/>
                <a:gdLst>
                  <a:gd name="T0" fmla="*/ 2147483647 w 154"/>
                  <a:gd name="T1" fmla="*/ 2147483647 h 93"/>
                  <a:gd name="T2" fmla="*/ 2147483647 w 154"/>
                  <a:gd name="T3" fmla="*/ 2147483647 h 93"/>
                  <a:gd name="T4" fmla="*/ 2147483647 w 154"/>
                  <a:gd name="T5" fmla="*/ 2147483647 h 93"/>
                  <a:gd name="T6" fmla="*/ 2147483647 w 154"/>
                  <a:gd name="T7" fmla="*/ 0 h 93"/>
                  <a:gd name="T8" fmla="*/ 2147483647 w 154"/>
                  <a:gd name="T9" fmla="*/ 2147483647 h 93"/>
                  <a:gd name="T10" fmla="*/ 2147483647 w 154"/>
                  <a:gd name="T11" fmla="*/ 2147483647 h 93"/>
                  <a:gd name="T12" fmla="*/ 2147483647 w 154"/>
                  <a:gd name="T13" fmla="*/ 2147483647 h 93"/>
                  <a:gd name="T14" fmla="*/ 0 w 154"/>
                  <a:gd name="T15" fmla="*/ 2147483647 h 93"/>
                  <a:gd name="T16" fmla="*/ 2147483647 w 154"/>
                  <a:gd name="T17" fmla="*/ 2147483647 h 93"/>
                  <a:gd name="T18" fmla="*/ 2147483647 w 154"/>
                  <a:gd name="T19" fmla="*/ 2147483647 h 93"/>
                  <a:gd name="T20" fmla="*/ 2147483647 w 154"/>
                  <a:gd name="T21" fmla="*/ 2147483647 h 93"/>
                  <a:gd name="T22" fmla="*/ 2147483647 w 154"/>
                  <a:gd name="T23" fmla="*/ 2147483647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93">
                    <a:moveTo>
                      <a:pt x="151" y="36"/>
                    </a:moveTo>
                    <a:cubicBezTo>
                      <a:pt x="151" y="36"/>
                      <a:pt x="151" y="36"/>
                      <a:pt x="151" y="36"/>
                    </a:cubicBezTo>
                    <a:cubicBezTo>
                      <a:pt x="125" y="4"/>
                      <a:pt x="125" y="4"/>
                      <a:pt x="125" y="4"/>
                    </a:cubicBezTo>
                    <a:cubicBezTo>
                      <a:pt x="123" y="1"/>
                      <a:pt x="120" y="0"/>
                      <a:pt x="117" y="0"/>
                    </a:cubicBezTo>
                    <a:cubicBezTo>
                      <a:pt x="115" y="0"/>
                      <a:pt x="113" y="0"/>
                      <a:pt x="111" y="2"/>
                    </a:cubicBezTo>
                    <a:cubicBezTo>
                      <a:pt x="90" y="16"/>
                      <a:pt x="65" y="24"/>
                      <a:pt x="38" y="24"/>
                    </a:cubicBezTo>
                    <a:cubicBezTo>
                      <a:pt x="30" y="24"/>
                      <a:pt x="22" y="24"/>
                      <a:pt x="14" y="22"/>
                    </a:cubicBezTo>
                    <a:cubicBezTo>
                      <a:pt x="0" y="83"/>
                      <a:pt x="0" y="83"/>
                      <a:pt x="0" y="83"/>
                    </a:cubicBezTo>
                    <a:cubicBezTo>
                      <a:pt x="47" y="93"/>
                      <a:pt x="98" y="85"/>
                      <a:pt x="141" y="57"/>
                    </a:cubicBezTo>
                    <a:cubicBezTo>
                      <a:pt x="144" y="55"/>
                      <a:pt x="146" y="54"/>
                      <a:pt x="149" y="52"/>
                    </a:cubicBezTo>
                    <a:cubicBezTo>
                      <a:pt x="152" y="50"/>
                      <a:pt x="154" y="47"/>
                      <a:pt x="154" y="43"/>
                    </a:cubicBezTo>
                    <a:cubicBezTo>
                      <a:pt x="154" y="40"/>
                      <a:pt x="153" y="38"/>
                      <a:pt x="151" y="36"/>
                    </a:cubicBezTo>
                    <a:close/>
                  </a:path>
                </a:pathLst>
              </a:custGeom>
              <a:solidFill>
                <a:srgbClr val="C6C7C8"/>
              </a:solidFill>
              <a:ln w="3175">
                <a:solidFill>
                  <a:srgbClr val="808080"/>
                </a:solidFill>
                <a:round/>
                <a:headEnd/>
                <a:tailEnd/>
              </a:ln>
            </p:spPr>
            <p:txBody>
              <a:bodyPr/>
              <a:lstStyle/>
              <a:p>
                <a:pPr fontAlgn="auto">
                  <a:spcBef>
                    <a:spcPts val="0"/>
                  </a:spcBef>
                  <a:spcAft>
                    <a:spcPts val="0"/>
                  </a:spcAft>
                  <a:defRPr/>
                </a:pPr>
                <a:endParaRPr lang="fr-FR" sz="1400" kern="0">
                  <a:solidFill>
                    <a:srgbClr val="808080"/>
                  </a:solidFill>
                  <a:latin typeface="Calibri" pitchFamily="34" charset="0"/>
                </a:endParaRPr>
              </a:p>
            </p:txBody>
          </p:sp>
        </p:grpSp>
      </p:grpSp>
      <p:sp>
        <p:nvSpPr>
          <p:cNvPr id="39" name="Espace réservé du contenu 3"/>
          <p:cNvSpPr txBox="1">
            <a:spLocks/>
          </p:cNvSpPr>
          <p:nvPr/>
        </p:nvSpPr>
        <p:spPr bwMode="auto">
          <a:xfrm>
            <a:off x="5724525" y="4352720"/>
            <a:ext cx="3240088" cy="2087563"/>
          </a:xfrm>
          <a:prstGeom prst="rect">
            <a:avLst/>
          </a:prstGeom>
          <a:noFill/>
          <a:extLst/>
        </p:spPr>
        <p:style>
          <a:lnRef idx="0">
            <a:scrgbClr r="0" g="0" b="0"/>
          </a:lnRef>
          <a:fillRef idx="1001">
            <a:schemeClr val="lt1"/>
          </a:fillRef>
          <a:effectRef idx="0">
            <a:scrgbClr r="0" g="0" b="0"/>
          </a:effectRef>
          <a:fontRef idx="major"/>
        </p:style>
        <p:txBody>
          <a:bodyPr/>
          <a:lstStyle/>
          <a:p>
            <a:pPr>
              <a:defRPr/>
            </a:pPr>
            <a:endParaRPr lang="fr-FR" sz="1000" dirty="0" smtClean="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Démarrage du site pilote  pour la nouvelle architecture d’infrastructure en temps et en heure au 1</a:t>
            </a:r>
            <a:r>
              <a:rPr lang="fr-FR" sz="1000" baseline="30000" dirty="0" smtClean="0">
                <a:solidFill>
                  <a:srgbClr val="33342E"/>
                </a:solidFill>
                <a:latin typeface="Verdana" pitchFamily="34" charset="0"/>
                <a:cs typeface="Arial" charset="0"/>
              </a:rPr>
              <a:t>er</a:t>
            </a:r>
            <a:r>
              <a:rPr lang="fr-FR" sz="1000" dirty="0" smtClean="0">
                <a:solidFill>
                  <a:srgbClr val="33342E"/>
                </a:solidFill>
                <a:latin typeface="Verdana" pitchFamily="34" charset="0"/>
                <a:cs typeface="Arial" charset="0"/>
              </a:rPr>
              <a:t> Avril 2013.</a:t>
            </a: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defRPr/>
            </a:pPr>
            <a:endParaRPr lang="fr-FR" sz="1000" dirty="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Mise  en place de la gouvernance et des procédures entre l’</a:t>
            </a:r>
            <a:r>
              <a:rPr lang="fr-FR" sz="1000" dirty="0" err="1" smtClean="0">
                <a:solidFill>
                  <a:srgbClr val="33342E"/>
                </a:solidFill>
                <a:latin typeface="Verdana" pitchFamily="34" charset="0"/>
                <a:cs typeface="Arial" charset="0"/>
              </a:rPr>
              <a:t>infogérant</a:t>
            </a:r>
            <a:r>
              <a:rPr lang="fr-FR" sz="1000" dirty="0" smtClean="0">
                <a:solidFill>
                  <a:srgbClr val="33342E"/>
                </a:solidFill>
                <a:latin typeface="Verdana" pitchFamily="34" charset="0"/>
                <a:cs typeface="Arial" charset="0"/>
              </a:rPr>
              <a:t> et les nouvelles structures VEOLIA, </a:t>
            </a:r>
            <a:r>
              <a:rPr lang="fr-FR" sz="1000" dirty="0" err="1" smtClean="0">
                <a:solidFill>
                  <a:srgbClr val="33342E"/>
                </a:solidFill>
                <a:latin typeface="Verdana" pitchFamily="34" charset="0"/>
                <a:cs typeface="Arial" charset="0"/>
              </a:rPr>
              <a:t>Build</a:t>
            </a:r>
            <a:r>
              <a:rPr lang="fr-FR" sz="1000" dirty="0" smtClean="0">
                <a:solidFill>
                  <a:srgbClr val="33342E"/>
                </a:solidFill>
                <a:latin typeface="Verdana" pitchFamily="34" charset="0"/>
                <a:cs typeface="Arial" charset="0"/>
              </a:rPr>
              <a:t> et </a:t>
            </a:r>
            <a:r>
              <a:rPr lang="fr-FR" sz="1000" dirty="0" err="1" smtClean="0">
                <a:solidFill>
                  <a:srgbClr val="33342E"/>
                </a:solidFill>
                <a:latin typeface="Verdana" pitchFamily="34" charset="0"/>
                <a:cs typeface="Arial" charset="0"/>
              </a:rPr>
              <a:t>Run</a:t>
            </a:r>
            <a:r>
              <a:rPr lang="fr-FR" sz="1000" dirty="0" smtClean="0">
                <a:solidFill>
                  <a:srgbClr val="33342E"/>
                </a:solidFill>
                <a:latin typeface="Verdana" pitchFamily="34" charset="0"/>
                <a:cs typeface="Arial" charset="0"/>
              </a:rPr>
              <a:t>, permettant une  transition efficace.</a:t>
            </a:r>
          </a:p>
          <a:p>
            <a:pPr>
              <a:defRPr/>
            </a:pPr>
            <a:endParaRPr lang="fr-FR" sz="1000" dirty="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Atteinte des objectifs de  réduction de coût d’exploitation : -30M€/an.  </a:t>
            </a:r>
          </a:p>
          <a:p>
            <a:pPr>
              <a:defRPr/>
            </a:pPr>
            <a:endParaRPr lang="fr-FR" sz="800" dirty="0">
              <a:solidFill>
                <a:srgbClr val="33342E"/>
              </a:solidFill>
              <a:latin typeface="Verdana" pitchFamily="34" charset="0"/>
              <a:cs typeface="Arial" charset="0"/>
            </a:endParaRPr>
          </a:p>
          <a:p>
            <a:pPr>
              <a:defRPr/>
            </a:pPr>
            <a:r>
              <a:rPr lang="fr-FR" sz="1100" dirty="0">
                <a:solidFill>
                  <a:schemeClr val="accent6"/>
                </a:solidFill>
                <a:latin typeface="Calibri" pitchFamily="34" charset="0"/>
              </a:rPr>
              <a:t> </a:t>
            </a:r>
          </a:p>
        </p:txBody>
      </p:sp>
      <p:sp>
        <p:nvSpPr>
          <p:cNvPr id="37" name="Rectangle à coins arrondis 36"/>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8" name="Rectangle à coins arrondis 37"/>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0" name="Rectangle à coins arrondis 39"/>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41" name="Rectangle à coins arrondis 40"/>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42" name="Rectangle à coins arrondis 41"/>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43"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Espace réservé du numéro de diapositive 3"/>
          <p:cNvSpPr txBox="1">
            <a:spLocks noGrp="1"/>
          </p:cNvSpPr>
          <p:nvPr/>
        </p:nvSpPr>
        <p:spPr bwMode="auto">
          <a:xfrm>
            <a:off x="7451725" y="6453188"/>
            <a:ext cx="1235075" cy="209550"/>
          </a:xfrm>
          <a:prstGeom prst="rect">
            <a:avLst/>
          </a:prstGeom>
          <a:noFill/>
          <a:ln>
            <a:miter lim="800000"/>
            <a:headEnd/>
            <a:tailEnd/>
          </a:ln>
        </p:spPr>
        <p:txBody>
          <a:bodyPr/>
          <a:lstStyle/>
          <a:p>
            <a:pPr algn="r">
              <a:defRPr/>
            </a:pPr>
            <a:fld id="{1DFFA021-22F3-4579-97A0-F376CDB35604}" type="slidenum">
              <a:rPr lang="fr-FR" sz="800" b="1" i="1">
                <a:solidFill>
                  <a:schemeClr val="bg2"/>
                </a:solidFill>
                <a:cs typeface="+mn-cs"/>
              </a:rPr>
              <a:pPr algn="r">
                <a:defRPr/>
              </a:pPr>
              <a:t>18</a:t>
            </a:fld>
            <a:endParaRPr lang="fr-FR" sz="800" b="1" i="1">
              <a:solidFill>
                <a:schemeClr val="bg2"/>
              </a:solidFill>
              <a:cs typeface="+mn-cs"/>
            </a:endParaRPr>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fr-FR" dirty="0"/>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1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3CAA711F-7D86-4748-B664-E91B436B9722}" type="slidenum">
              <a:rPr lang="fr-FR" sz="800" b="1" i="1">
                <a:solidFill>
                  <a:schemeClr val="bg2"/>
                </a:solidFill>
              </a:rPr>
              <a:pPr algn="r" eaLnBrk="1" hangingPunct="1"/>
              <a:t>18</a:t>
            </a:fld>
            <a:endParaRPr lang="fr-FR" sz="800" b="1" i="1">
              <a:solidFill>
                <a:schemeClr val="bg2"/>
              </a:solidFill>
            </a:endParaRPr>
          </a:p>
        </p:txBody>
      </p:sp>
      <p:sp>
        <p:nvSpPr>
          <p:cNvPr id="4116"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15250DC5-2B1A-4983-ADDE-B19518970EE7}" type="slidenum">
              <a:rPr lang="fr-FR" sz="800" b="1" i="1">
                <a:solidFill>
                  <a:schemeClr val="bg2"/>
                </a:solidFill>
              </a:rPr>
              <a:pPr algn="r" eaLnBrk="1" hangingPunct="1"/>
              <a:t>18</a:t>
            </a:fld>
            <a:endParaRPr lang="fr-FR" sz="800" b="1" i="1">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4126" name="Espace réservé du contenu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4130" name="Espace réservé du contenu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Espace réservé du contenu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Espace réservé du contenu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86013" y="162877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Dans les 2000 points de vente et établissements, partout en France, le Groupe Point.P met à disposition des professionnels du bâtiment les matériaux de construction dont ils ont besoin chaque jour.</a:t>
            </a:r>
          </a:p>
          <a:p>
            <a:pPr marL="0" lvl="1" algn="just" eaLnBrk="0" hangingPunct="0">
              <a:spcBef>
                <a:spcPct val="20000"/>
              </a:spcBef>
              <a:buClr>
                <a:srgbClr val="CC3300"/>
              </a:buClr>
              <a:buFont typeface="Wingdings 3" pitchFamily="18" charset="2"/>
              <a:buNone/>
              <a:defRPr/>
            </a:pPr>
            <a:endParaRPr lang="en-GB" sz="1000" dirty="0">
              <a:solidFill>
                <a:srgbClr val="33342E"/>
              </a:solidFill>
              <a:latin typeface="Verdana" pitchFamily="34" charset="0"/>
              <a:cs typeface="Arial" charset="0"/>
            </a:endParaRPr>
          </a:p>
          <a:p>
            <a:pPr marL="0" lvl="1" algn="just" eaLnBrk="0" hangingPunct="0">
              <a:spcBef>
                <a:spcPct val="20000"/>
              </a:spcBef>
              <a:buClr>
                <a:srgbClr val="CC3300"/>
              </a:buClr>
              <a:buFont typeface="Wingdings 3" pitchFamily="18" charset="2"/>
              <a:buNone/>
              <a:defRPr/>
            </a:pPr>
            <a:r>
              <a:rPr lang="fr-FR" sz="1000" i="1" dirty="0">
                <a:solidFill>
                  <a:srgbClr val="33342E"/>
                </a:solidFill>
                <a:effectLst>
                  <a:outerShdw blurRad="38100" dist="38100" dir="2700000" algn="tl">
                    <a:srgbClr val="000000">
                      <a:alpha val="43137"/>
                    </a:srgbClr>
                  </a:outerShdw>
                </a:effectLst>
                <a:latin typeface="Verdana" pitchFamily="34" charset="0"/>
                <a:cs typeface="Arial" charset="0"/>
              </a:rPr>
              <a:t>En 2012, le groupe a racheté les enseignes Brossette pour élargir son réseau de distribution…</a:t>
            </a:r>
          </a:p>
        </p:txBody>
      </p:sp>
      <p:sp>
        <p:nvSpPr>
          <p:cNvPr id="26" name="Espace réservé du contenu 3"/>
          <p:cNvSpPr txBox="1">
            <a:spLocks/>
          </p:cNvSpPr>
          <p:nvPr/>
        </p:nvSpPr>
        <p:spPr bwMode="auto">
          <a:xfrm>
            <a:off x="5711825" y="1773238"/>
            <a:ext cx="3181350" cy="1438275"/>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d²X Expertise a été missionnée pour:</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l’industrialisation du processus de déploiement</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le pilotage des différents intervenants du projet de déploiement</a:t>
            </a:r>
          </a:p>
          <a:p>
            <a:pPr marL="342000" lvl="1" indent="-342000" algn="just" eaLnBrk="0" hangingPunct="0">
              <a:spcBef>
                <a:spcPct val="20000"/>
              </a:spcBef>
              <a:buClr>
                <a:srgbClr val="CC3300"/>
              </a:buClr>
              <a:buFont typeface="Wingdings" pitchFamily="2" charset="2"/>
              <a:buChar char="ü"/>
              <a:defRPr/>
            </a:pPr>
            <a:r>
              <a:rPr lang="fr-FR" sz="1000" dirty="0">
                <a:solidFill>
                  <a:srgbClr val="33342E"/>
                </a:solidFill>
                <a:latin typeface="Verdana" pitchFamily="34" charset="0"/>
                <a:cs typeface="Arial" charset="0"/>
              </a:rPr>
              <a:t>l’initialisation, la conception et le pilotage du projet de démantèlement de l’ancien matériel Brossette </a:t>
            </a:r>
          </a:p>
        </p:txBody>
      </p:sp>
      <p:sp>
        <p:nvSpPr>
          <p:cNvPr id="27" name="Espace réservé du contenu 3"/>
          <p:cNvSpPr txBox="1">
            <a:spLocks/>
          </p:cNvSpPr>
          <p:nvPr/>
        </p:nvSpPr>
        <p:spPr bwMode="auto">
          <a:xfrm>
            <a:off x="5724525" y="4365625"/>
            <a:ext cx="3168650"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defRPr/>
            </a:pPr>
            <a:endParaRPr lang="fr-FR" sz="1000" dirty="0">
              <a:solidFill>
                <a:srgbClr val="33342E"/>
              </a:solidFill>
              <a:latin typeface="Verdana" pitchFamily="34" charset="0"/>
              <a:cs typeface="Arial" charset="0"/>
            </a:endParaRPr>
          </a:p>
          <a:p>
            <a:pPr marL="171450" lvl="1" indent="-171450" algn="just" eaLnBrk="0" hangingPunct="0">
              <a:spcBef>
                <a:spcPct val="20000"/>
              </a:spcBef>
              <a:buClr>
                <a:srgbClr val="CC3300"/>
              </a:buClr>
              <a:buFont typeface="Wingdings" pitchFamily="2" charset="2"/>
              <a:buChar char="ü"/>
              <a:defRPr/>
            </a:pPr>
            <a:r>
              <a:rPr lang="fr-FR" sz="1000" dirty="0" smtClean="0">
                <a:solidFill>
                  <a:srgbClr val="33342E"/>
                </a:solidFill>
                <a:latin typeface="Verdana" pitchFamily="34" charset="0"/>
                <a:cs typeface="Arial" charset="0"/>
              </a:rPr>
              <a:t>Fiabilisation </a:t>
            </a:r>
            <a:r>
              <a:rPr lang="fr-FR" sz="1000" dirty="0">
                <a:solidFill>
                  <a:srgbClr val="33342E"/>
                </a:solidFill>
                <a:latin typeface="Verdana" pitchFamily="34" charset="0"/>
                <a:cs typeface="Arial" charset="0"/>
              </a:rPr>
              <a:t>et </a:t>
            </a:r>
            <a:r>
              <a:rPr lang="fr-FR" sz="1000" dirty="0" smtClean="0">
                <a:solidFill>
                  <a:srgbClr val="33342E"/>
                </a:solidFill>
                <a:latin typeface="Verdana" pitchFamily="34" charset="0"/>
                <a:cs typeface="Arial" charset="0"/>
              </a:rPr>
              <a:t>industrialisation des déploiements</a:t>
            </a: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defRPr/>
            </a:pPr>
            <a:endParaRPr lang="fr-FR" sz="1000" dirty="0">
              <a:solidFill>
                <a:srgbClr val="33342E"/>
              </a:solidFill>
              <a:latin typeface="Verdana" pitchFamily="34" charset="0"/>
              <a:cs typeface="Arial" charset="0"/>
            </a:endParaRPr>
          </a:p>
          <a:p>
            <a:pPr marL="171450" lvl="1" indent="-171450" algn="just" eaLnBrk="0" hangingPunct="0">
              <a:spcBef>
                <a:spcPct val="20000"/>
              </a:spcBef>
              <a:buClr>
                <a:srgbClr val="CC3300"/>
              </a:buClr>
              <a:buFont typeface="Wingdings" pitchFamily="2" charset="2"/>
              <a:buChar char="ü"/>
              <a:defRPr/>
            </a:pPr>
            <a:r>
              <a:rPr lang="fr-FR" sz="1000" dirty="0" smtClean="0">
                <a:solidFill>
                  <a:srgbClr val="33342E"/>
                </a:solidFill>
                <a:latin typeface="Verdana" pitchFamily="34" charset="0"/>
                <a:cs typeface="Arial" charset="0"/>
              </a:rPr>
              <a:t>Délais tenus…</a:t>
            </a:r>
            <a:endParaRPr lang="fr-FR" sz="1000" dirty="0">
              <a:solidFill>
                <a:srgbClr val="33342E"/>
              </a:solidFill>
              <a:latin typeface="Verdana" pitchFamily="34" charset="0"/>
              <a:cs typeface="Arial" charset="0"/>
            </a:endParaRPr>
          </a:p>
        </p:txBody>
      </p:sp>
      <p:sp>
        <p:nvSpPr>
          <p:cNvPr id="28" name="Espace réservé du contenu 3"/>
          <p:cNvSpPr txBox="1">
            <a:spLocks/>
          </p:cNvSpPr>
          <p:nvPr/>
        </p:nvSpPr>
        <p:spPr bwMode="auto">
          <a:xfrm>
            <a:off x="2374900" y="4508500"/>
            <a:ext cx="3049588" cy="1927225"/>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Dans le cadre du rachat, Point P doit déployer l’ensemble de son SI sur les entités Brossette…</a:t>
            </a:r>
          </a:p>
          <a:p>
            <a:pPr marL="0" lvl="1" algn="just" eaLnBrk="0" hangingPunct="0">
              <a:spcBef>
                <a:spcPct val="20000"/>
              </a:spcBef>
              <a:buClr>
                <a:srgbClr val="CC3300"/>
              </a:buClr>
              <a:defRPr/>
            </a:pP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Sur une période d’un an, un prérequis est de réaliser pour l’ensemble des sites (271 sites et 350 enseignes) la mise à niveau des infrastructures pour permettre le déploiement du Système d’Information..</a:t>
            </a:r>
          </a:p>
        </p:txBody>
      </p:sp>
      <p:sp>
        <p:nvSpPr>
          <p:cNvPr id="4137" name="Rectangle 4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29" name="Rectangle à coins arrondis 28"/>
          <p:cNvSpPr/>
          <p:nvPr/>
        </p:nvSpPr>
        <p:spPr>
          <a:xfrm>
            <a:off x="7380858" y="26035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Project</a:t>
            </a:r>
          </a:p>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pic>
        <p:nvPicPr>
          <p:cNvPr id="413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270000"/>
            <a:ext cx="18827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2011" y="436510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450"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7B5EC2D-8FD0-4E44-8619-BD4F9266882A}" type="slidenum">
              <a:rPr lang="fr-FR" sz="800" b="1" i="1">
                <a:solidFill>
                  <a:schemeClr val="bg2"/>
                </a:solidFill>
              </a:rPr>
              <a:pPr algn="r" eaLnBrk="1" hangingPunct="1"/>
              <a:t>19</a:t>
            </a:fld>
            <a:endParaRPr lang="fr-FR" sz="800" b="1" i="1" dirty="0">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Bénéfices</a:t>
            </a:r>
          </a:p>
        </p:txBody>
      </p:sp>
      <p:pic>
        <p:nvPicPr>
          <p:cNvPr id="18462" name="Espace réservé du contenu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Intervention</a:t>
            </a:r>
          </a:p>
        </p:txBody>
      </p:sp>
      <p:pic>
        <p:nvPicPr>
          <p:cNvPr id="18466" name="Espace réservé du contenu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Espace réservé du contenu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Espace réservé du contenu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86013" y="1628775"/>
            <a:ext cx="3049587"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smtClean="0">
                <a:latin typeface="Verdana" pitchFamily="34" charset="0"/>
              </a:rPr>
              <a:t>Le Centre Hospitalier Universitaire de Nice  réalise des soins sur plusieurs établissements représentant </a:t>
            </a:r>
            <a:r>
              <a:rPr lang="fr-FR" sz="1000" dirty="0" smtClean="0">
                <a:latin typeface="+mn-lt"/>
              </a:rPr>
              <a:t>72000 patients soit 500000 journées, 450 000 consultations, en Imagerie 35000 scanner et 500000 radios, et au Bloc opératoire 25000 interventions. </a:t>
            </a:r>
          </a:p>
          <a:p>
            <a:pPr marL="0" lvl="1" indent="0" algn="just">
              <a:buFont typeface="Wingdings 3" pitchFamily="18" charset="2"/>
              <a:buNone/>
              <a:defRPr/>
            </a:pPr>
            <a:r>
              <a:rPr lang="fr-FR" sz="1000" dirty="0" smtClean="0">
                <a:latin typeface="+mn-lt"/>
              </a:rPr>
              <a:t>Depuis 2003 le CHU de Nice a engagé la refonte complète de son système d’information puis en 2006 du système de gestion partagé des rendez-vous des patients.</a:t>
            </a:r>
          </a:p>
        </p:txBody>
      </p:sp>
      <p:sp>
        <p:nvSpPr>
          <p:cNvPr id="26" name="Espace réservé du contenu 3"/>
          <p:cNvSpPr txBox="1">
            <a:spLocks/>
          </p:cNvSpPr>
          <p:nvPr/>
        </p:nvSpPr>
        <p:spPr bwMode="auto">
          <a:xfrm>
            <a:off x="5711825" y="1630363"/>
            <a:ext cx="3252788" cy="2087562"/>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smtClean="0">
                <a:latin typeface="Verdana" pitchFamily="34" charset="0"/>
              </a:rPr>
              <a:t>Après avoir assuré la coordination du déploiement généralisé du logiciel de gestion de RDV en 2006, notre consultant a assuré pour </a:t>
            </a:r>
            <a:r>
              <a:rPr lang="fr-FR" sz="1000" b="1" dirty="0" smtClean="0">
                <a:latin typeface="Verdana" pitchFamily="34" charset="0"/>
              </a:rPr>
              <a:t>AGFA HCES </a:t>
            </a:r>
            <a:r>
              <a:rPr lang="fr-FR" sz="1000" dirty="0" smtClean="0">
                <a:latin typeface="Verdana" pitchFamily="34" charset="0"/>
              </a:rPr>
              <a:t>la gestion de ce projet d’Imagerie notamment pour ses aspects contractuels (juridique, sous-traitance, pilotage, méthodologie, admission) et pour sa coordination opérationnelle (planification, analyse pré et post déploiement, installation, intégration, paramétrage, formation, validation et mise en place du service support).</a:t>
            </a:r>
            <a:endParaRPr lang="fr-FR" sz="1000" dirty="0">
              <a:latin typeface="Verdana" pitchFamily="34" charset="0"/>
            </a:endParaRPr>
          </a:p>
        </p:txBody>
      </p:sp>
      <p:sp>
        <p:nvSpPr>
          <p:cNvPr id="27" name="Espace réservé du contenu 3"/>
          <p:cNvSpPr txBox="1">
            <a:spLocks/>
          </p:cNvSpPr>
          <p:nvPr/>
        </p:nvSpPr>
        <p:spPr bwMode="auto">
          <a:xfrm>
            <a:off x="5724525" y="4292600"/>
            <a:ext cx="3168650"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spcBef>
                <a:spcPct val="20000"/>
              </a:spcBef>
              <a:buClr>
                <a:srgbClr val="CC3300"/>
              </a:buClr>
              <a:buFont typeface="Wingdings 3" pitchFamily="18" charset="2"/>
              <a:buNone/>
              <a:defRPr/>
            </a:pPr>
            <a:endParaRPr lang="fr-FR" sz="1000" dirty="0" smtClean="0">
              <a:solidFill>
                <a:schemeClr val="accent6"/>
              </a:solidFill>
            </a:endParaRPr>
          </a:p>
          <a:p>
            <a:pPr marL="0" lvl="1">
              <a:spcBef>
                <a:spcPct val="20000"/>
              </a:spcBef>
              <a:buClr>
                <a:srgbClr val="CC3300"/>
              </a:buClr>
              <a:buFont typeface="Wingdings 3" pitchFamily="18" charset="2"/>
              <a:buNone/>
              <a:defRPr/>
            </a:pPr>
            <a:r>
              <a:rPr lang="fr-FR" sz="1000" dirty="0">
                <a:solidFill>
                  <a:srgbClr val="33342E"/>
                </a:solidFill>
              </a:rPr>
              <a:t>L’activité opératoire du service d’imagerie dans sa globalité a été </a:t>
            </a:r>
            <a:r>
              <a:rPr lang="fr-FR" sz="1000" dirty="0" smtClean="0">
                <a:solidFill>
                  <a:srgbClr val="33342E"/>
                </a:solidFill>
              </a:rPr>
              <a:t>améliorée… </a:t>
            </a:r>
            <a:endParaRPr lang="fr-FR" sz="1000" dirty="0">
              <a:solidFill>
                <a:srgbClr val="33342E"/>
              </a:solidFill>
            </a:endParaRPr>
          </a:p>
          <a:p>
            <a:pPr marL="342000" lvl="1" indent="-342000" algn="just">
              <a:spcBef>
                <a:spcPct val="20000"/>
              </a:spcBef>
              <a:buClr>
                <a:srgbClr val="CC3300"/>
              </a:buClr>
              <a:buFont typeface="Wingdings" pitchFamily="2" charset="2"/>
              <a:buChar char="ü"/>
              <a:defRPr/>
            </a:pPr>
            <a:r>
              <a:rPr lang="fr-FR" sz="1000" dirty="0" smtClean="0">
                <a:solidFill>
                  <a:srgbClr val="33342E"/>
                </a:solidFill>
                <a:cs typeface="Arial" charset="0"/>
              </a:rPr>
              <a:t>la </a:t>
            </a:r>
            <a:r>
              <a:rPr lang="fr-FR" sz="1000" dirty="0">
                <a:solidFill>
                  <a:srgbClr val="33342E"/>
                </a:solidFill>
                <a:cs typeface="Arial" charset="0"/>
              </a:rPr>
              <a:t>réduction majeure du temps de recherche des dossiers</a:t>
            </a:r>
          </a:p>
          <a:p>
            <a:pPr marL="342000" lvl="1" indent="-342000" algn="just">
              <a:spcBef>
                <a:spcPct val="20000"/>
              </a:spcBef>
              <a:buClr>
                <a:srgbClr val="CC3300"/>
              </a:buClr>
              <a:buFont typeface="Wingdings" pitchFamily="2" charset="2"/>
              <a:buChar char="ü"/>
              <a:defRPr/>
            </a:pPr>
            <a:r>
              <a:rPr lang="fr-FR" sz="1000" dirty="0" smtClean="0">
                <a:solidFill>
                  <a:srgbClr val="33342E"/>
                </a:solidFill>
                <a:cs typeface="Arial" charset="0"/>
              </a:rPr>
              <a:t>la </a:t>
            </a:r>
            <a:r>
              <a:rPr lang="fr-FR" sz="1000" dirty="0">
                <a:solidFill>
                  <a:srgbClr val="33342E"/>
                </a:solidFill>
                <a:cs typeface="Arial" charset="0"/>
              </a:rPr>
              <a:t>maîtrise du délai de production et de diffusion des images et des comptes rendus</a:t>
            </a:r>
          </a:p>
          <a:p>
            <a:pPr marL="342000" lvl="1" indent="-342000" algn="just">
              <a:spcBef>
                <a:spcPct val="20000"/>
              </a:spcBef>
              <a:buClr>
                <a:srgbClr val="CC3300"/>
              </a:buClr>
              <a:buFont typeface="Wingdings" pitchFamily="2" charset="2"/>
              <a:buChar char="ü"/>
              <a:defRPr/>
            </a:pPr>
            <a:r>
              <a:rPr lang="fr-FR" sz="1000" dirty="0" smtClean="0">
                <a:solidFill>
                  <a:srgbClr val="33342E"/>
                </a:solidFill>
                <a:cs typeface="Arial" charset="0"/>
              </a:rPr>
              <a:t>le </a:t>
            </a:r>
            <a:r>
              <a:rPr lang="fr-FR" sz="1000" dirty="0">
                <a:solidFill>
                  <a:srgbClr val="33342E"/>
                </a:solidFill>
                <a:cs typeface="Arial" charset="0"/>
              </a:rPr>
              <a:t>gain structurel au contrôle de qualité et à l’évaluation des pratiques professionnelles.</a:t>
            </a:r>
          </a:p>
        </p:txBody>
      </p:sp>
      <p:sp>
        <p:nvSpPr>
          <p:cNvPr id="28" name="Espace réservé du contenu 3"/>
          <p:cNvSpPr txBox="1">
            <a:spLocks/>
          </p:cNvSpPr>
          <p:nvPr/>
        </p:nvSpPr>
        <p:spPr bwMode="auto">
          <a:xfrm>
            <a:off x="2271713" y="4365625"/>
            <a:ext cx="3255962"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spcBef>
                <a:spcPct val="20000"/>
              </a:spcBef>
              <a:buClr>
                <a:srgbClr val="CC3300"/>
              </a:buClr>
              <a:buFont typeface="Wingdings 3" pitchFamily="18" charset="2"/>
              <a:buNone/>
              <a:defRPr/>
            </a:pPr>
            <a:endParaRPr lang="fr-FR" sz="1000" dirty="0" smtClean="0">
              <a:solidFill>
                <a:srgbClr val="33342E"/>
              </a:solidFill>
            </a:endParaRPr>
          </a:p>
          <a:p>
            <a:pPr marL="0" lvl="1">
              <a:spcBef>
                <a:spcPct val="20000"/>
              </a:spcBef>
              <a:buClr>
                <a:srgbClr val="CC3300"/>
              </a:buClr>
              <a:buFont typeface="Wingdings 3" pitchFamily="18" charset="2"/>
              <a:buNone/>
              <a:defRPr/>
            </a:pPr>
            <a:r>
              <a:rPr lang="fr-FR" sz="1000" dirty="0" smtClean="0">
                <a:solidFill>
                  <a:srgbClr val="33342E"/>
                </a:solidFill>
              </a:rPr>
              <a:t>Les enjeux de l’acquisition et le déploiement de matériels et progiciels de gestion du service de radiologie et de gestion des images radiologiques associées (RIS PACS) sont : </a:t>
            </a:r>
            <a:endParaRPr lang="fr-FR" sz="1000" dirty="0" smtClean="0">
              <a:solidFill>
                <a:schemeClr val="accent6"/>
              </a:solidFill>
            </a:endParaRPr>
          </a:p>
          <a:p>
            <a:pPr marL="342000" lvl="1" indent="-342000" algn="just">
              <a:spcBef>
                <a:spcPct val="20000"/>
              </a:spcBef>
              <a:buClr>
                <a:srgbClr val="CC3300"/>
              </a:buClr>
              <a:buFont typeface="Wingdings" pitchFamily="2" charset="2"/>
              <a:buChar char="ü"/>
              <a:defRPr/>
            </a:pPr>
            <a:r>
              <a:rPr lang="fr-FR" sz="1000" dirty="0" smtClean="0">
                <a:solidFill>
                  <a:srgbClr val="33342E"/>
                </a:solidFill>
                <a:cs typeface="Arial" charset="0"/>
              </a:rPr>
              <a:t>la </a:t>
            </a:r>
            <a:r>
              <a:rPr lang="fr-FR" sz="1000" dirty="0">
                <a:solidFill>
                  <a:srgbClr val="33342E"/>
                </a:solidFill>
                <a:cs typeface="Arial" charset="0"/>
              </a:rPr>
              <a:t>suppression des délais d'acheminement des examens vers les unités de soins,</a:t>
            </a:r>
          </a:p>
          <a:p>
            <a:pPr marL="342000" lvl="1" indent="-342000" algn="just">
              <a:spcBef>
                <a:spcPct val="20000"/>
              </a:spcBef>
              <a:buClr>
                <a:srgbClr val="CC3300"/>
              </a:buClr>
              <a:buFont typeface="Wingdings" pitchFamily="2" charset="2"/>
              <a:buChar char="ü"/>
              <a:defRPr/>
            </a:pPr>
            <a:r>
              <a:rPr lang="fr-FR" sz="1000" dirty="0" smtClean="0">
                <a:solidFill>
                  <a:srgbClr val="33342E"/>
                </a:solidFill>
                <a:cs typeface="Arial" charset="0"/>
              </a:rPr>
              <a:t>la </a:t>
            </a:r>
            <a:r>
              <a:rPr lang="fr-FR" sz="1000" dirty="0">
                <a:solidFill>
                  <a:srgbClr val="33342E"/>
                </a:solidFill>
                <a:cs typeface="Arial" charset="0"/>
              </a:rPr>
              <a:t>réduction du volume de clichés produits et d’impressions film et papier</a:t>
            </a:r>
          </a:p>
          <a:p>
            <a:pPr marL="342000" lvl="1" indent="-342000" algn="just">
              <a:spcBef>
                <a:spcPct val="20000"/>
              </a:spcBef>
              <a:buClr>
                <a:srgbClr val="CC3300"/>
              </a:buClr>
              <a:buFont typeface="Wingdings" pitchFamily="2" charset="2"/>
              <a:buChar char="ü"/>
              <a:defRPr/>
            </a:pPr>
            <a:r>
              <a:rPr lang="fr-FR" sz="1000" dirty="0" smtClean="0">
                <a:solidFill>
                  <a:srgbClr val="33342E"/>
                </a:solidFill>
                <a:cs typeface="Arial" charset="0"/>
              </a:rPr>
              <a:t>la </a:t>
            </a:r>
            <a:r>
              <a:rPr lang="fr-FR" sz="1000" dirty="0">
                <a:solidFill>
                  <a:srgbClr val="33342E"/>
                </a:solidFill>
                <a:cs typeface="Arial" charset="0"/>
              </a:rPr>
              <a:t>réduction de la production de CD-Rom pour la diffusion interne</a:t>
            </a:r>
          </a:p>
        </p:txBody>
      </p:sp>
      <p:sp>
        <p:nvSpPr>
          <p:cNvPr id="2" name="Rectangle à coins arrondis 1"/>
          <p:cNvSpPr/>
          <p:nvPr/>
        </p:nvSpPr>
        <p:spPr>
          <a:xfrm>
            <a:off x="7380858" y="260350"/>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Project</a:t>
            </a:r>
            <a:br>
              <a:rPr lang="fr-FR" sz="1100" b="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r>
              <a:rPr lang="fr-FR" sz="1100" b="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pic>
        <p:nvPicPr>
          <p:cNvPr id="184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268413"/>
            <a:ext cx="1584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à coins arrondis 21"/>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3" name="Rectangle à coins arrondis 22"/>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4" name="Rectangle à coins arrondis 23"/>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9" name="Rectangle à coins arrondis 28"/>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0" name="Rectangle à coins arrondis 29"/>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Références</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e la date 3"/>
          <p:cNvSpPr>
            <a:spLocks noGrp="1"/>
          </p:cNvSpPr>
          <p:nvPr>
            <p:ph type="dt" sz="quarter" idx="10"/>
          </p:nvPr>
        </p:nvSpPr>
        <p:spPr/>
        <p:txBody>
          <a:bodyPr/>
          <a:lstStyle/>
          <a:p>
            <a:pPr>
              <a:defRPr/>
            </a:pPr>
            <a:fld id="{39D7740F-6177-4E9C-9D0F-E6DD3C3CB76D}" type="datetime5">
              <a:rPr lang="fr-FR" smtClean="0"/>
              <a:t>19-févr.-14</a:t>
            </a:fld>
            <a:endParaRPr lang="fr-FR" dirty="0"/>
          </a:p>
        </p:txBody>
      </p:sp>
    </p:spTree>
    <p:extLst>
      <p:ext uri="{BB962C8B-B14F-4D97-AF65-F5344CB8AC3E}">
        <p14:creationId xmlns:p14="http://schemas.microsoft.com/office/powerpoint/2010/main" val="3612677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à coins arrondis 36"/>
          <p:cNvSpPr/>
          <p:nvPr/>
        </p:nvSpPr>
        <p:spPr>
          <a:xfrm>
            <a:off x="7380858" y="265084"/>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076" name="Espace réservé du numéro de diapositive 3"/>
          <p:cNvSpPr>
            <a:spLocks noGrp="1"/>
          </p:cNvSpPr>
          <p:nvPr>
            <p:ph type="sldNum" sz="quarter" idx="4294967295"/>
          </p:nvPr>
        </p:nvSpPr>
        <p:spPr>
          <a:xfrm>
            <a:off x="7908925" y="6453188"/>
            <a:ext cx="1235075" cy="209550"/>
          </a:xfrm>
          <a:prstGeom prst="rect">
            <a:avLst/>
          </a:prstGeom>
        </p:spPr>
        <p:txBody>
          <a:bodyPr/>
          <a:lstStyle/>
          <a:p>
            <a:pPr>
              <a:defRPr/>
            </a:pPr>
            <a:fld id="{D1E430DB-FA57-4359-917C-D772540C3D97}" type="slidenum">
              <a:rPr lang="fr-FR" smtClean="0"/>
              <a:pPr>
                <a:defRPr/>
              </a:pPr>
              <a:t>20</a:t>
            </a:fld>
            <a:endParaRPr lang="fr-FR" smtClean="0"/>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fr-FR" dirty="0"/>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pic>
        <p:nvPicPr>
          <p:cNvPr id="3090" name="Espace réservé du contenu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149" y="1234281"/>
            <a:ext cx="15795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9D780B25-A559-4C59-A252-798E02174D5C}" type="slidenum">
              <a:rPr lang="fr-FR" sz="800" b="1" i="1">
                <a:solidFill>
                  <a:schemeClr val="bg2"/>
                </a:solidFill>
              </a:rPr>
              <a:pPr algn="r" eaLnBrk="1" hangingPunct="1"/>
              <a:t>20</a:t>
            </a:fld>
            <a:endParaRPr lang="fr-FR" sz="800" b="1" i="1">
              <a:solidFill>
                <a:schemeClr val="bg2"/>
              </a:solidFill>
            </a:endParaRPr>
          </a:p>
        </p:txBody>
      </p:sp>
      <p:sp>
        <p:nvSpPr>
          <p:cNvPr id="309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149569D-6D22-465D-A2AB-BC4FF68DD1EF}" type="slidenum">
              <a:rPr lang="fr-FR" sz="800" b="1" i="1">
                <a:solidFill>
                  <a:schemeClr val="bg2"/>
                </a:solidFill>
              </a:rPr>
              <a:pPr algn="r" eaLnBrk="1" hangingPunct="1"/>
              <a:t>20</a:t>
            </a:fld>
            <a:endParaRPr lang="fr-FR" sz="800" b="1" i="1">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3104" name="Espace réservé du contenu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3108" name="Espace réservé du contenu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Espace réservé du contenu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Espace réservé du contenu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255838" y="1628775"/>
            <a:ext cx="3252787"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None/>
              <a:defRPr/>
            </a:pPr>
            <a:r>
              <a:rPr lang="fr-FR" sz="1000" dirty="0">
                <a:latin typeface="Verdana" pitchFamily="34" charset="0"/>
              </a:rPr>
              <a:t>Le Groupe BNP Paribas est présent en Suisse sur les métiers de </a:t>
            </a:r>
            <a:r>
              <a:rPr lang="fr-FR" sz="1000" b="1" dirty="0" err="1">
                <a:latin typeface="Verdana" pitchFamily="34" charset="0"/>
              </a:rPr>
              <a:t>Corporate</a:t>
            </a:r>
            <a:r>
              <a:rPr lang="fr-FR" sz="1000" b="1" dirty="0">
                <a:latin typeface="Verdana" pitchFamily="34" charset="0"/>
              </a:rPr>
              <a:t> and </a:t>
            </a:r>
            <a:r>
              <a:rPr lang="fr-FR" sz="1000" b="1" dirty="0" err="1">
                <a:latin typeface="Verdana" pitchFamily="34" charset="0"/>
              </a:rPr>
              <a:t>Investment</a:t>
            </a:r>
            <a:r>
              <a:rPr lang="fr-FR" sz="1000" b="1" dirty="0">
                <a:latin typeface="Verdana" pitchFamily="34" charset="0"/>
              </a:rPr>
              <a:t> </a:t>
            </a:r>
            <a:r>
              <a:rPr lang="fr-FR" sz="1000" b="1" dirty="0" err="1">
                <a:latin typeface="Verdana" pitchFamily="34" charset="0"/>
              </a:rPr>
              <a:t>Banking</a:t>
            </a:r>
            <a:r>
              <a:rPr lang="fr-FR" sz="1000" b="1" dirty="0">
                <a:latin typeface="Verdana" pitchFamily="34" charset="0"/>
              </a:rPr>
              <a:t> </a:t>
            </a:r>
            <a:r>
              <a:rPr lang="fr-FR" sz="1000" dirty="0">
                <a:latin typeface="Verdana" pitchFamily="34" charset="0"/>
              </a:rPr>
              <a:t>et de </a:t>
            </a:r>
            <a:r>
              <a:rPr lang="fr-FR" sz="1000" b="1" dirty="0" err="1">
                <a:latin typeface="Verdana" pitchFamily="34" charset="0"/>
              </a:rPr>
              <a:t>Wealth</a:t>
            </a:r>
            <a:r>
              <a:rPr lang="fr-FR" sz="1000" b="1" dirty="0">
                <a:latin typeface="Verdana" pitchFamily="34" charset="0"/>
              </a:rPr>
              <a:t> Management</a:t>
            </a:r>
            <a:r>
              <a:rPr lang="fr-FR" sz="1000" dirty="0">
                <a:latin typeface="Verdana" pitchFamily="34" charset="0"/>
              </a:rPr>
              <a:t>.</a:t>
            </a:r>
          </a:p>
          <a:p>
            <a:pPr marL="0" lvl="1" indent="0" algn="just">
              <a:buNone/>
              <a:defRPr/>
            </a:pPr>
            <a:r>
              <a:rPr lang="fr-FR" sz="1000" dirty="0">
                <a:latin typeface="Verdana" pitchFamily="34" charset="0"/>
              </a:rPr>
              <a:t>Il y emploie plus de 2’000 personnes répartis sur quatre sites (Genève, Bâle, Zürich et Lugano).</a:t>
            </a:r>
          </a:p>
          <a:p>
            <a:pPr marL="0" lvl="1" indent="0" algn="just">
              <a:buNone/>
              <a:defRPr/>
            </a:pPr>
            <a:r>
              <a:rPr lang="fr-FR" sz="1000" dirty="0">
                <a:latin typeface="Verdana" pitchFamily="34" charset="0"/>
              </a:rPr>
              <a:t>Le territoire possède sa propre informatique qui intègre des applications du Groupe, réalise le développement de solutions propres et assure la Production sur des infrastructures locales en partenariat avec IBM.</a:t>
            </a:r>
          </a:p>
        </p:txBody>
      </p:sp>
      <p:sp>
        <p:nvSpPr>
          <p:cNvPr id="26" name="Espace réservé du contenu 3"/>
          <p:cNvSpPr txBox="1">
            <a:spLocks/>
          </p:cNvSpPr>
          <p:nvPr/>
        </p:nvSpPr>
        <p:spPr bwMode="auto">
          <a:xfrm>
            <a:off x="5711825" y="1630363"/>
            <a:ext cx="3252788" cy="2087562"/>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None/>
              <a:defRPr/>
            </a:pPr>
            <a:r>
              <a:rPr lang="fr-FR" altLang="fr-FR" sz="1000" dirty="0">
                <a:latin typeface="Verdana" pitchFamily="34" charset="0"/>
              </a:rPr>
              <a:t>Notre consultant a pris en charge le volet Suisse du programme Groupe </a:t>
            </a:r>
            <a:r>
              <a:rPr lang="fr-FR" altLang="fr-FR" sz="1000" dirty="0" err="1">
                <a:latin typeface="Verdana" pitchFamily="34" charset="0"/>
              </a:rPr>
              <a:t>Neos</a:t>
            </a:r>
            <a:r>
              <a:rPr lang="fr-FR" altLang="fr-FR" sz="1000" dirty="0">
                <a:latin typeface="Verdana" pitchFamily="34" charset="0"/>
              </a:rPr>
              <a:t> consistant à faire évoluer l’ensemble des postes de travail de Windows XP vers Windows 7</a:t>
            </a:r>
            <a:r>
              <a:rPr lang="fr-FR" altLang="fr-FR" sz="1000" dirty="0" smtClean="0">
                <a:latin typeface="Verdana" pitchFamily="34" charset="0"/>
              </a:rPr>
              <a:t>.</a:t>
            </a:r>
          </a:p>
          <a:p>
            <a:pPr marL="0" lvl="1" indent="0" algn="just">
              <a:buNone/>
              <a:defRPr/>
            </a:pPr>
            <a:r>
              <a:rPr lang="fr-FR" altLang="fr-FR" sz="1000" dirty="0" smtClean="0">
                <a:latin typeface="Verdana" pitchFamily="34" charset="0"/>
              </a:rPr>
              <a:t>Le </a:t>
            </a:r>
            <a:r>
              <a:rPr lang="fr-FR" altLang="fr-FR" sz="1000" dirty="0">
                <a:latin typeface="Verdana" pitchFamily="34" charset="0"/>
              </a:rPr>
              <a:t>projet en Suisse comprend</a:t>
            </a:r>
          </a:p>
          <a:p>
            <a:pPr marL="342900" lvl="1" indent="-342900" algn="just">
              <a:buSzPct val="120000"/>
              <a:buFont typeface="Wingdings" pitchFamily="2" charset="2"/>
              <a:buChar char="ü"/>
              <a:defRPr/>
            </a:pPr>
            <a:r>
              <a:rPr lang="fr-FR" altLang="fr-FR" sz="1000" dirty="0">
                <a:latin typeface="+mn-lt"/>
              </a:rPr>
              <a:t>l</a:t>
            </a:r>
            <a:r>
              <a:rPr lang="fr-FR" altLang="fr-FR" sz="1000" dirty="0" smtClean="0">
                <a:latin typeface="+mn-lt"/>
              </a:rPr>
              <a:t>a </a:t>
            </a:r>
            <a:r>
              <a:rPr lang="fr-FR" altLang="fr-FR" sz="1000" dirty="0">
                <a:latin typeface="+mn-lt"/>
              </a:rPr>
              <a:t>mise en œuvre des infrastructures nouvelles</a:t>
            </a:r>
          </a:p>
          <a:p>
            <a:pPr marL="342900" lvl="1" indent="-342900" algn="just">
              <a:buSzPct val="120000"/>
              <a:buFont typeface="Wingdings" pitchFamily="2" charset="2"/>
              <a:buChar char="ü"/>
              <a:defRPr/>
            </a:pPr>
            <a:r>
              <a:rPr lang="fr-FR" altLang="fr-FR" sz="1000" dirty="0">
                <a:latin typeface="+mn-lt"/>
              </a:rPr>
              <a:t>l</a:t>
            </a:r>
            <a:r>
              <a:rPr lang="fr-FR" altLang="fr-FR" sz="1000" dirty="0" smtClean="0">
                <a:latin typeface="+mn-lt"/>
              </a:rPr>
              <a:t>a </a:t>
            </a:r>
            <a:r>
              <a:rPr lang="fr-FR" altLang="fr-FR" sz="1000" dirty="0">
                <a:latin typeface="+mn-lt"/>
              </a:rPr>
              <a:t>qualification et la remédiation des plus de 400 applications utilisées</a:t>
            </a:r>
          </a:p>
          <a:p>
            <a:pPr marL="342900" lvl="1" indent="-342900" algn="just">
              <a:buSzPct val="120000"/>
              <a:buFont typeface="Wingdings" pitchFamily="2" charset="2"/>
              <a:buChar char="ü"/>
              <a:defRPr/>
            </a:pPr>
            <a:r>
              <a:rPr lang="fr-FR" altLang="fr-FR" sz="1000" dirty="0">
                <a:latin typeface="+mn-lt"/>
              </a:rPr>
              <a:t>l</a:t>
            </a:r>
            <a:r>
              <a:rPr lang="fr-FR" altLang="fr-FR" sz="1000" dirty="0" smtClean="0">
                <a:latin typeface="+mn-lt"/>
              </a:rPr>
              <a:t>a </a:t>
            </a:r>
            <a:r>
              <a:rPr lang="fr-FR" altLang="fr-FR" sz="1000" dirty="0">
                <a:latin typeface="+mn-lt"/>
              </a:rPr>
              <a:t>gestion du changement pour les utilisateurs </a:t>
            </a:r>
            <a:r>
              <a:rPr lang="fr-FR" altLang="fr-FR" sz="1000" dirty="0" smtClean="0">
                <a:latin typeface="+mn-lt"/>
              </a:rPr>
              <a:t>finaux.</a:t>
            </a:r>
            <a:endParaRPr lang="fr-FR" altLang="fr-FR" sz="1000" dirty="0">
              <a:latin typeface="+mn-lt"/>
            </a:endParaRPr>
          </a:p>
          <a:p>
            <a:pPr marL="0" lvl="1" indent="0" algn="just">
              <a:buFont typeface="Wingdings 3" pitchFamily="18" charset="2"/>
              <a:buNone/>
              <a:defRPr/>
            </a:pPr>
            <a:endParaRPr lang="fr-FR" sz="1000" dirty="0" smtClean="0">
              <a:latin typeface="Verdana" pitchFamily="34" charset="0"/>
            </a:endParaRPr>
          </a:p>
        </p:txBody>
      </p:sp>
      <p:sp>
        <p:nvSpPr>
          <p:cNvPr id="27" name="Espace réservé du contenu 3"/>
          <p:cNvSpPr txBox="1">
            <a:spLocks/>
          </p:cNvSpPr>
          <p:nvPr/>
        </p:nvSpPr>
        <p:spPr bwMode="auto">
          <a:xfrm>
            <a:off x="5724525" y="4365625"/>
            <a:ext cx="3252788"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spcBef>
                <a:spcPct val="20000"/>
              </a:spcBef>
              <a:buClr>
                <a:srgbClr val="CC3300"/>
              </a:buClr>
              <a:buFont typeface="Wingdings 3" pitchFamily="1" charset="2"/>
              <a:buNone/>
            </a:pPr>
            <a:r>
              <a:rPr lang="fr-FR" altLang="fr-FR" sz="1000" dirty="0" smtClean="0">
                <a:solidFill>
                  <a:srgbClr val="33342E"/>
                </a:solidFill>
              </a:rPr>
              <a:t>BNP </a:t>
            </a:r>
            <a:r>
              <a:rPr lang="fr-FR" altLang="fr-FR" sz="1000" dirty="0">
                <a:solidFill>
                  <a:srgbClr val="33342E"/>
                </a:solidFill>
              </a:rPr>
              <a:t>Paribas </a:t>
            </a:r>
            <a:r>
              <a:rPr lang="fr-FR" altLang="fr-FR" sz="1000" dirty="0" smtClean="0">
                <a:solidFill>
                  <a:srgbClr val="33342E"/>
                </a:solidFill>
              </a:rPr>
              <a:t>a su grâce à notre intervention répondre </a:t>
            </a:r>
            <a:r>
              <a:rPr lang="fr-FR" altLang="fr-FR" sz="1000" dirty="0">
                <a:solidFill>
                  <a:srgbClr val="33342E"/>
                </a:solidFill>
              </a:rPr>
              <a:t>à l’aspect très transverse du </a:t>
            </a:r>
            <a:r>
              <a:rPr lang="fr-FR" altLang="fr-FR" sz="1000" dirty="0" smtClean="0">
                <a:solidFill>
                  <a:srgbClr val="33342E"/>
                </a:solidFill>
              </a:rPr>
              <a:t>projet (coordination </a:t>
            </a:r>
            <a:r>
              <a:rPr lang="fr-FR" altLang="fr-FR" sz="1000" dirty="0">
                <a:solidFill>
                  <a:srgbClr val="33342E"/>
                </a:solidFill>
              </a:rPr>
              <a:t>des activités de toutes les équipes de l’informatique locale et m</a:t>
            </a:r>
            <a:r>
              <a:rPr lang="fr-FR" altLang="ja-JP" sz="1000" dirty="0">
                <a:solidFill>
                  <a:srgbClr val="33342E"/>
                </a:solidFill>
                <a:ea typeface="ＭＳ Ｐゴシック" charset="-128"/>
              </a:rPr>
              <a:t>ême </a:t>
            </a:r>
            <a:r>
              <a:rPr lang="fr-FR" altLang="fr-FR" sz="1000" dirty="0">
                <a:solidFill>
                  <a:srgbClr val="33342E"/>
                </a:solidFill>
              </a:rPr>
              <a:t>au  </a:t>
            </a:r>
            <a:r>
              <a:rPr lang="fr-FR" altLang="fr-FR" sz="1000" dirty="0" smtClean="0">
                <a:solidFill>
                  <a:srgbClr val="33342E"/>
                </a:solidFill>
              </a:rPr>
              <a:t>delà) :</a:t>
            </a:r>
            <a:endParaRPr lang="fr-FR" altLang="fr-FR" sz="1000" dirty="0">
              <a:solidFill>
                <a:srgbClr val="33342E"/>
              </a:solidFill>
            </a:endParaRPr>
          </a:p>
          <a:p>
            <a:pPr marL="342900" lvl="1" indent="-342900" algn="just">
              <a:spcBef>
                <a:spcPct val="20000"/>
              </a:spcBef>
              <a:buClr>
                <a:srgbClr val="CC3300"/>
              </a:buClr>
              <a:buSzPct val="120000"/>
              <a:buFont typeface="Wingdings" pitchFamily="2" charset="2"/>
              <a:buChar char="ü"/>
              <a:defRPr/>
            </a:pPr>
            <a:r>
              <a:rPr lang="fr-FR" altLang="fr-FR" sz="1000" dirty="0">
                <a:solidFill>
                  <a:srgbClr val="33342E"/>
                </a:solidFill>
                <a:latin typeface="+mn-lt"/>
              </a:rPr>
              <a:t>Ingénierie Groupe</a:t>
            </a:r>
          </a:p>
          <a:p>
            <a:pPr marL="342900" lvl="1" indent="-342900" algn="just">
              <a:spcBef>
                <a:spcPct val="20000"/>
              </a:spcBef>
              <a:buClr>
                <a:srgbClr val="CC3300"/>
              </a:buClr>
              <a:buSzPct val="120000"/>
              <a:buFont typeface="Wingdings" pitchFamily="2" charset="2"/>
              <a:buChar char="ü"/>
              <a:defRPr/>
            </a:pPr>
            <a:r>
              <a:rPr lang="fr-FR" altLang="fr-FR" sz="1000" dirty="0">
                <a:solidFill>
                  <a:srgbClr val="33342E"/>
                </a:solidFill>
                <a:latin typeface="+mn-lt"/>
              </a:rPr>
              <a:t>Etudes et développements applicatifs</a:t>
            </a:r>
          </a:p>
          <a:p>
            <a:pPr marL="342900" lvl="1" indent="-342900" algn="just">
              <a:spcBef>
                <a:spcPct val="20000"/>
              </a:spcBef>
              <a:buClr>
                <a:srgbClr val="CC3300"/>
              </a:buClr>
              <a:buSzPct val="120000"/>
              <a:buFont typeface="Wingdings" pitchFamily="2" charset="2"/>
              <a:buChar char="ü"/>
              <a:defRPr/>
            </a:pPr>
            <a:r>
              <a:rPr lang="fr-FR" altLang="fr-FR" sz="1000" dirty="0">
                <a:solidFill>
                  <a:srgbClr val="33342E"/>
                </a:solidFill>
                <a:latin typeface="+mn-lt"/>
              </a:rPr>
              <a:t>Mises en œuvre techniques</a:t>
            </a:r>
          </a:p>
          <a:p>
            <a:pPr marL="342900" lvl="1" indent="-342900" algn="just">
              <a:spcBef>
                <a:spcPct val="20000"/>
              </a:spcBef>
              <a:buClr>
                <a:srgbClr val="CC3300"/>
              </a:buClr>
              <a:buSzPct val="120000"/>
              <a:buFont typeface="Wingdings" pitchFamily="2" charset="2"/>
              <a:buChar char="ü"/>
              <a:defRPr/>
            </a:pPr>
            <a:r>
              <a:rPr lang="fr-FR" altLang="fr-FR" sz="1000" dirty="0">
                <a:solidFill>
                  <a:srgbClr val="33342E"/>
                </a:solidFill>
                <a:latin typeface="+mn-lt"/>
              </a:rPr>
              <a:t>Support de proximité et déploiement</a:t>
            </a:r>
          </a:p>
          <a:p>
            <a:pPr marL="0" lvl="1">
              <a:spcBef>
                <a:spcPct val="20000"/>
              </a:spcBef>
              <a:buClr>
                <a:srgbClr val="CC3300"/>
              </a:buClr>
              <a:buSzPct val="120000"/>
            </a:pPr>
            <a:r>
              <a:rPr lang="fr-FR" altLang="fr-FR" sz="1000" dirty="0">
                <a:solidFill>
                  <a:srgbClr val="33342E"/>
                </a:solidFill>
              </a:rPr>
              <a:t>Enfin, c’est l’occasion de développer la culture Projet et de mettre en place de bonnes pratiques de </a:t>
            </a:r>
            <a:r>
              <a:rPr lang="fr-FR" altLang="fr-FR" sz="1000" dirty="0" smtClean="0">
                <a:solidFill>
                  <a:srgbClr val="33342E"/>
                </a:solidFill>
              </a:rPr>
              <a:t>planification </a:t>
            </a:r>
            <a:r>
              <a:rPr lang="fr-FR" altLang="fr-FR" sz="1000" dirty="0">
                <a:solidFill>
                  <a:srgbClr val="33342E"/>
                </a:solidFill>
              </a:rPr>
              <a:t>et de suivi</a:t>
            </a:r>
            <a:r>
              <a:rPr lang="fr-FR" altLang="fr-FR" sz="1000" dirty="0" smtClean="0">
                <a:solidFill>
                  <a:srgbClr val="33342E"/>
                </a:solidFill>
              </a:rPr>
              <a:t>.</a:t>
            </a:r>
            <a:endParaRPr lang="fr-FR" altLang="fr-FR" sz="1000" dirty="0">
              <a:solidFill>
                <a:srgbClr val="33342E"/>
              </a:solidFill>
            </a:endParaRPr>
          </a:p>
        </p:txBody>
      </p:sp>
      <p:sp>
        <p:nvSpPr>
          <p:cNvPr id="28" name="Espace réservé du contenu 3"/>
          <p:cNvSpPr txBox="1">
            <a:spLocks/>
          </p:cNvSpPr>
          <p:nvPr/>
        </p:nvSpPr>
        <p:spPr bwMode="auto">
          <a:xfrm>
            <a:off x="2255838" y="4437781"/>
            <a:ext cx="3252787"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a:spcBef>
                <a:spcPct val="20000"/>
              </a:spcBef>
              <a:buClr>
                <a:srgbClr val="CC3300"/>
              </a:buClr>
              <a:buFont typeface="Wingdings 3" pitchFamily="1" charset="2"/>
              <a:buNone/>
            </a:pPr>
            <a:r>
              <a:rPr lang="fr-FR" altLang="fr-FR" sz="1000" dirty="0" smtClean="0">
                <a:solidFill>
                  <a:srgbClr val="33342E"/>
                </a:solidFill>
              </a:rPr>
              <a:t>Le </a:t>
            </a:r>
            <a:r>
              <a:rPr lang="fr-FR" altLang="fr-FR" sz="1000" dirty="0">
                <a:solidFill>
                  <a:srgbClr val="33342E"/>
                </a:solidFill>
              </a:rPr>
              <a:t>poste de travail est un outil essentiel à tous les collaborateurs de la Banque. Le projet </a:t>
            </a:r>
            <a:r>
              <a:rPr lang="fr-FR" altLang="fr-FR" sz="1000" b="1" dirty="0" err="1">
                <a:solidFill>
                  <a:srgbClr val="33342E"/>
                </a:solidFill>
              </a:rPr>
              <a:t>Neos</a:t>
            </a:r>
            <a:r>
              <a:rPr lang="fr-FR" altLang="fr-FR" sz="1000" dirty="0">
                <a:solidFill>
                  <a:srgbClr val="33342E"/>
                </a:solidFill>
              </a:rPr>
              <a:t> a donc une grande visibilité.</a:t>
            </a:r>
          </a:p>
          <a:p>
            <a:pPr marL="0" lvl="1" algn="just">
              <a:spcBef>
                <a:spcPct val="20000"/>
              </a:spcBef>
              <a:buClr>
                <a:srgbClr val="CC3300"/>
              </a:buClr>
              <a:buFont typeface="Wingdings 3" pitchFamily="1" charset="2"/>
              <a:buNone/>
            </a:pPr>
            <a:r>
              <a:rPr lang="fr-FR" altLang="fr-FR" sz="1000" dirty="0">
                <a:solidFill>
                  <a:srgbClr val="33342E"/>
                </a:solidFill>
              </a:rPr>
              <a:t>Les facteurs clés du succès sont:</a:t>
            </a:r>
          </a:p>
          <a:p>
            <a:pPr marL="0" lvl="1" algn="just">
              <a:spcBef>
                <a:spcPct val="20000"/>
              </a:spcBef>
              <a:buClr>
                <a:srgbClr val="CC3300"/>
              </a:buClr>
            </a:pPr>
            <a:endParaRPr lang="fr-FR" altLang="fr-FR" sz="1000" dirty="0">
              <a:solidFill>
                <a:srgbClr val="33342E"/>
              </a:solidFill>
            </a:endParaRPr>
          </a:p>
          <a:p>
            <a:pPr marL="0" lvl="1" algn="ctr">
              <a:spcBef>
                <a:spcPct val="20000"/>
              </a:spcBef>
              <a:buClr>
                <a:srgbClr val="CC3300"/>
              </a:buClr>
            </a:pPr>
            <a:r>
              <a:rPr lang="fr-FR" altLang="fr-FR" sz="1000" b="1" dirty="0">
                <a:solidFill>
                  <a:srgbClr val="33342E"/>
                </a:solidFill>
              </a:rPr>
              <a:t>Perturbation minimale des utilisateurs</a:t>
            </a:r>
          </a:p>
          <a:p>
            <a:pPr marL="0" lvl="1" algn="ctr">
              <a:spcBef>
                <a:spcPct val="20000"/>
              </a:spcBef>
              <a:buClr>
                <a:srgbClr val="CC3300"/>
              </a:buClr>
            </a:pPr>
            <a:r>
              <a:rPr lang="fr-FR" altLang="fr-FR" sz="1000" b="1" dirty="0">
                <a:solidFill>
                  <a:srgbClr val="33342E"/>
                </a:solidFill>
              </a:rPr>
              <a:t>Non régression des applications</a:t>
            </a:r>
          </a:p>
          <a:p>
            <a:pPr marL="0" lvl="1" algn="ctr">
              <a:spcBef>
                <a:spcPct val="20000"/>
              </a:spcBef>
              <a:buClr>
                <a:srgbClr val="CC3300"/>
              </a:buClr>
            </a:pPr>
            <a:endParaRPr lang="fr-FR" altLang="fr-FR" sz="1000" b="1" dirty="0">
              <a:solidFill>
                <a:srgbClr val="33342E"/>
              </a:solidFill>
            </a:endParaRPr>
          </a:p>
          <a:p>
            <a:pPr marL="0" lvl="1" algn="just">
              <a:spcBef>
                <a:spcPct val="20000"/>
              </a:spcBef>
              <a:buClr>
                <a:srgbClr val="CC3300"/>
              </a:buClr>
            </a:pPr>
            <a:r>
              <a:rPr lang="fr-FR" altLang="fr-FR" sz="1000" dirty="0">
                <a:solidFill>
                  <a:srgbClr val="33342E"/>
                </a:solidFill>
              </a:rPr>
              <a:t>Ils seront atteints par une préparation minutieuse en amont, tant pour les aspects techniques que fonctionnels.</a:t>
            </a:r>
            <a:endParaRPr lang="fr-FR" sz="1000" dirty="0" smtClean="0">
              <a:solidFill>
                <a:srgbClr val="33342E"/>
              </a:solidFill>
            </a:endParaRPr>
          </a:p>
        </p:txBody>
      </p:sp>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extLst>
      <p:ext uri="{BB962C8B-B14F-4D97-AF65-F5344CB8AC3E}">
        <p14:creationId xmlns:p14="http://schemas.microsoft.com/office/powerpoint/2010/main" val="324787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2011" y="436510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6510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426"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F7AAF20D-8314-489F-85E9-1CC85B973BE7}" type="slidenum">
              <a:rPr lang="fr-FR" sz="800" b="1" i="1">
                <a:solidFill>
                  <a:schemeClr val="bg2"/>
                </a:solidFill>
              </a:rPr>
              <a:pPr algn="r" eaLnBrk="1" hangingPunct="1"/>
              <a:t>21</a:t>
            </a:fld>
            <a:endParaRPr lang="fr-FR" sz="800" b="1" i="1" dirty="0">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Bénéfices</a:t>
            </a:r>
          </a:p>
        </p:txBody>
      </p:sp>
      <p:pic>
        <p:nvPicPr>
          <p:cNvPr id="17438" name="Espace réservé du contenu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a:solidFill>
                  <a:schemeClr val="tx1"/>
                </a:solidFill>
              </a:rPr>
              <a:t>Intervention</a:t>
            </a:r>
          </a:p>
        </p:txBody>
      </p:sp>
      <p:pic>
        <p:nvPicPr>
          <p:cNvPr id="17442" name="Espace réservé du contenu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Espace réservé du contenu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Espace réservé du contenu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400300" y="1557338"/>
            <a:ext cx="3035300" cy="2087562"/>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smtClean="0">
                <a:latin typeface="Verdana" pitchFamily="34" charset="0"/>
              </a:rPr>
              <a:t>AGFA </a:t>
            </a:r>
            <a:r>
              <a:rPr lang="fr-FR" sz="1000" dirty="0" err="1" smtClean="0">
                <a:latin typeface="Verdana" pitchFamily="34" charset="0"/>
              </a:rPr>
              <a:t>HealthCare</a:t>
            </a:r>
            <a:r>
              <a:rPr lang="fr-FR" sz="1000" dirty="0" smtClean="0">
                <a:latin typeface="Verdana" pitchFamily="34" charset="0"/>
              </a:rPr>
              <a:t> Enterprise Solutions (HCES)  est fournisseur de matériels et progiciels à destination de clients publics ou privés et couvrant les besoins et fonctionnalités de :</a:t>
            </a:r>
          </a:p>
          <a:p>
            <a:pPr marL="342000" lvl="1" indent="-342000" algn="just">
              <a:buFont typeface="Wingdings" pitchFamily="2" charset="2"/>
              <a:buChar char="ü"/>
              <a:defRPr/>
            </a:pPr>
            <a:r>
              <a:rPr lang="fr-FR" sz="1000" dirty="0" smtClean="0">
                <a:latin typeface="Verdana" pitchFamily="34" charset="0"/>
                <a:cs typeface="Arial" charset="0"/>
              </a:rPr>
              <a:t>gestion </a:t>
            </a:r>
            <a:r>
              <a:rPr lang="fr-FR" sz="1000" dirty="0">
                <a:latin typeface="Verdana" pitchFamily="34" charset="0"/>
                <a:cs typeface="Arial" charset="0"/>
              </a:rPr>
              <a:t>du système d’information de </a:t>
            </a:r>
            <a:r>
              <a:rPr lang="fr-FR" sz="1000" dirty="0" smtClean="0">
                <a:latin typeface="Verdana" pitchFamily="34" charset="0"/>
                <a:cs typeface="Arial" charset="0"/>
              </a:rPr>
              <a:t>Santé,</a:t>
            </a:r>
            <a:endParaRPr lang="fr-FR" sz="1000" dirty="0">
              <a:latin typeface="Verdana" pitchFamily="34" charset="0"/>
              <a:cs typeface="Arial" charset="0"/>
            </a:endParaRPr>
          </a:p>
          <a:p>
            <a:pPr marL="342000" lvl="1" indent="-342000" algn="just">
              <a:buFont typeface="Wingdings" pitchFamily="2" charset="2"/>
              <a:buChar char="ü"/>
              <a:defRPr/>
            </a:pPr>
            <a:r>
              <a:rPr lang="fr-FR" sz="1000" dirty="0" smtClean="0">
                <a:latin typeface="Verdana" pitchFamily="34" charset="0"/>
                <a:cs typeface="Arial" charset="0"/>
              </a:rPr>
              <a:t>gestion </a:t>
            </a:r>
            <a:r>
              <a:rPr lang="fr-FR" sz="1000" dirty="0">
                <a:latin typeface="Verdana" pitchFamily="34" charset="0"/>
                <a:cs typeface="Arial" charset="0"/>
              </a:rPr>
              <a:t>des </a:t>
            </a:r>
            <a:r>
              <a:rPr lang="fr-FR" sz="1000" dirty="0" smtClean="0">
                <a:latin typeface="Verdana" pitchFamily="34" charset="0"/>
                <a:cs typeface="Arial" charset="0"/>
              </a:rPr>
              <a:t>rendez-vous patients,</a:t>
            </a:r>
            <a:endParaRPr lang="fr-FR" sz="1000" dirty="0">
              <a:latin typeface="Verdana" pitchFamily="34" charset="0"/>
              <a:cs typeface="Arial" charset="0"/>
            </a:endParaRPr>
          </a:p>
          <a:p>
            <a:pPr marL="342000" lvl="1" indent="-342000" algn="just">
              <a:buFont typeface="Wingdings" pitchFamily="2" charset="2"/>
              <a:buChar char="ü"/>
              <a:defRPr/>
            </a:pPr>
            <a:r>
              <a:rPr lang="fr-FR" sz="1000" dirty="0" smtClean="0">
                <a:latin typeface="Verdana" pitchFamily="34" charset="0"/>
                <a:cs typeface="Arial" charset="0"/>
              </a:rPr>
              <a:t>gestion </a:t>
            </a:r>
            <a:r>
              <a:rPr lang="fr-FR" sz="1000" dirty="0">
                <a:latin typeface="Verdana" pitchFamily="34" charset="0"/>
                <a:cs typeface="Arial" charset="0"/>
              </a:rPr>
              <a:t>de la Radiologie (RIS PACS), Mammographie, Orthopédie, Cardiologie, </a:t>
            </a:r>
          </a:p>
          <a:p>
            <a:pPr marL="342000" lvl="1" indent="-342000" algn="just">
              <a:buFont typeface="Wingdings" pitchFamily="2" charset="2"/>
              <a:buChar char="ü"/>
              <a:defRPr/>
            </a:pPr>
            <a:r>
              <a:rPr lang="fr-FR" sz="1000" dirty="0">
                <a:latin typeface="Verdana" pitchFamily="34" charset="0"/>
                <a:cs typeface="Arial" charset="0"/>
              </a:rPr>
              <a:t>g</a:t>
            </a:r>
            <a:r>
              <a:rPr lang="fr-FR" sz="1000" dirty="0" smtClean="0">
                <a:latin typeface="Verdana" pitchFamily="34" charset="0"/>
                <a:cs typeface="Arial" charset="0"/>
              </a:rPr>
              <a:t>estion </a:t>
            </a:r>
            <a:r>
              <a:rPr lang="fr-FR" sz="1000" dirty="0">
                <a:latin typeface="Verdana" pitchFamily="34" charset="0"/>
                <a:cs typeface="Arial" charset="0"/>
              </a:rPr>
              <a:t>du laboratoire (SGL)</a:t>
            </a:r>
          </a:p>
        </p:txBody>
      </p:sp>
      <p:sp>
        <p:nvSpPr>
          <p:cNvPr id="26" name="Espace réservé du contenu 3"/>
          <p:cNvSpPr txBox="1">
            <a:spLocks/>
          </p:cNvSpPr>
          <p:nvPr/>
        </p:nvSpPr>
        <p:spPr bwMode="auto">
          <a:xfrm>
            <a:off x="5724525" y="1557338"/>
            <a:ext cx="3168650" cy="2087562"/>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smtClean="0">
                <a:latin typeface="Verdana" pitchFamily="34" charset="0"/>
              </a:rPr>
              <a:t>Notre consultant a assuré pour AGFA HCES le management du service déploiement projets pour la radiologie couvrant :</a:t>
            </a:r>
          </a:p>
          <a:p>
            <a:pPr marL="342000" lvl="1" indent="-342000" algn="just">
              <a:buFont typeface="Wingdings" pitchFamily="2" charset="2"/>
              <a:buChar char="ü"/>
              <a:defRPr/>
            </a:pPr>
            <a:r>
              <a:rPr lang="fr-CA" sz="1000" dirty="0">
                <a:latin typeface="Verdana" pitchFamily="34" charset="0"/>
                <a:cs typeface="Arial" charset="0"/>
              </a:rPr>
              <a:t>l</a:t>
            </a:r>
            <a:r>
              <a:rPr lang="fr-CA" sz="1000" dirty="0" smtClean="0">
                <a:latin typeface="Verdana" pitchFamily="34" charset="0"/>
                <a:cs typeface="Arial" charset="0"/>
              </a:rPr>
              <a:t>a </a:t>
            </a:r>
            <a:r>
              <a:rPr lang="fr-CA" sz="1000" dirty="0">
                <a:latin typeface="Verdana" pitchFamily="34" charset="0"/>
                <a:cs typeface="Arial" charset="0"/>
              </a:rPr>
              <a:t>gestion des </a:t>
            </a:r>
            <a:r>
              <a:rPr lang="fr-CA" sz="1000" dirty="0" smtClean="0">
                <a:latin typeface="Verdana" pitchFamily="34" charset="0"/>
                <a:cs typeface="Arial" charset="0"/>
              </a:rPr>
              <a:t>affaires,</a:t>
            </a:r>
            <a:endParaRPr lang="fr-FR" sz="1000" dirty="0">
              <a:latin typeface="Verdana" pitchFamily="34" charset="0"/>
              <a:cs typeface="Arial" charset="0"/>
            </a:endParaRPr>
          </a:p>
          <a:p>
            <a:pPr marL="342000" lvl="1" indent="-342000" algn="just">
              <a:buFont typeface="Wingdings" pitchFamily="2" charset="2"/>
              <a:buChar char="ü"/>
              <a:defRPr/>
            </a:pPr>
            <a:r>
              <a:rPr lang="fr-CA" sz="1000" dirty="0" smtClean="0">
                <a:latin typeface="Verdana" pitchFamily="34" charset="0"/>
                <a:cs typeface="Arial" charset="0"/>
              </a:rPr>
              <a:t>la </a:t>
            </a:r>
            <a:r>
              <a:rPr lang="fr-CA" sz="1000" dirty="0">
                <a:latin typeface="Verdana" pitchFamily="34" charset="0"/>
                <a:cs typeface="Arial" charset="0"/>
              </a:rPr>
              <a:t>coordination technique et contractuelle des Projets (direction de projets): planning, ressources, risques, </a:t>
            </a:r>
            <a:r>
              <a:rPr lang="fr-CA" sz="1000" dirty="0" smtClean="0">
                <a:latin typeface="Verdana" pitchFamily="34" charset="0"/>
                <a:cs typeface="Arial" charset="0"/>
              </a:rPr>
              <a:t>résultats</a:t>
            </a:r>
            <a:r>
              <a:rPr lang="fr-CA" sz="1000" dirty="0">
                <a:latin typeface="Verdana" pitchFamily="34" charset="0"/>
                <a:cs typeface="Arial" charset="0"/>
              </a:rPr>
              <a:t>,</a:t>
            </a:r>
          </a:p>
          <a:p>
            <a:pPr marL="342000" lvl="1" indent="-342000" algn="just">
              <a:buFont typeface="Wingdings" pitchFamily="2" charset="2"/>
              <a:buChar char="ü"/>
              <a:defRPr/>
            </a:pPr>
            <a:r>
              <a:rPr lang="fr-CA" sz="1000" dirty="0">
                <a:latin typeface="Verdana" pitchFamily="34" charset="0"/>
                <a:cs typeface="Arial" charset="0"/>
              </a:rPr>
              <a:t>l</a:t>
            </a:r>
            <a:r>
              <a:rPr lang="fr-CA" sz="1000" dirty="0" smtClean="0">
                <a:latin typeface="Verdana" pitchFamily="34" charset="0"/>
                <a:cs typeface="Arial" charset="0"/>
              </a:rPr>
              <a:t>a </a:t>
            </a:r>
            <a:r>
              <a:rPr lang="fr-CA" sz="1000" dirty="0">
                <a:latin typeface="Verdana" pitchFamily="34" charset="0"/>
                <a:cs typeface="Arial" charset="0"/>
              </a:rPr>
              <a:t>gestion de l’équipe des chefs de projets</a:t>
            </a:r>
            <a:endParaRPr lang="fr-FR" sz="1000" dirty="0">
              <a:latin typeface="Verdana" pitchFamily="34" charset="0"/>
              <a:cs typeface="Arial" charset="0"/>
            </a:endParaRPr>
          </a:p>
          <a:p>
            <a:pPr marL="342000" lvl="1" indent="-342000" algn="just">
              <a:buFont typeface="Wingdings" pitchFamily="2" charset="2"/>
              <a:buChar char="ü"/>
              <a:defRPr/>
            </a:pPr>
            <a:r>
              <a:rPr lang="fr-CA" sz="1000" dirty="0" smtClean="0">
                <a:latin typeface="Verdana" pitchFamily="34" charset="0"/>
                <a:cs typeface="Arial" charset="0"/>
              </a:rPr>
              <a:t>l’assurance </a:t>
            </a:r>
            <a:r>
              <a:rPr lang="fr-CA" sz="1000" dirty="0">
                <a:latin typeface="Verdana" pitchFamily="34" charset="0"/>
                <a:cs typeface="Arial" charset="0"/>
              </a:rPr>
              <a:t>qualité projets pour la BU (Audit LRQA ISO 9001-V2000</a:t>
            </a:r>
            <a:r>
              <a:rPr lang="fr-CA" sz="1000" dirty="0" smtClean="0">
                <a:latin typeface="Verdana" pitchFamily="34" charset="0"/>
                <a:cs typeface="Arial" charset="0"/>
              </a:rPr>
              <a:t>).</a:t>
            </a:r>
            <a:endParaRPr lang="fr-FR" sz="1000" dirty="0">
              <a:latin typeface="Verdana" pitchFamily="34" charset="0"/>
              <a:cs typeface="Arial" charset="0"/>
            </a:endParaRPr>
          </a:p>
        </p:txBody>
      </p:sp>
      <p:sp>
        <p:nvSpPr>
          <p:cNvPr id="27" name="Espace réservé du contenu 3"/>
          <p:cNvSpPr txBox="1">
            <a:spLocks/>
          </p:cNvSpPr>
          <p:nvPr/>
        </p:nvSpPr>
        <p:spPr bwMode="auto">
          <a:xfrm>
            <a:off x="5724525" y="4365625"/>
            <a:ext cx="3252788" cy="2014538"/>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algn="just">
              <a:defRPr/>
            </a:pPr>
            <a:r>
              <a:rPr lang="fr-CA" sz="1000" dirty="0">
                <a:solidFill>
                  <a:srgbClr val="33342E"/>
                </a:solidFill>
              </a:rPr>
              <a:t>Cette mission a permis : </a:t>
            </a:r>
          </a:p>
          <a:p>
            <a:pPr marL="342000" lvl="1" indent="-342000" algn="just">
              <a:spcBef>
                <a:spcPct val="20000"/>
              </a:spcBef>
              <a:buClr>
                <a:srgbClr val="CC3300"/>
              </a:buClr>
              <a:buFont typeface="Wingdings" pitchFamily="2" charset="2"/>
              <a:buChar char="ü"/>
              <a:defRPr/>
            </a:pPr>
            <a:r>
              <a:rPr lang="fr-CA" sz="1000" dirty="0">
                <a:solidFill>
                  <a:srgbClr val="33342E"/>
                </a:solidFill>
              </a:rPr>
              <a:t>plus de 100 Déploiements de systèmes intégrés (RIS </a:t>
            </a:r>
            <a:r>
              <a:rPr lang="fr-CA" sz="1000" dirty="0">
                <a:solidFill>
                  <a:srgbClr val="33342E"/>
                </a:solidFill>
                <a:cs typeface="Arial" charset="0"/>
              </a:rPr>
              <a:t>PACS en Radiologie) en 10 ans dont plusieurs projets complexes. </a:t>
            </a:r>
          </a:p>
          <a:p>
            <a:pPr marL="342000" lvl="1" indent="-342000" algn="just">
              <a:spcBef>
                <a:spcPct val="20000"/>
              </a:spcBef>
              <a:buClr>
                <a:srgbClr val="CC3300"/>
              </a:buClr>
              <a:buFont typeface="Wingdings" pitchFamily="2" charset="2"/>
              <a:buChar char="ü"/>
              <a:defRPr/>
            </a:pPr>
            <a:r>
              <a:rPr lang="fr-CA" sz="1000" dirty="0">
                <a:solidFill>
                  <a:srgbClr val="33342E"/>
                </a:solidFill>
                <a:cs typeface="Arial" charset="0"/>
              </a:rPr>
              <a:t>l</a:t>
            </a:r>
            <a:r>
              <a:rPr lang="fr-CA" sz="1000" dirty="0" smtClean="0">
                <a:solidFill>
                  <a:srgbClr val="33342E"/>
                </a:solidFill>
                <a:cs typeface="Arial" charset="0"/>
              </a:rPr>
              <a:t>a présentation </a:t>
            </a:r>
            <a:r>
              <a:rPr lang="fr-CA" sz="1000" dirty="0">
                <a:solidFill>
                  <a:srgbClr val="33342E"/>
                </a:solidFill>
                <a:cs typeface="Arial" charset="0"/>
              </a:rPr>
              <a:t>en avant vente de la méthodologie et de la qualité des projets au sein d’AGFA  tel que pour le CHU de Lille devenu le plus important projet RIS en France.</a:t>
            </a:r>
          </a:p>
          <a:p>
            <a:pPr marL="342000" lvl="1" indent="-342000" algn="just">
              <a:spcBef>
                <a:spcPct val="20000"/>
              </a:spcBef>
              <a:buClr>
                <a:srgbClr val="CC3300"/>
              </a:buClr>
              <a:buFont typeface="Wingdings" pitchFamily="2" charset="2"/>
              <a:buChar char="ü"/>
              <a:defRPr/>
            </a:pPr>
            <a:r>
              <a:rPr lang="fr-CA" sz="1000" dirty="0" smtClean="0">
                <a:solidFill>
                  <a:srgbClr val="33342E"/>
                </a:solidFill>
                <a:cs typeface="Arial" charset="0"/>
              </a:rPr>
              <a:t>le </a:t>
            </a:r>
            <a:r>
              <a:rPr lang="fr-CA" sz="1000" dirty="0">
                <a:solidFill>
                  <a:srgbClr val="33342E"/>
                </a:solidFill>
                <a:cs typeface="Arial" charset="0"/>
              </a:rPr>
              <a:t>renforcement de l’offre de service au client (référent site, contrat d’assistance).</a:t>
            </a:r>
            <a:endParaRPr lang="fr-FR" sz="1000" dirty="0">
              <a:solidFill>
                <a:srgbClr val="33342E"/>
              </a:solidFill>
              <a:cs typeface="Arial" charset="0"/>
            </a:endParaRPr>
          </a:p>
        </p:txBody>
      </p:sp>
      <p:sp>
        <p:nvSpPr>
          <p:cNvPr id="28" name="Espace réservé du contenu 3"/>
          <p:cNvSpPr txBox="1">
            <a:spLocks/>
          </p:cNvSpPr>
          <p:nvPr/>
        </p:nvSpPr>
        <p:spPr bwMode="auto">
          <a:xfrm>
            <a:off x="2386013" y="4365625"/>
            <a:ext cx="3049587"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ctr">
              <a:spcBef>
                <a:spcPct val="20000"/>
              </a:spcBef>
              <a:buClr>
                <a:srgbClr val="CC3300"/>
              </a:buClr>
              <a:buFont typeface="Wingdings 3" pitchFamily="18" charset="2"/>
              <a:buNone/>
              <a:defRPr/>
            </a:pPr>
            <a:r>
              <a:rPr lang="fr-FR" sz="1000" b="1" dirty="0" smtClean="0">
                <a:solidFill>
                  <a:srgbClr val="33342E"/>
                </a:solidFill>
              </a:rPr>
              <a:t>« </a:t>
            </a:r>
            <a:r>
              <a:rPr lang="fr-FR" sz="1000" b="1" dirty="0">
                <a:solidFill>
                  <a:srgbClr val="33342E"/>
                </a:solidFill>
              </a:rPr>
              <a:t>Radiologie </a:t>
            </a:r>
            <a:r>
              <a:rPr lang="fr-FR" sz="1000" b="1" dirty="0" smtClean="0">
                <a:solidFill>
                  <a:srgbClr val="33342E"/>
                </a:solidFill>
              </a:rPr>
              <a:t>: Mise en valeur des Services Professionnels» </a:t>
            </a:r>
          </a:p>
          <a:p>
            <a:pPr marL="0" indent="0">
              <a:defRPr/>
            </a:pPr>
            <a:endParaRPr lang="fr-FR" sz="1000" dirty="0" smtClean="0">
              <a:solidFill>
                <a:srgbClr val="33342E"/>
              </a:solidFill>
            </a:endParaRPr>
          </a:p>
          <a:p>
            <a:pPr marL="0" indent="0" algn="just">
              <a:defRPr/>
            </a:pPr>
            <a:r>
              <a:rPr lang="fr-FR" sz="1000" dirty="0" smtClean="0">
                <a:solidFill>
                  <a:srgbClr val="33342E"/>
                </a:solidFill>
              </a:rPr>
              <a:t>L’évolution </a:t>
            </a:r>
            <a:r>
              <a:rPr lang="fr-FR" sz="1000" dirty="0">
                <a:solidFill>
                  <a:srgbClr val="33342E"/>
                </a:solidFill>
              </a:rPr>
              <a:t>très concurrentielle des ventes de systèmes et progiciels de Radiologie (RIS et PACS) démontrait l’importance de se démarquer par les services et la méthodologie associés au déploiement des projets IT.</a:t>
            </a:r>
          </a:p>
          <a:p>
            <a:pPr marL="0" indent="0" algn="just">
              <a:defRPr/>
            </a:pPr>
            <a:r>
              <a:rPr lang="fr-FR" sz="1000" dirty="0">
                <a:solidFill>
                  <a:srgbClr val="33342E"/>
                </a:solidFill>
              </a:rPr>
              <a:t>La gestion de projet, le pilotage et l’accompagnement du client sont les nouveaux enjeux complémentaires à la réussite des projets.</a:t>
            </a:r>
          </a:p>
          <a:p>
            <a:pPr marL="0" indent="0">
              <a:defRPr/>
            </a:pPr>
            <a:r>
              <a:rPr lang="fr-FR" sz="1000" dirty="0" smtClean="0">
                <a:solidFill>
                  <a:schemeClr val="accent6"/>
                </a:solidFill>
              </a:rPr>
              <a:t>  </a:t>
            </a:r>
          </a:p>
        </p:txBody>
      </p:sp>
      <p:sp>
        <p:nvSpPr>
          <p:cNvPr id="2" name="Rectangle à coins arrondis 1"/>
          <p:cNvSpPr/>
          <p:nvPr/>
        </p:nvSpPr>
        <p:spPr>
          <a:xfrm>
            <a:off x="7380858" y="260350"/>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a:r>
              <a:rPr lang="fr-FR" sz="1100" b="1">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pic>
        <p:nvPicPr>
          <p:cNvPr id="174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268413"/>
            <a:ext cx="1500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à coins arrondis 21"/>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3" name="Rectangle à coins arrondis 22"/>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4" name="Rectangle à coins arrondis 23"/>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9" name="Rectangle à coins arrondis 28"/>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0" name="Rectangle à coins arrondis 29"/>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2236089" y="4365104"/>
            <a:ext cx="3315448" cy="2088231"/>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8" name="Rectangle 57"/>
          <p:cNvSpPr/>
          <p:nvPr/>
        </p:nvSpPr>
        <p:spPr>
          <a:xfrm>
            <a:off x="5708532" y="1562056"/>
            <a:ext cx="3287706" cy="2088234"/>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22" name="Rectangle 21"/>
          <p:cNvSpPr/>
          <p:nvPr/>
        </p:nvSpPr>
        <p:spPr>
          <a:xfrm>
            <a:off x="2268835" y="1562056"/>
            <a:ext cx="3282701" cy="2088234"/>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2" name="Rectangle 58"/>
          <p:cNvSpPr/>
          <p:nvPr/>
        </p:nvSpPr>
        <p:spPr>
          <a:xfrm>
            <a:off x="5711707" y="4365104"/>
            <a:ext cx="3255956" cy="2088232"/>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090"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4F6551ED-CAAD-4585-A270-FF32F11BBF9E}" type="slidenum">
              <a:rPr lang="fr-FR" smtClean="0"/>
              <a:pPr>
                <a:defRPr/>
              </a:pPr>
              <a:t>22</a:t>
            </a:fld>
            <a:endParaRPr lang="fr-FR" smtClean="0"/>
          </a:p>
        </p:txBody>
      </p:sp>
      <p:sp>
        <p:nvSpPr>
          <p:cNvPr id="22546"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3902D864-5E2A-443B-9B8F-84095F8FD4EC}" type="slidenum">
              <a:rPr lang="fr-FR" sz="800" b="1" i="1">
                <a:solidFill>
                  <a:schemeClr val="bg2"/>
                </a:solidFill>
              </a:rPr>
              <a:pPr algn="r" eaLnBrk="1" hangingPunct="1"/>
              <a:t>22</a:t>
            </a:fld>
            <a:endParaRPr lang="fr-FR" sz="800" b="1" i="1" dirty="0">
              <a:solidFill>
                <a:schemeClr val="bg2"/>
              </a:solidFill>
            </a:endParaRPr>
          </a:p>
        </p:txBody>
      </p:sp>
      <p:sp>
        <p:nvSpPr>
          <p:cNvPr id="9" name="Rectangle 8"/>
          <p:cNvSpPr/>
          <p:nvPr/>
        </p:nvSpPr>
        <p:spPr>
          <a:xfrm>
            <a:off x="2272011" y="126926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54549" y="4049007"/>
            <a:ext cx="3255955" cy="288033"/>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4047420"/>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22556" name="Espace réservé du contenu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86013" y="1185919"/>
            <a:ext cx="358775" cy="360363"/>
          </a:xfrm>
        </p:spPr>
      </p:pic>
      <p:sp>
        <p:nvSpPr>
          <p:cNvPr id="36" name="Rectangle 35"/>
          <p:cNvSpPr/>
          <p:nvPr/>
        </p:nvSpPr>
        <p:spPr>
          <a:xfrm>
            <a:off x="5708532" y="126926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22560" name="Espace réservé du contenu 13"/>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3959282"/>
            <a:ext cx="358775" cy="360362"/>
          </a:xfrm>
        </p:spPr>
      </p:pic>
      <p:pic>
        <p:nvPicPr>
          <p:cNvPr id="22561" name="Espace réservé du contenu 2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884863" y="1185919"/>
            <a:ext cx="363537" cy="360363"/>
          </a:xfrm>
        </p:spPr>
      </p:pic>
      <p:pic>
        <p:nvPicPr>
          <p:cNvPr id="22562" name="Espace réservé du contenu 18"/>
          <p:cNvPicPr>
            <a:picLocks noGrp="1" noChangeAspect="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5884863" y="3959282"/>
            <a:ext cx="355600" cy="360362"/>
          </a:xfrm>
        </p:spPr>
      </p:pic>
      <p:sp>
        <p:nvSpPr>
          <p:cNvPr id="54" name="Espace réservé du contenu 3"/>
          <p:cNvSpPr>
            <a:spLocks noGrp="1"/>
          </p:cNvSpPr>
          <p:nvPr>
            <p:ph sz="quarter" idx="2"/>
          </p:nvPr>
        </p:nvSpPr>
        <p:spPr>
          <a:xfrm>
            <a:off x="2255838" y="1557394"/>
            <a:ext cx="3254375"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Font typeface="Wingdings 3" pitchFamily="18" charset="2"/>
              <a:buNone/>
              <a:defRPr/>
            </a:pPr>
            <a:r>
              <a:rPr lang="fr-FR" sz="1000" dirty="0" err="1" smtClean="0">
                <a:latin typeface="Verdana" pitchFamily="34" charset="0"/>
              </a:rPr>
              <a:t>Givaudan</a:t>
            </a:r>
            <a:r>
              <a:rPr lang="fr-FR" sz="1000" dirty="0" smtClean="0">
                <a:latin typeface="Verdana" pitchFamily="34" charset="0"/>
              </a:rPr>
              <a:t> est le leader mondial des arômes et parfums (25% du marché mondial). </a:t>
            </a:r>
          </a:p>
          <a:p>
            <a:pPr marL="0" lvl="1" indent="0" algn="just">
              <a:buFont typeface="Wingdings 3" pitchFamily="18" charset="2"/>
              <a:buNone/>
              <a:defRPr/>
            </a:pPr>
            <a:r>
              <a:rPr lang="fr-FR" sz="1000" dirty="0" smtClean="0">
                <a:latin typeface="Verdana" pitchFamily="34" charset="0"/>
              </a:rPr>
              <a:t>De façon historique, l’organisation des infrastructures est basée </a:t>
            </a:r>
            <a:r>
              <a:rPr lang="fr-FR" sz="1000" dirty="0">
                <a:latin typeface="Verdana" pitchFamily="34" charset="0"/>
              </a:rPr>
              <a:t>sur des silos technologiques </a:t>
            </a:r>
            <a:r>
              <a:rPr lang="fr-FR" sz="1000" dirty="0" smtClean="0">
                <a:latin typeface="Verdana" pitchFamily="34" charset="0"/>
              </a:rPr>
              <a:t>étanches, et opérée en mode « pionnier » avec des héros technologiques.</a:t>
            </a:r>
            <a:endParaRPr lang="fr-FR" sz="1000" dirty="0">
              <a:latin typeface="Verdana" pitchFamily="34" charset="0"/>
            </a:endParaRPr>
          </a:p>
          <a:p>
            <a:pPr marL="0" lvl="1" indent="0" algn="just">
              <a:buFont typeface="Wingdings 3" pitchFamily="18" charset="2"/>
              <a:buNone/>
              <a:defRPr/>
            </a:pPr>
            <a:r>
              <a:rPr lang="fr-FR" sz="1000" dirty="0" smtClean="0">
                <a:latin typeface="Verdana" pitchFamily="34" charset="0"/>
              </a:rPr>
              <a:t>Par ailleurs, la direction se plaint d’un modèle peu « </a:t>
            </a:r>
            <a:r>
              <a:rPr lang="fr-FR" sz="1000" dirty="0" err="1" smtClean="0">
                <a:latin typeface="Verdana" pitchFamily="34" charset="0"/>
              </a:rPr>
              <a:t>scalable</a:t>
            </a:r>
            <a:r>
              <a:rPr lang="fr-FR" sz="1000" dirty="0" smtClean="0">
                <a:latin typeface="Verdana" pitchFamily="34" charset="0"/>
              </a:rPr>
              <a:t> », de lacunes sur les notions de Valeur ajoutée et de Prévision budgétaire, et est déçue des nombreuses initiatives </a:t>
            </a:r>
            <a:r>
              <a:rPr lang="fr-FR" sz="1000" dirty="0">
                <a:latin typeface="Verdana" pitchFamily="34" charset="0"/>
              </a:rPr>
              <a:t>ITIL ou gestion projet qui n'ont jamais </a:t>
            </a:r>
            <a:r>
              <a:rPr lang="fr-FR" sz="1000" dirty="0" smtClean="0">
                <a:latin typeface="Verdana" pitchFamily="34" charset="0"/>
              </a:rPr>
              <a:t>abouti.</a:t>
            </a:r>
            <a:endParaRPr lang="fr-FR" sz="1000" kern="1200" dirty="0">
              <a:latin typeface="+mn-lt"/>
            </a:endParaRPr>
          </a:p>
          <a:p>
            <a:pPr marL="0" lvl="1" indent="0" algn="just">
              <a:buFont typeface="Wingdings" pitchFamily="2" charset="2"/>
              <a:buChar char=""/>
              <a:defRPr/>
            </a:pPr>
            <a:endParaRPr lang="fr-FR" sz="1000" dirty="0" smtClean="0">
              <a:latin typeface="Verdana" pitchFamily="34" charset="0"/>
            </a:endParaRPr>
          </a:p>
        </p:txBody>
      </p:sp>
      <p:pic>
        <p:nvPicPr>
          <p:cNvPr id="22564" name="Picture 76" descr="Givaudan_sma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1125594"/>
            <a:ext cx="1873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3"/>
          <p:cNvSpPr>
            <a:spLocks noGrp="1"/>
          </p:cNvSpPr>
          <p:nvPr>
            <p:ph sz="quarter" idx="4294967295"/>
          </p:nvPr>
        </p:nvSpPr>
        <p:spPr>
          <a:xfrm>
            <a:off x="2268538" y="4365682"/>
            <a:ext cx="3251200" cy="2008187"/>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spcBef>
                <a:spcPts val="0"/>
              </a:spcBef>
              <a:buSzPct val="120000"/>
              <a:buFont typeface="Wingdings 3" pitchFamily="18" charset="2"/>
              <a:buNone/>
              <a:defRPr/>
            </a:pPr>
            <a:r>
              <a:rPr lang="fr-FR" sz="1000" dirty="0" smtClean="0">
                <a:latin typeface="Verdana" pitchFamily="34" charset="0"/>
              </a:rPr>
              <a:t>Mettre en place un pilotage des infrastructures qui permette de transformer </a:t>
            </a:r>
            <a:r>
              <a:rPr lang="fr-FR" sz="1000" dirty="0">
                <a:latin typeface="Verdana" pitchFamily="34" charset="0"/>
              </a:rPr>
              <a:t>des pratiques </a:t>
            </a:r>
            <a:r>
              <a:rPr lang="fr-FR" sz="1000" dirty="0" smtClean="0">
                <a:latin typeface="Verdana" pitchFamily="34" charset="0"/>
              </a:rPr>
              <a:t>non  maîtrisées </a:t>
            </a:r>
            <a:r>
              <a:rPr lang="fr-FR" sz="1000" dirty="0">
                <a:latin typeface="Verdana" pitchFamily="34" charset="0"/>
              </a:rPr>
              <a:t>(impact des </a:t>
            </a:r>
            <a:r>
              <a:rPr lang="fr-FR" sz="1000" dirty="0" smtClean="0">
                <a:latin typeface="Verdana" pitchFamily="34" charset="0"/>
              </a:rPr>
              <a:t>changements, absence de KPI </a:t>
            </a:r>
            <a:r>
              <a:rPr lang="fr-FR" sz="1000" dirty="0">
                <a:latin typeface="Verdana" pitchFamily="34" charset="0"/>
              </a:rPr>
              <a:t>, </a:t>
            </a:r>
            <a:r>
              <a:rPr lang="fr-FR" sz="1000" dirty="0" smtClean="0">
                <a:latin typeface="Verdana" pitchFamily="34" charset="0"/>
              </a:rPr>
              <a:t>gestion </a:t>
            </a:r>
            <a:r>
              <a:rPr lang="fr-FR" sz="1000" dirty="0">
                <a:latin typeface="Verdana" pitchFamily="34" charset="0"/>
              </a:rPr>
              <a:t>des coûts </a:t>
            </a:r>
            <a:r>
              <a:rPr lang="fr-FR" sz="1000" dirty="0" smtClean="0">
                <a:latin typeface="Verdana" pitchFamily="34" charset="0"/>
              </a:rPr>
              <a:t>« au global » ) en </a:t>
            </a:r>
            <a:r>
              <a:rPr lang="fr-FR" sz="1000" dirty="0">
                <a:latin typeface="Verdana" pitchFamily="34" charset="0"/>
              </a:rPr>
              <a:t>démarche </a:t>
            </a:r>
            <a:r>
              <a:rPr lang="fr-FR" sz="1000" dirty="0" smtClean="0">
                <a:latin typeface="Verdana" pitchFamily="34" charset="0"/>
              </a:rPr>
              <a:t>structurée:</a:t>
            </a:r>
          </a:p>
          <a:p>
            <a:pPr marL="342900" lvl="1" indent="-161925" algn="just">
              <a:spcBef>
                <a:spcPts val="0"/>
              </a:spcBef>
              <a:buSzPct val="120000"/>
              <a:buFont typeface="Wingdings" pitchFamily="2" charset="2"/>
              <a:buChar char="ü"/>
              <a:defRPr/>
            </a:pPr>
            <a:r>
              <a:rPr lang="fr-FR" sz="1000" b="1" kern="1200" dirty="0">
                <a:latin typeface="+mn-lt"/>
              </a:rPr>
              <a:t>organisation</a:t>
            </a:r>
            <a:r>
              <a:rPr lang="fr-FR" sz="1000" kern="1200" dirty="0">
                <a:latin typeface="+mn-lt"/>
              </a:rPr>
              <a:t> (Infra / Applications),</a:t>
            </a:r>
          </a:p>
          <a:p>
            <a:pPr marL="342900" lvl="1" indent="-161925" algn="just">
              <a:spcBef>
                <a:spcPts val="0"/>
              </a:spcBef>
              <a:buSzPct val="120000"/>
              <a:buFont typeface="Wingdings" pitchFamily="2" charset="2"/>
              <a:buChar char="ü"/>
              <a:defRPr/>
            </a:pPr>
            <a:r>
              <a:rPr lang="fr-FR" sz="1000" b="1" kern="1200" dirty="0">
                <a:latin typeface="+mn-lt"/>
              </a:rPr>
              <a:t>processus</a:t>
            </a:r>
            <a:r>
              <a:rPr lang="fr-FR" sz="1000" kern="1200" dirty="0">
                <a:latin typeface="+mn-lt"/>
              </a:rPr>
              <a:t> (incidents, problème, change, </a:t>
            </a:r>
            <a:r>
              <a:rPr lang="fr-FR" sz="1000" kern="1200" dirty="0" err="1">
                <a:latin typeface="+mn-lt"/>
              </a:rPr>
              <a:t>request</a:t>
            </a:r>
            <a:r>
              <a:rPr lang="fr-FR" sz="1000" kern="1200" dirty="0">
                <a:latin typeface="+mn-lt"/>
              </a:rPr>
              <a:t>),</a:t>
            </a:r>
          </a:p>
          <a:p>
            <a:pPr marL="342900" lvl="1" indent="-161925" algn="just">
              <a:spcBef>
                <a:spcPts val="0"/>
              </a:spcBef>
              <a:buSzPct val="120000"/>
              <a:buFont typeface="Wingdings" pitchFamily="2" charset="2"/>
              <a:buChar char="ü"/>
              <a:defRPr/>
            </a:pPr>
            <a:r>
              <a:rPr lang="fr-FR" sz="1000" b="1" kern="1200" dirty="0">
                <a:latin typeface="+mn-lt"/>
              </a:rPr>
              <a:t>références</a:t>
            </a:r>
            <a:r>
              <a:rPr lang="fr-FR" sz="1000" kern="1200" dirty="0">
                <a:latin typeface="+mn-lt"/>
              </a:rPr>
              <a:t> (CMS/CMDB, catalogue de </a:t>
            </a:r>
            <a:r>
              <a:rPr lang="fr-FR" sz="1000" kern="1200" dirty="0" err="1">
                <a:latin typeface="+mn-lt"/>
              </a:rPr>
              <a:t>requests</a:t>
            </a:r>
            <a:r>
              <a:rPr lang="fr-FR" sz="1000" kern="1200" dirty="0">
                <a:latin typeface="+mn-lt"/>
              </a:rPr>
              <a:t>) </a:t>
            </a:r>
          </a:p>
          <a:p>
            <a:pPr marL="0" indent="0" algn="just">
              <a:spcBef>
                <a:spcPts val="0"/>
              </a:spcBef>
              <a:buFont typeface="Wingdings" pitchFamily="2" charset="2"/>
              <a:buNone/>
              <a:defRPr/>
            </a:pPr>
            <a:r>
              <a:rPr lang="fr-FR" sz="1400" kern="1200" dirty="0" smtClean="0">
                <a:latin typeface="+mn-lt"/>
              </a:rPr>
              <a:t>… </a:t>
            </a:r>
            <a:r>
              <a:rPr lang="fr-FR" sz="1000" dirty="0">
                <a:latin typeface="Verdana" pitchFamily="34" charset="0"/>
              </a:rPr>
              <a:t>et intégré à la méthodologie de gestion de projet de l’entreprise</a:t>
            </a:r>
          </a:p>
        </p:txBody>
      </p:sp>
      <p:sp>
        <p:nvSpPr>
          <p:cNvPr id="14" name="Espace réservé du contenu 3"/>
          <p:cNvSpPr>
            <a:spLocks noGrp="1"/>
          </p:cNvSpPr>
          <p:nvPr>
            <p:ph sz="quarter" idx="4294967295"/>
          </p:nvPr>
        </p:nvSpPr>
        <p:spPr>
          <a:xfrm>
            <a:off x="5711825" y="1628832"/>
            <a:ext cx="3265488" cy="20923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a:latin typeface="Verdana" pitchFamily="34" charset="0"/>
              </a:rPr>
              <a:t>L’intervention s’est déroulée en plusieurs étapes :</a:t>
            </a:r>
          </a:p>
          <a:p>
            <a:pPr marL="342900" lvl="1" indent="-161925" algn="just">
              <a:spcBef>
                <a:spcPts val="0"/>
              </a:spcBef>
              <a:buSzPct val="120000"/>
              <a:buFont typeface="Wingdings" pitchFamily="2" charset="2"/>
              <a:buChar char="ü"/>
              <a:defRPr/>
            </a:pPr>
            <a:r>
              <a:rPr lang="fr-FR" sz="1000" kern="1200" dirty="0">
                <a:latin typeface="+mn-lt"/>
              </a:rPr>
              <a:t>é</a:t>
            </a:r>
            <a:r>
              <a:rPr lang="fr-FR" sz="1000" kern="1200" dirty="0" smtClean="0">
                <a:latin typeface="+mn-lt"/>
              </a:rPr>
              <a:t>valuation/diagnostic </a:t>
            </a:r>
            <a:r>
              <a:rPr lang="fr-FR" sz="1000" kern="1200" dirty="0">
                <a:latin typeface="+mn-lt"/>
              </a:rPr>
              <a:t>du service</a:t>
            </a:r>
          </a:p>
          <a:p>
            <a:pPr marL="342900" lvl="1" indent="-161925" algn="just">
              <a:spcBef>
                <a:spcPts val="0"/>
              </a:spcBef>
              <a:buSzPct val="120000"/>
              <a:buFont typeface="Wingdings" pitchFamily="2" charset="2"/>
              <a:buChar char="ü"/>
              <a:defRPr/>
            </a:pPr>
            <a:r>
              <a:rPr lang="fr-FR" sz="1000" kern="1200" dirty="0">
                <a:latin typeface="+mn-lt"/>
              </a:rPr>
              <a:t>i</a:t>
            </a:r>
            <a:r>
              <a:rPr lang="fr-FR" sz="1000" kern="1200" dirty="0" smtClean="0">
                <a:latin typeface="+mn-lt"/>
              </a:rPr>
              <a:t>dentification </a:t>
            </a:r>
            <a:r>
              <a:rPr lang="fr-FR" sz="1000" kern="1200" dirty="0">
                <a:latin typeface="+mn-lt"/>
              </a:rPr>
              <a:t>et définition des « services » actuels,</a:t>
            </a:r>
          </a:p>
          <a:p>
            <a:pPr marL="342900" lvl="1" indent="-161925" algn="just">
              <a:spcBef>
                <a:spcPts val="0"/>
              </a:spcBef>
              <a:buSzPct val="120000"/>
              <a:buFont typeface="Wingdings" pitchFamily="2" charset="2"/>
              <a:buChar char="ü"/>
              <a:defRPr/>
            </a:pPr>
            <a:r>
              <a:rPr lang="fr-FR" sz="1000" kern="1200" dirty="0">
                <a:latin typeface="+mn-lt"/>
              </a:rPr>
              <a:t>d</a:t>
            </a:r>
            <a:r>
              <a:rPr lang="fr-FR" sz="1000" kern="1200" dirty="0" smtClean="0">
                <a:latin typeface="+mn-lt"/>
              </a:rPr>
              <a:t>esign </a:t>
            </a:r>
            <a:r>
              <a:rPr lang="fr-FR" sz="1000" kern="1200" dirty="0">
                <a:latin typeface="+mn-lt"/>
              </a:rPr>
              <a:t>de l’organisation des Services cible,</a:t>
            </a:r>
          </a:p>
          <a:p>
            <a:pPr marL="342900" lvl="1" indent="-161925" algn="just">
              <a:spcBef>
                <a:spcPts val="0"/>
              </a:spcBef>
              <a:buSzPct val="120000"/>
              <a:buFont typeface="Wingdings" pitchFamily="2" charset="2"/>
              <a:buChar char="ü"/>
              <a:defRPr/>
            </a:pPr>
            <a:r>
              <a:rPr lang="fr-FR" sz="1000" kern="1200" dirty="0">
                <a:latin typeface="+mn-lt"/>
              </a:rPr>
              <a:t>t</a:t>
            </a:r>
            <a:r>
              <a:rPr lang="fr-FR" sz="1000" kern="1200" dirty="0" smtClean="0">
                <a:latin typeface="+mn-lt"/>
              </a:rPr>
              <a:t>rajectoire </a:t>
            </a:r>
            <a:r>
              <a:rPr lang="fr-FR" sz="1000" kern="1200" dirty="0">
                <a:latin typeface="+mn-lt"/>
              </a:rPr>
              <a:t>du changement,</a:t>
            </a:r>
          </a:p>
          <a:p>
            <a:pPr marL="342900" lvl="1" indent="-161925" algn="just">
              <a:spcBef>
                <a:spcPts val="0"/>
              </a:spcBef>
              <a:buSzPct val="120000"/>
              <a:buFont typeface="Wingdings" pitchFamily="2" charset="2"/>
              <a:buChar char="ü"/>
              <a:defRPr/>
            </a:pPr>
            <a:r>
              <a:rPr lang="fr-FR" sz="1000" kern="1200" dirty="0">
                <a:latin typeface="+mn-lt"/>
              </a:rPr>
              <a:t>p</a:t>
            </a:r>
            <a:r>
              <a:rPr lang="fr-FR" sz="1000" kern="1200" dirty="0" smtClean="0">
                <a:latin typeface="+mn-lt"/>
              </a:rPr>
              <a:t>ilotage </a:t>
            </a:r>
            <a:r>
              <a:rPr lang="fr-FR" sz="1000" kern="1200" dirty="0">
                <a:latin typeface="+mn-lt"/>
              </a:rPr>
              <a:t>de la transformation (organisation, </a:t>
            </a:r>
            <a:r>
              <a:rPr lang="fr-FR" sz="1000" kern="1200" dirty="0" err="1">
                <a:latin typeface="+mn-lt"/>
              </a:rPr>
              <a:t>process</a:t>
            </a:r>
            <a:r>
              <a:rPr lang="fr-FR" sz="1000" kern="1200" dirty="0">
                <a:latin typeface="+mn-lt"/>
              </a:rPr>
              <a:t>,  transformation technique)</a:t>
            </a:r>
          </a:p>
        </p:txBody>
      </p:sp>
      <p:sp>
        <p:nvSpPr>
          <p:cNvPr id="15" name="Espace réservé du contenu 3"/>
          <p:cNvSpPr>
            <a:spLocks noGrp="1"/>
          </p:cNvSpPr>
          <p:nvPr>
            <p:ph sz="quarter" idx="4294967295"/>
          </p:nvPr>
        </p:nvSpPr>
        <p:spPr>
          <a:xfrm>
            <a:off x="5711825" y="4437119"/>
            <a:ext cx="3181350" cy="18002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Font typeface="Wingdings 3" pitchFamily="18" charset="2"/>
              <a:buNone/>
              <a:defRPr/>
            </a:pPr>
            <a:r>
              <a:rPr lang="fr-FR" sz="1000" dirty="0" smtClean="0">
                <a:latin typeface="Verdana" pitchFamily="34" charset="0"/>
              </a:rPr>
              <a:t>Meilleure </a:t>
            </a:r>
            <a:r>
              <a:rPr lang="fr-FR" sz="1000" dirty="0">
                <a:latin typeface="Verdana" pitchFamily="34" charset="0"/>
              </a:rPr>
              <a:t>visibilité des activités </a:t>
            </a:r>
            <a:r>
              <a:rPr lang="fr-FR" sz="1000" dirty="0" err="1" smtClean="0">
                <a:latin typeface="Verdana" pitchFamily="34" charset="0"/>
              </a:rPr>
              <a:t>datacenter</a:t>
            </a:r>
            <a:r>
              <a:rPr lang="fr-FR" sz="1000" dirty="0" smtClean="0">
                <a:latin typeface="Verdana" pitchFamily="34" charset="0"/>
              </a:rPr>
              <a:t>,</a:t>
            </a:r>
          </a:p>
          <a:p>
            <a:pPr marL="0" lvl="1" indent="0" algn="just">
              <a:buFont typeface="Wingdings 3" pitchFamily="18" charset="2"/>
              <a:buNone/>
              <a:defRPr/>
            </a:pPr>
            <a:r>
              <a:rPr lang="fr-FR" sz="1000" dirty="0" smtClean="0">
                <a:latin typeface="Verdana" pitchFamily="34" charset="0"/>
              </a:rPr>
              <a:t>Amélioration </a:t>
            </a:r>
            <a:r>
              <a:rPr lang="fr-FR" sz="1000" dirty="0">
                <a:latin typeface="Verdana" pitchFamily="34" charset="0"/>
              </a:rPr>
              <a:t>sensible des relations entre le monde de la production </a:t>
            </a:r>
            <a:r>
              <a:rPr lang="fr-FR" sz="1000" dirty="0" smtClean="0">
                <a:latin typeface="Verdana" pitchFamily="34" charset="0"/>
              </a:rPr>
              <a:t>et </a:t>
            </a:r>
            <a:r>
              <a:rPr lang="fr-FR" sz="1000" dirty="0">
                <a:latin typeface="Verdana" pitchFamily="34" charset="0"/>
              </a:rPr>
              <a:t>les centre de compétences applicatifs et </a:t>
            </a:r>
            <a:r>
              <a:rPr lang="fr-FR" sz="1000" dirty="0" smtClean="0">
                <a:latin typeface="Verdana" pitchFamily="34" charset="0"/>
              </a:rPr>
              <a:t>business,</a:t>
            </a:r>
            <a:endParaRPr lang="fr-FR" sz="1000" dirty="0">
              <a:latin typeface="Verdana" pitchFamily="34" charset="0"/>
            </a:endParaRPr>
          </a:p>
          <a:p>
            <a:pPr marL="0" lvl="1" indent="0" algn="just">
              <a:buFont typeface="Wingdings 3" pitchFamily="18" charset="2"/>
              <a:buNone/>
              <a:defRPr/>
            </a:pPr>
            <a:r>
              <a:rPr lang="fr-FR" sz="1000" dirty="0" smtClean="0">
                <a:latin typeface="Verdana" pitchFamily="34" charset="0"/>
              </a:rPr>
              <a:t>Pilotage </a:t>
            </a:r>
            <a:r>
              <a:rPr lang="fr-FR" sz="1000" dirty="0">
                <a:latin typeface="Verdana" pitchFamily="34" charset="0"/>
              </a:rPr>
              <a:t>amélioré </a:t>
            </a:r>
            <a:r>
              <a:rPr lang="fr-FR" sz="1000" dirty="0" smtClean="0">
                <a:latin typeface="Verdana" pitchFamily="34" charset="0"/>
              </a:rPr>
              <a:t>par la mise en place d’outils simples (console </a:t>
            </a:r>
            <a:r>
              <a:rPr lang="fr-FR" sz="1000" dirty="0">
                <a:latin typeface="Verdana" pitchFamily="34" charset="0"/>
              </a:rPr>
              <a:t>de pilotage </a:t>
            </a:r>
            <a:r>
              <a:rPr lang="fr-FR" sz="1000" dirty="0" smtClean="0">
                <a:latin typeface="Verdana" pitchFamily="34" charset="0"/>
              </a:rPr>
              <a:t>unique, et outil de </a:t>
            </a:r>
            <a:r>
              <a:rPr lang="fr-FR" sz="1000" dirty="0" err="1" smtClean="0">
                <a:latin typeface="Verdana" pitchFamily="34" charset="0"/>
              </a:rPr>
              <a:t>capacity</a:t>
            </a:r>
            <a:r>
              <a:rPr lang="fr-FR" sz="1000" dirty="0" smtClean="0">
                <a:latin typeface="Verdana" pitchFamily="34" charset="0"/>
              </a:rPr>
              <a:t> </a:t>
            </a:r>
            <a:r>
              <a:rPr lang="fr-FR" sz="1000" dirty="0" err="1" smtClean="0">
                <a:latin typeface="Verdana" pitchFamily="34" charset="0"/>
              </a:rPr>
              <a:t>metering</a:t>
            </a:r>
            <a:r>
              <a:rPr lang="fr-FR" sz="1000" dirty="0" smtClean="0">
                <a:latin typeface="Verdana" pitchFamily="34" charset="0"/>
              </a:rPr>
              <a:t>)</a:t>
            </a:r>
          </a:p>
          <a:p>
            <a:pPr marL="0" lvl="1" indent="0" algn="just">
              <a:buFont typeface="Wingdings 3" pitchFamily="18" charset="2"/>
              <a:buNone/>
              <a:defRPr/>
            </a:pPr>
            <a:r>
              <a:rPr lang="fr-FR" sz="1000" dirty="0" smtClean="0">
                <a:latin typeface="Verdana" pitchFamily="34" charset="0"/>
              </a:rPr>
              <a:t>Réduction des </a:t>
            </a:r>
            <a:r>
              <a:rPr lang="fr-FR" sz="1000" i="1" dirty="0" err="1">
                <a:latin typeface="Verdana" pitchFamily="34" charset="0"/>
              </a:rPr>
              <a:t>downtime</a:t>
            </a:r>
            <a:r>
              <a:rPr lang="fr-FR" sz="1000" dirty="0">
                <a:latin typeface="Verdana" pitchFamily="34" charset="0"/>
              </a:rPr>
              <a:t> </a:t>
            </a:r>
            <a:r>
              <a:rPr lang="fr-FR" sz="1000" dirty="0" smtClean="0">
                <a:latin typeface="Verdana" pitchFamily="34" charset="0"/>
              </a:rPr>
              <a:t>mensuels </a:t>
            </a:r>
            <a:r>
              <a:rPr lang="fr-FR" sz="1000" dirty="0">
                <a:latin typeface="Verdana" pitchFamily="34" charset="0"/>
              </a:rPr>
              <a:t>avec une meilleure gestion des effets de bords </a:t>
            </a:r>
            <a:r>
              <a:rPr lang="fr-FR" sz="1000" dirty="0" smtClean="0">
                <a:latin typeface="Verdana" pitchFamily="34" charset="0"/>
              </a:rPr>
              <a:t>transverses.</a:t>
            </a:r>
          </a:p>
        </p:txBody>
      </p:sp>
      <p:sp>
        <p:nvSpPr>
          <p:cNvPr id="31" name="Rectangle à coins arrondis 30"/>
          <p:cNvSpPr/>
          <p:nvPr/>
        </p:nvSpPr>
        <p:spPr>
          <a:xfrm>
            <a:off x="7380858" y="260350"/>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b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pic>
        <p:nvPicPr>
          <p:cNvPr id="22569" name="Picture 3" descr="_1_0BD7D4500BD7CE2C005B2731C1257B0C"/>
          <p:cNvPicPr>
            <a:picLocks noChangeAspect="1" noChangeArrowheads="1"/>
          </p:cNvPicPr>
          <p:nvPr/>
        </p:nvPicPr>
        <p:blipFill>
          <a:blip r:embed="rId8">
            <a:extLst>
              <a:ext uri="{28A0092B-C50C-407E-A947-70E740481C1C}">
                <a14:useLocalDpi xmlns:a14="http://schemas.microsoft.com/office/drawing/2010/main" val="0"/>
              </a:ext>
            </a:extLst>
          </a:blip>
          <a:srcRect l="3136" t="4015" r="63217" b="73959"/>
          <a:stretch>
            <a:fillRect/>
          </a:stretch>
        </p:blipFill>
        <p:spPr bwMode="auto">
          <a:xfrm>
            <a:off x="138113" y="1728844"/>
            <a:ext cx="1985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 descr="_1_0BD7DBC80BD7D760005B2731C1257B0C"/>
          <p:cNvPicPr>
            <a:picLocks noChangeAspect="1" noChangeArrowheads="1"/>
          </p:cNvPicPr>
          <p:nvPr/>
        </p:nvPicPr>
        <p:blipFill>
          <a:blip r:embed="rId9" cstate="print">
            <a:extLst>
              <a:ext uri="{28A0092B-C50C-407E-A947-70E740481C1C}">
                <a14:useLocalDpi xmlns:a14="http://schemas.microsoft.com/office/drawing/2010/main" val="0"/>
              </a:ext>
            </a:extLst>
          </a:blip>
          <a:srcRect l="2902" t="11861" r="38634" b="8090"/>
          <a:stretch>
            <a:fillRect/>
          </a:stretch>
        </p:blipFill>
        <p:spPr bwMode="auto">
          <a:xfrm>
            <a:off x="138113" y="2590857"/>
            <a:ext cx="19859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3" y="4256144"/>
            <a:ext cx="1985962"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à coins arrondis 25"/>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7" name="Rectangle à coins arrondis 26"/>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8" name="Rectangle à coins arrondis 27"/>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9" name="Rectangle à coins arrondis 28"/>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0" name="Rectangle à coins arrondis 29"/>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36510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7" name="Espace réservé du contenu 3"/>
          <p:cNvSpPr>
            <a:spLocks noGrp="1"/>
          </p:cNvSpPr>
          <p:nvPr>
            <p:ph sz="quarter" idx="2"/>
          </p:nvPr>
        </p:nvSpPr>
        <p:spPr>
          <a:xfrm>
            <a:off x="2281238" y="4348664"/>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L’organisation a fait ses preuves en termes de technicité et de souplesse; mais en 2011 des limitations ont été constatées:</a:t>
            </a:r>
          </a:p>
          <a:p>
            <a:pPr marL="342900" lvl="1" indent="-161925" algn="just">
              <a:spcBef>
                <a:spcPts val="0"/>
              </a:spcBef>
              <a:buSzPct val="120000"/>
              <a:buFont typeface="Wingdings" pitchFamily="2" charset="2"/>
              <a:buChar char="ü"/>
              <a:defRPr/>
            </a:pPr>
            <a:r>
              <a:rPr lang="fr-FR" sz="1000" kern="1200" dirty="0">
                <a:latin typeface="+mn-lt"/>
              </a:rPr>
              <a:t>surcharges fortes et sans objet (« Pourquoi faire 25 partitions système pour demain alors que le réseau n’y sera connecté que dans 3 semaines »),</a:t>
            </a:r>
          </a:p>
          <a:p>
            <a:pPr marL="342900" lvl="1" indent="-161925" algn="just">
              <a:spcBef>
                <a:spcPts val="0"/>
              </a:spcBef>
              <a:buSzPct val="120000"/>
              <a:buFont typeface="Wingdings" pitchFamily="2" charset="2"/>
              <a:buChar char="ü"/>
              <a:defRPr/>
            </a:pPr>
            <a:r>
              <a:rPr lang="fr-FR" sz="1000" kern="1200" dirty="0" smtClean="0">
                <a:latin typeface="+mn-lt"/>
              </a:rPr>
              <a:t>délai </a:t>
            </a:r>
            <a:r>
              <a:rPr lang="fr-FR" sz="1000" kern="1200" dirty="0">
                <a:latin typeface="+mn-lt"/>
              </a:rPr>
              <a:t>de mise à disposition de plus de 2 mois sur des demandes standard du catalogue de services infra.</a:t>
            </a:r>
          </a:p>
        </p:txBody>
      </p:sp>
      <p:sp>
        <p:nvSpPr>
          <p:cNvPr id="22" name="Rectangle 21"/>
          <p:cNvSpPr/>
          <p:nvPr/>
        </p:nvSpPr>
        <p:spPr>
          <a:xfrm>
            <a:off x="2272011" y="1570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8" name="Rectangle 57"/>
          <p:cNvSpPr/>
          <p:nvPr/>
        </p:nvSpPr>
        <p:spPr>
          <a:xfrm>
            <a:off x="5708532" y="1570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9" name="Rectangle 58"/>
          <p:cNvSpPr/>
          <p:nvPr/>
        </p:nvSpPr>
        <p:spPr>
          <a:xfrm>
            <a:off x="5708532" y="43607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090"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C2D7708A-E79B-4238-8ED8-BE126DF7F4D7}" type="slidenum">
              <a:rPr lang="fr-FR" smtClean="0"/>
              <a:pPr>
                <a:defRPr/>
              </a:pPr>
              <a:t>23</a:t>
            </a:fld>
            <a:endParaRPr lang="fr-FR" smtClean="0"/>
          </a:p>
        </p:txBody>
      </p:sp>
      <p:sp>
        <p:nvSpPr>
          <p:cNvPr id="21523"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r" eaLnBrk="1" hangingPunct="1">
              <a:defRPr sz="800" b="1" i="1">
                <a:solidFill>
                  <a:schemeClr val="bg2"/>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53990EDD-8D91-4D7A-9685-F135F311514A}" type="slidenum">
              <a:rPr lang="fr-FR"/>
              <a:pPr/>
              <a:t>23</a:t>
            </a:fld>
            <a:endParaRPr lang="fr-FR" dirty="0"/>
          </a:p>
        </p:txBody>
      </p:sp>
      <p:sp>
        <p:nvSpPr>
          <p:cNvPr id="9" name="Rectangle 8"/>
          <p:cNvSpPr/>
          <p:nvPr/>
        </p:nvSpPr>
        <p:spPr>
          <a:xfrm>
            <a:off x="2272011" y="1282407"/>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72011" y="4060565"/>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4060565"/>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21533" name="Espace réservé du contenu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86013" y="1199064"/>
            <a:ext cx="358775" cy="360363"/>
          </a:xfrm>
        </p:spPr>
      </p:pic>
      <p:sp>
        <p:nvSpPr>
          <p:cNvPr id="36" name="Rectangle 35"/>
          <p:cNvSpPr/>
          <p:nvPr/>
        </p:nvSpPr>
        <p:spPr>
          <a:xfrm>
            <a:off x="5708532" y="1282407"/>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21537" name="Espace réservé du contenu 13"/>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3972427"/>
            <a:ext cx="358775" cy="360362"/>
          </a:xfrm>
        </p:spPr>
      </p:pic>
      <p:pic>
        <p:nvPicPr>
          <p:cNvPr id="21538" name="Espace réservé du contenu 2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884863" y="1199064"/>
            <a:ext cx="363537" cy="360363"/>
          </a:xfrm>
        </p:spPr>
      </p:pic>
      <p:pic>
        <p:nvPicPr>
          <p:cNvPr id="21539" name="Espace réservé du contenu 18"/>
          <p:cNvPicPr>
            <a:picLocks noGrp="1" noChangeAspect="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5884863" y="3972427"/>
            <a:ext cx="355600" cy="360362"/>
          </a:xfrm>
        </p:spPr>
      </p:pic>
      <p:sp>
        <p:nvSpPr>
          <p:cNvPr id="52" name="Espace réservé du contenu 3"/>
          <p:cNvSpPr>
            <a:spLocks noGrp="1"/>
          </p:cNvSpPr>
          <p:nvPr>
            <p:ph sz="quarter" idx="2"/>
          </p:nvPr>
        </p:nvSpPr>
        <p:spPr>
          <a:xfrm>
            <a:off x="2276475" y="1570539"/>
            <a:ext cx="3251200"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smtClean="0">
                <a:latin typeface="+mn-lt"/>
              </a:rPr>
              <a:t>Le groupe Infrastructure de l’Opérateur a pour mission d’assurer l’exploitation et la mise à disposition des infrastructures, représentant environ 1800 instances (AIX, SUN, Windows), 1500m² de </a:t>
            </a:r>
            <a:r>
              <a:rPr lang="fr-FR" sz="1000" dirty="0" err="1" smtClean="0">
                <a:latin typeface="+mn-lt"/>
              </a:rPr>
              <a:t>datacenter</a:t>
            </a:r>
            <a:r>
              <a:rPr lang="fr-FR" sz="1000" dirty="0" smtClean="0">
                <a:latin typeface="+mn-lt"/>
              </a:rPr>
              <a:t> </a:t>
            </a:r>
            <a:r>
              <a:rPr lang="fr-FR" sz="1000" dirty="0" err="1" smtClean="0">
                <a:latin typeface="+mn-lt"/>
              </a:rPr>
              <a:t>tier</a:t>
            </a:r>
            <a:r>
              <a:rPr lang="fr-FR" sz="1000" dirty="0" smtClean="0">
                <a:latin typeface="+mn-lt"/>
              </a:rPr>
              <a:t> 3, 2 </a:t>
            </a:r>
            <a:r>
              <a:rPr lang="fr-FR" sz="1000" dirty="0" err="1" smtClean="0">
                <a:latin typeface="+mn-lt"/>
              </a:rPr>
              <a:t>Peta</a:t>
            </a:r>
            <a:r>
              <a:rPr lang="fr-FR" sz="1000" dirty="0" smtClean="0">
                <a:latin typeface="+mn-lt"/>
              </a:rPr>
              <a:t> octets de stockage.</a:t>
            </a:r>
            <a:r>
              <a:rPr lang="fr-FR" sz="1000" dirty="0">
                <a:latin typeface="+mn-lt"/>
              </a:rPr>
              <a:t/>
            </a:r>
            <a:br>
              <a:rPr lang="fr-FR" sz="1000" dirty="0">
                <a:latin typeface="+mn-lt"/>
              </a:rPr>
            </a:br>
            <a:r>
              <a:rPr lang="fr-FR" sz="1000" dirty="0" smtClean="0">
                <a:latin typeface="+mn-lt"/>
              </a:rPr>
              <a:t>Le groupe est organisé de façon classique en silos techniques:</a:t>
            </a:r>
          </a:p>
          <a:p>
            <a:pPr marL="342900" lvl="1" indent="-161925" algn="just">
              <a:spcBef>
                <a:spcPts val="0"/>
              </a:spcBef>
              <a:buSzPct val="120000"/>
              <a:buFont typeface="Wingdings" pitchFamily="2" charset="2"/>
              <a:buChar char="ü"/>
              <a:defRPr/>
            </a:pPr>
            <a:r>
              <a:rPr lang="fr-FR" sz="1000" kern="1200" dirty="0">
                <a:latin typeface="+mn-lt"/>
              </a:rPr>
              <a:t>Système</a:t>
            </a:r>
          </a:p>
          <a:p>
            <a:pPr marL="342900" lvl="1" indent="-161925" algn="just">
              <a:spcBef>
                <a:spcPts val="0"/>
              </a:spcBef>
              <a:buSzPct val="120000"/>
              <a:buFont typeface="Wingdings" pitchFamily="2" charset="2"/>
              <a:buChar char="ü"/>
              <a:defRPr/>
            </a:pPr>
            <a:r>
              <a:rPr lang="fr-FR" sz="1000" kern="1200" dirty="0">
                <a:latin typeface="+mn-lt"/>
              </a:rPr>
              <a:t>Réseau</a:t>
            </a:r>
          </a:p>
          <a:p>
            <a:pPr marL="342900" lvl="1" indent="-161925" algn="just">
              <a:spcBef>
                <a:spcPts val="0"/>
              </a:spcBef>
              <a:buSzPct val="120000"/>
              <a:buFont typeface="Wingdings" pitchFamily="2" charset="2"/>
              <a:buChar char="ü"/>
              <a:defRPr/>
            </a:pPr>
            <a:r>
              <a:rPr lang="fr-FR" sz="1000" kern="1200" dirty="0">
                <a:latin typeface="+mn-lt"/>
              </a:rPr>
              <a:t>Stockage</a:t>
            </a:r>
          </a:p>
          <a:p>
            <a:pPr marL="342900" lvl="1" indent="-161925" algn="just">
              <a:spcBef>
                <a:spcPts val="0"/>
              </a:spcBef>
              <a:buSzPct val="120000"/>
              <a:buFont typeface="Wingdings" pitchFamily="2" charset="2"/>
              <a:buChar char="ü"/>
              <a:defRPr/>
            </a:pPr>
            <a:r>
              <a:rPr lang="fr-FR" sz="1000" kern="1200" dirty="0">
                <a:latin typeface="+mn-lt"/>
              </a:rPr>
              <a:t>Outillage &amp; middlewares</a:t>
            </a: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t/>
            </a:r>
            <a:br>
              <a:rPr lang="fr-FR" sz="1000" dirty="0" smtClean="0"/>
            </a:br>
            <a:r>
              <a:rPr lang="fr-FR" sz="1000" dirty="0" smtClean="0"/>
              <a:t/>
            </a:r>
            <a:br>
              <a:rPr lang="fr-FR" sz="1000" dirty="0" smtClean="0"/>
            </a:br>
            <a:endParaRPr lang="fr-FR" sz="1000" dirty="0">
              <a:latin typeface="+mn-lt"/>
            </a:endParaRPr>
          </a:p>
        </p:txBody>
      </p:sp>
      <p:sp>
        <p:nvSpPr>
          <p:cNvPr id="54" name="Espace réservé du contenu 3"/>
          <p:cNvSpPr>
            <a:spLocks noGrp="1"/>
          </p:cNvSpPr>
          <p:nvPr>
            <p:ph sz="quarter" idx="2"/>
          </p:nvPr>
        </p:nvSpPr>
        <p:spPr>
          <a:xfrm>
            <a:off x="5711825" y="1586414"/>
            <a:ext cx="3252788"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err="1" smtClean="0">
                <a:latin typeface="+mn-lt"/>
              </a:rPr>
              <a:t>ErDF</a:t>
            </a:r>
            <a:r>
              <a:rPr lang="fr-FR" sz="1000" dirty="0" smtClean="0">
                <a:latin typeface="+mn-lt"/>
              </a:rPr>
              <a:t> a fait confiance à d²X Expertise pour mettre en place et piloter une structure de pilotage transverse aux domaines techniques, dont les principales missions sont :</a:t>
            </a:r>
          </a:p>
          <a:p>
            <a:pPr marL="342900" lvl="1" indent="-161925" algn="just">
              <a:spcBef>
                <a:spcPts val="0"/>
              </a:spcBef>
              <a:buSzPct val="120000"/>
              <a:buFont typeface="Wingdings" pitchFamily="2" charset="2"/>
              <a:buChar char="ü"/>
              <a:defRPr/>
            </a:pPr>
            <a:r>
              <a:rPr lang="fr-FR" sz="1000" kern="1200" dirty="0">
                <a:latin typeface="+mn-lt"/>
              </a:rPr>
              <a:t>Définition des points de coordination des différents domaines,</a:t>
            </a:r>
          </a:p>
          <a:p>
            <a:pPr marL="342900" lvl="1" indent="-161925" algn="just">
              <a:spcBef>
                <a:spcPts val="0"/>
              </a:spcBef>
              <a:buSzPct val="120000"/>
              <a:buFont typeface="Wingdings" pitchFamily="2" charset="2"/>
              <a:buChar char="ü"/>
              <a:defRPr/>
            </a:pPr>
            <a:r>
              <a:rPr lang="fr-FR" sz="1000" kern="1200" dirty="0">
                <a:latin typeface="+mn-lt"/>
              </a:rPr>
              <a:t>Prise en charge ou suivi des projets d’infrastructure,</a:t>
            </a:r>
          </a:p>
          <a:p>
            <a:pPr marL="342900" lvl="1" indent="-161925" algn="just">
              <a:spcBef>
                <a:spcPts val="0"/>
              </a:spcBef>
              <a:buSzPct val="120000"/>
              <a:buFont typeface="Wingdings" pitchFamily="2" charset="2"/>
              <a:buChar char="ü"/>
              <a:defRPr/>
            </a:pPr>
            <a:r>
              <a:rPr lang="fr-FR" sz="1000" kern="1200" dirty="0">
                <a:latin typeface="+mn-lt"/>
              </a:rPr>
              <a:t>Mise en place du CAB infrastructure,</a:t>
            </a:r>
          </a:p>
          <a:p>
            <a:pPr marL="342900" lvl="1" indent="-161925" algn="just">
              <a:spcBef>
                <a:spcPts val="0"/>
              </a:spcBef>
              <a:buSzPct val="120000"/>
              <a:buFont typeface="Wingdings" pitchFamily="2" charset="2"/>
              <a:buChar char="ü"/>
              <a:defRPr/>
            </a:pPr>
            <a:r>
              <a:rPr lang="fr-FR" sz="1000" kern="1200" dirty="0">
                <a:latin typeface="+mn-lt"/>
              </a:rPr>
              <a:t>Anticipation des besoins métiers.</a:t>
            </a:r>
          </a:p>
          <a:p>
            <a:pPr marL="342900" lvl="1" indent="-342900" algn="just">
              <a:buSzPct val="120000"/>
              <a:buFont typeface="Wingdings" pitchFamily="2" charset="2"/>
              <a:buChar char="ü"/>
              <a:defRPr/>
            </a:pPr>
            <a:endParaRPr lang="fr-FR" sz="1000" kern="1200" dirty="0" smtClean="0">
              <a:latin typeface="+mn-lt"/>
            </a:endParaRPr>
          </a:p>
          <a:p>
            <a:pPr marL="357188" lvl="1" indent="-171450" algn="just">
              <a:buFont typeface="Wingdings" pitchFamily="2" charset="2"/>
              <a:buChar char=""/>
              <a:defRPr/>
            </a:pPr>
            <a:endParaRPr lang="fr-FR" sz="1000" dirty="0">
              <a:latin typeface="+mn-lt"/>
            </a:endParaRPr>
          </a:p>
        </p:txBody>
      </p:sp>
      <p:sp>
        <p:nvSpPr>
          <p:cNvPr id="56" name="Espace réservé du contenu 3"/>
          <p:cNvSpPr>
            <a:spLocks noGrp="1"/>
          </p:cNvSpPr>
          <p:nvPr>
            <p:ph sz="quarter" idx="2"/>
          </p:nvPr>
        </p:nvSpPr>
        <p:spPr>
          <a:xfrm>
            <a:off x="5715000" y="4348664"/>
            <a:ext cx="3249613"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SzPct val="120000"/>
              <a:buFont typeface="Wingdings 3" pitchFamily="18" charset="2"/>
              <a:buNone/>
              <a:defRPr/>
            </a:pPr>
            <a:r>
              <a:rPr lang="fr-FR" sz="1000" dirty="0" smtClean="0">
                <a:latin typeface="Verdana"/>
              </a:rPr>
              <a:t>En moins de 18 mois, le délai constaté de Mise à Disposition des infrastructures est passé de plus de 2 mois à moins de 15 jours.</a:t>
            </a:r>
          </a:p>
          <a:p>
            <a:pPr marL="0" lvl="1" indent="0" algn="just">
              <a:buSzPct val="120000"/>
              <a:buFont typeface="Wingdings 3" pitchFamily="18" charset="2"/>
              <a:buNone/>
              <a:defRPr/>
            </a:pPr>
            <a:endParaRPr lang="fr-FR" sz="1000" dirty="0">
              <a:latin typeface="Verdana"/>
            </a:endParaRPr>
          </a:p>
          <a:p>
            <a:pPr marL="0" lvl="1" indent="0" algn="just">
              <a:buSzPct val="120000"/>
              <a:buFont typeface="Wingdings 3" pitchFamily="18" charset="2"/>
              <a:buNone/>
              <a:defRPr/>
            </a:pPr>
            <a:r>
              <a:rPr lang="fr-FR" sz="1000" dirty="0" smtClean="0">
                <a:latin typeface="Verdana"/>
              </a:rPr>
              <a:t>La direction de la DSI </a:t>
            </a:r>
            <a:r>
              <a:rPr lang="fr-FR" sz="1000" dirty="0" err="1" smtClean="0">
                <a:latin typeface="Verdana"/>
              </a:rPr>
              <a:t>ErDF</a:t>
            </a:r>
            <a:r>
              <a:rPr lang="fr-FR" sz="1000" dirty="0">
                <a:latin typeface="Verdana"/>
              </a:rPr>
              <a:t> </a:t>
            </a:r>
            <a:r>
              <a:rPr lang="fr-FR" sz="1000" dirty="0" smtClean="0">
                <a:latin typeface="Verdana"/>
              </a:rPr>
              <a:t>n’entend plus parler de l’infrastructure comme l’</a:t>
            </a:r>
            <a:r>
              <a:rPr lang="fr-FR" sz="1000" i="1" dirty="0" smtClean="0">
                <a:latin typeface="Verdana"/>
              </a:rPr>
              <a:t>empêcheur de développer</a:t>
            </a:r>
            <a:r>
              <a:rPr lang="fr-FR" sz="1000" dirty="0" smtClean="0">
                <a:latin typeface="Verdana"/>
              </a:rPr>
              <a:t> en rond…</a:t>
            </a:r>
          </a:p>
          <a:p>
            <a:pPr marL="0" lvl="1" indent="0" algn="just">
              <a:buSzPct val="120000"/>
              <a:buFont typeface="Wingdings 3" pitchFamily="18" charset="2"/>
              <a:buNone/>
              <a:defRPr/>
            </a:pPr>
            <a:endParaRPr lang="fr-FR" sz="1000" dirty="0">
              <a:latin typeface="Verdana"/>
            </a:endParaRPr>
          </a:p>
          <a:p>
            <a:pPr marL="0" lvl="1" indent="0" algn="just">
              <a:buSzPct val="120000"/>
              <a:buFont typeface="Wingdings 3" pitchFamily="18" charset="2"/>
              <a:buNone/>
              <a:defRPr/>
            </a:pPr>
            <a:r>
              <a:rPr lang="fr-FR" sz="1000" dirty="0" smtClean="0">
                <a:latin typeface="Verdana"/>
              </a:rPr>
              <a:t>Pour la première fois lors de l’exercice de PRA annuel, les applications critiques sont arrivées au dernier Point de Contrôle (live and </a:t>
            </a:r>
            <a:r>
              <a:rPr lang="fr-FR" sz="1000" dirty="0" err="1" smtClean="0">
                <a:latin typeface="Verdana"/>
              </a:rPr>
              <a:t>operable</a:t>
            </a:r>
            <a:r>
              <a:rPr lang="fr-FR" sz="1000" dirty="0" smtClean="0">
                <a:latin typeface="Verdana"/>
              </a:rPr>
              <a:t>) </a:t>
            </a:r>
          </a:p>
        </p:txBody>
      </p:sp>
      <p:pic>
        <p:nvPicPr>
          <p:cNvPr id="21543" name="Espace réservé du contenu 7"/>
          <p:cNvPicPr>
            <a:picLocks noGrp="1" noChangeAspect="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381000" y="981075"/>
            <a:ext cx="1598613" cy="623888"/>
          </a:xfrm>
        </p:spPr>
      </p:pic>
      <p:sp>
        <p:nvSpPr>
          <p:cNvPr id="25" name="ZoneTexte 24"/>
          <p:cNvSpPr txBox="1"/>
          <p:nvPr/>
        </p:nvSpPr>
        <p:spPr>
          <a:xfrm>
            <a:off x="290513" y="2773809"/>
            <a:ext cx="1843560" cy="3731791"/>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endParaRPr lang="fr-FR" sz="800" b="1" dirty="0">
              <a:solidFill>
                <a:schemeClr val="accent2">
                  <a:lumMod val="60000"/>
                  <a:lumOff val="40000"/>
                </a:schemeClr>
              </a:solidFill>
              <a:latin typeface="Times New Roman" pitchFamily="18" charset="0"/>
              <a:cs typeface="Times New Roman" pitchFamily="18" charset="0"/>
            </a:endParaRPr>
          </a:p>
          <a:p>
            <a:pPr algn="just">
              <a:defRPr/>
            </a:pPr>
            <a:endParaRPr lang="fr-FR" sz="1400" dirty="0">
              <a:solidFill>
                <a:schemeClr val="bg2">
                  <a:lumMod val="75000"/>
                </a:schemeClr>
              </a:solidFill>
              <a:latin typeface="Times New Roman" pitchFamily="18" charset="0"/>
              <a:cs typeface="Times New Roman" pitchFamily="18" charset="0"/>
            </a:endParaRPr>
          </a:p>
          <a:p>
            <a:pPr algn="just">
              <a:defRPr/>
            </a:pPr>
            <a:r>
              <a:rPr lang="fr-FR" sz="1050" dirty="0">
                <a:solidFill>
                  <a:schemeClr val="bg2">
                    <a:lumMod val="75000"/>
                  </a:schemeClr>
                </a:solidFill>
                <a:latin typeface="+mn-lt"/>
                <a:cs typeface="Times New Roman" pitchFamily="18" charset="0"/>
              </a:rPr>
              <a:t>              </a:t>
            </a:r>
            <a:r>
              <a:rPr lang="fr-FR" sz="1000" dirty="0">
                <a:solidFill>
                  <a:schemeClr val="bg2">
                    <a:lumMod val="75000"/>
                    <a:lumOff val="25000"/>
                  </a:schemeClr>
                </a:solidFill>
                <a:latin typeface="+mn-lt"/>
                <a:cs typeface="Times New Roman" pitchFamily="18" charset="0"/>
              </a:rPr>
              <a:t>Je suis très satisfait du chemin parcouru depuis 8 mois. </a:t>
            </a:r>
          </a:p>
          <a:p>
            <a:pPr algn="just">
              <a:defRPr/>
            </a:pPr>
            <a:endParaRPr lang="fr-FR" sz="1000" dirty="0">
              <a:solidFill>
                <a:schemeClr val="bg2">
                  <a:lumMod val="75000"/>
                  <a:lumOff val="25000"/>
                </a:schemeClr>
              </a:solidFill>
              <a:latin typeface="+mn-lt"/>
              <a:cs typeface="Times New Roman" pitchFamily="18" charset="0"/>
            </a:endParaRPr>
          </a:p>
          <a:p>
            <a:pPr algn="just">
              <a:defRPr/>
            </a:pPr>
            <a:r>
              <a:rPr lang="fr-FR" sz="1000" dirty="0">
                <a:solidFill>
                  <a:schemeClr val="bg2">
                    <a:lumMod val="75000"/>
                    <a:lumOff val="25000"/>
                  </a:schemeClr>
                </a:solidFill>
                <a:latin typeface="+mn-lt"/>
                <a:cs typeface="Times New Roman" pitchFamily="18" charset="0"/>
              </a:rPr>
              <a:t>Les premiers bénéfices se font sentir, les retours terrains nous confortent dans notre modèle. Il semble que nous ayons eu raison de nous engager sur cette voie, et cela a été fait par la contribution de tous, dans un état </a:t>
            </a:r>
          </a:p>
          <a:p>
            <a:pPr algn="just">
              <a:defRPr/>
            </a:pPr>
            <a:r>
              <a:rPr lang="fr-FR" sz="1000" dirty="0">
                <a:solidFill>
                  <a:schemeClr val="bg2">
                    <a:lumMod val="75000"/>
                    <a:lumOff val="25000"/>
                  </a:schemeClr>
                </a:solidFill>
                <a:latin typeface="+mn-lt"/>
                <a:cs typeface="Times New Roman" pitchFamily="18" charset="0"/>
              </a:rPr>
              <a:t>d'esprit que </a:t>
            </a:r>
          </a:p>
          <a:p>
            <a:pPr algn="just">
              <a:defRPr/>
            </a:pPr>
            <a:r>
              <a:rPr lang="fr-FR" sz="1000" dirty="0">
                <a:solidFill>
                  <a:schemeClr val="bg2">
                    <a:lumMod val="75000"/>
                    <a:lumOff val="25000"/>
                  </a:schemeClr>
                </a:solidFill>
                <a:latin typeface="+mn-lt"/>
                <a:cs typeface="Times New Roman" pitchFamily="18" charset="0"/>
              </a:rPr>
              <a:t>j'apprécie.</a:t>
            </a:r>
          </a:p>
          <a:p>
            <a:pPr algn="just">
              <a:defRPr/>
            </a:pPr>
            <a:endParaRPr lang="fr-FR" sz="1600" dirty="0">
              <a:solidFill>
                <a:schemeClr val="bg2">
                  <a:lumMod val="75000"/>
                </a:schemeClr>
              </a:solidFill>
              <a:cs typeface="+mn-cs"/>
            </a:endParaRPr>
          </a:p>
          <a:p>
            <a:pPr algn="just">
              <a:defRPr/>
            </a:pPr>
            <a:r>
              <a:rPr lang="fr-FR" sz="1200" b="1" dirty="0">
                <a:solidFill>
                  <a:srgbClr val="666A5C">
                    <a:lumMod val="75000"/>
                  </a:srgbClr>
                </a:solidFill>
                <a:cs typeface="+mn-cs"/>
              </a:rPr>
              <a:t>Fabrice GASCOIN</a:t>
            </a:r>
          </a:p>
          <a:p>
            <a:pPr algn="r">
              <a:defRPr/>
            </a:pPr>
            <a:r>
              <a:rPr lang="fr-FR" sz="1000" dirty="0">
                <a:solidFill>
                  <a:schemeClr val="bg2">
                    <a:lumMod val="75000"/>
                  </a:schemeClr>
                </a:solidFill>
                <a:cs typeface="+mn-cs"/>
              </a:rPr>
              <a:t>Responsable Back-Office et Infrastructures</a:t>
            </a:r>
          </a:p>
        </p:txBody>
      </p:sp>
      <p:pic>
        <p:nvPicPr>
          <p:cNvPr id="21546" name="Picture 3"/>
          <p:cNvPicPr>
            <a:picLocks noChangeAspect="1" noChangeArrowheads="1"/>
          </p:cNvPicPr>
          <p:nvPr/>
        </p:nvPicPr>
        <p:blipFill>
          <a:blip r:embed="rId8">
            <a:extLst>
              <a:ext uri="{28A0092B-C50C-407E-A947-70E740481C1C}">
                <a14:useLocalDpi xmlns:a14="http://schemas.microsoft.com/office/drawing/2010/main" val="0"/>
              </a:ext>
            </a:extLst>
          </a:blip>
          <a:srcRect l="33456" t="16968" r="32446" b="67648"/>
          <a:stretch>
            <a:fillRect/>
          </a:stretch>
        </p:blipFill>
        <p:spPr bwMode="auto">
          <a:xfrm>
            <a:off x="323850" y="2833688"/>
            <a:ext cx="5667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4"/>
          <p:cNvPicPr>
            <a:picLocks noChangeAspect="1" noChangeArrowheads="1"/>
          </p:cNvPicPr>
          <p:nvPr/>
        </p:nvPicPr>
        <p:blipFill>
          <a:blip r:embed="rId9">
            <a:extLst>
              <a:ext uri="{28A0092B-C50C-407E-A947-70E740481C1C}">
                <a14:useLocalDpi xmlns:a14="http://schemas.microsoft.com/office/drawing/2010/main" val="0"/>
              </a:ext>
            </a:extLst>
          </a:blip>
          <a:srcRect l="30782" t="15475" r="29143" b="65836"/>
          <a:stretch>
            <a:fillRect/>
          </a:stretch>
        </p:blipFill>
        <p:spPr bwMode="auto">
          <a:xfrm>
            <a:off x="1368425" y="5300663"/>
            <a:ext cx="682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950" y="1700213"/>
            <a:ext cx="20716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à coins arrondis 26"/>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9" name="Rectangle à coins arrondis 28"/>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0" name="Rectangle à coins arrondis 29"/>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1" name="Rectangle à coins arrondis 30"/>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4" name="Rectangle à coins arrondis 23"/>
          <p:cNvSpPr/>
          <p:nvPr/>
        </p:nvSpPr>
        <p:spPr>
          <a:xfrm>
            <a:off x="7380858" y="260350"/>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Espace réservé du numéro de diapositive 3"/>
          <p:cNvSpPr txBox="1">
            <a:spLocks noGrp="1"/>
          </p:cNvSpPr>
          <p:nvPr/>
        </p:nvSpPr>
        <p:spPr bwMode="auto">
          <a:xfrm>
            <a:off x="7451725" y="6453188"/>
            <a:ext cx="1235075" cy="209550"/>
          </a:xfrm>
          <a:prstGeom prst="rect">
            <a:avLst/>
          </a:prstGeom>
          <a:noFill/>
          <a:ln>
            <a:miter lim="800000"/>
            <a:headEnd/>
            <a:tailEnd/>
          </a:ln>
        </p:spPr>
        <p:txBody>
          <a:bodyPr/>
          <a:lstStyle/>
          <a:p>
            <a:pPr algn="r" fontAlgn="base">
              <a:spcBef>
                <a:spcPct val="0"/>
              </a:spcBef>
              <a:spcAft>
                <a:spcPct val="0"/>
              </a:spcAft>
              <a:defRPr/>
            </a:pPr>
            <a:fld id="{B1669F93-0BCF-4906-9E07-7E38A24790CC}" type="slidenum">
              <a:rPr lang="fr-FR" sz="800" b="1" i="1">
                <a:solidFill>
                  <a:prstClr val="black"/>
                </a:solidFill>
              </a:rPr>
              <a:pPr algn="r" fontAlgn="base">
                <a:spcBef>
                  <a:spcPct val="0"/>
                </a:spcBef>
                <a:spcAft>
                  <a:spcPct val="0"/>
                </a:spcAft>
                <a:defRPr/>
              </a:pPr>
              <a:t>24</a:t>
            </a:fld>
            <a:endParaRPr lang="fr-FR" sz="800" b="1" i="1">
              <a:solidFill>
                <a:prstClr val="black"/>
              </a:solidFill>
            </a:endParaRPr>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endParaRPr lang="fr-FR" dirty="0">
              <a:solidFill>
                <a:prstClr val="black"/>
              </a:solidFill>
            </a:endParaRPr>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1640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fontAlgn="base" hangingPunct="1">
              <a:spcBef>
                <a:spcPct val="0"/>
              </a:spcBef>
              <a:spcAft>
                <a:spcPct val="0"/>
              </a:spcAft>
            </a:pPr>
            <a:fld id="{959F5681-3D01-464E-BBC3-8E3CDAB5EC34}" type="slidenum">
              <a:rPr lang="fr-FR" sz="800" b="1" i="1">
                <a:solidFill>
                  <a:prstClr val="black"/>
                </a:solidFill>
              </a:rPr>
              <a:pPr algn="r" eaLnBrk="1" fontAlgn="base" hangingPunct="1">
                <a:spcBef>
                  <a:spcPct val="0"/>
                </a:spcBef>
                <a:spcAft>
                  <a:spcPct val="0"/>
                </a:spcAft>
              </a:pPr>
              <a:t>24</a:t>
            </a:fld>
            <a:endParaRPr lang="fr-FR" sz="800" b="1" i="1">
              <a:solidFill>
                <a:prstClr val="black"/>
              </a:solidFill>
            </a:endParaRPr>
          </a:p>
        </p:txBody>
      </p:sp>
      <p:sp>
        <p:nvSpPr>
          <p:cNvPr id="1640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fontAlgn="base" hangingPunct="1">
              <a:spcBef>
                <a:spcPct val="0"/>
              </a:spcBef>
              <a:spcAft>
                <a:spcPct val="0"/>
              </a:spcAft>
            </a:pPr>
            <a:fld id="{7D8EF5F2-A3BF-4F51-BEB0-81E819F05CBC}" type="slidenum">
              <a:rPr lang="fr-FR" sz="800" b="1" i="1">
                <a:solidFill>
                  <a:prstClr val="black"/>
                </a:solidFill>
              </a:rPr>
              <a:pPr algn="r" eaLnBrk="1" fontAlgn="base" hangingPunct="1">
                <a:spcBef>
                  <a:spcPct val="0"/>
                </a:spcBef>
                <a:spcAft>
                  <a:spcPct val="0"/>
                </a:spcAft>
              </a:pPr>
              <a:t>24</a:t>
            </a:fld>
            <a:endParaRPr lang="fr-FR" sz="800" b="1" i="1" dirty="0">
              <a:solidFill>
                <a:prstClr val="black"/>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Bénéfices</a:t>
            </a:r>
          </a:p>
        </p:txBody>
      </p:sp>
      <p:pic>
        <p:nvPicPr>
          <p:cNvPr id="16414" name="Espace réservé du contenu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Intervention</a:t>
            </a:r>
          </a:p>
        </p:txBody>
      </p:sp>
      <p:pic>
        <p:nvPicPr>
          <p:cNvPr id="16418" name="Espace réservé du contenu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Espace réservé du contenu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Espace réservé du contenu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86013" y="162877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a:defRPr/>
            </a:pPr>
            <a:r>
              <a:rPr lang="fr-FR" sz="1000" dirty="0">
                <a:solidFill>
                  <a:srgbClr val="33342E"/>
                </a:solidFill>
                <a:latin typeface="Verdana" pitchFamily="34" charset="0"/>
                <a:cs typeface="Arial" charset="0"/>
              </a:rPr>
              <a:t>Saint </a:t>
            </a:r>
            <a:r>
              <a:rPr lang="fr-FR" sz="1000" dirty="0" err="1">
                <a:solidFill>
                  <a:srgbClr val="33342E"/>
                </a:solidFill>
                <a:latin typeface="Verdana" pitchFamily="34" charset="0"/>
                <a:cs typeface="Arial" charset="0"/>
              </a:rPr>
              <a:t>Gobain</a:t>
            </a:r>
            <a:r>
              <a:rPr lang="fr-FR" sz="1000" dirty="0">
                <a:solidFill>
                  <a:srgbClr val="33342E"/>
                </a:solidFill>
                <a:latin typeface="Verdana" pitchFamily="34" charset="0"/>
                <a:cs typeface="Arial" charset="0"/>
              </a:rPr>
              <a:t> est un groupe à l’échelle internationale présent dans 64 pays.</a:t>
            </a:r>
          </a:p>
          <a:p>
            <a:pPr>
              <a:defRPr/>
            </a:pPr>
            <a:endParaRPr lang="fr-FR" sz="1000" dirty="0">
              <a:solidFill>
                <a:srgbClr val="33342E"/>
              </a:solidFill>
              <a:latin typeface="Verdana" pitchFamily="34" charset="0"/>
              <a:cs typeface="Arial" charset="0"/>
            </a:endParaRPr>
          </a:p>
          <a:p>
            <a:pPr>
              <a:defRPr/>
            </a:pPr>
            <a:r>
              <a:rPr lang="fr-FR" sz="1000" dirty="0">
                <a:solidFill>
                  <a:srgbClr val="33342E"/>
                </a:solidFill>
                <a:latin typeface="Verdana" pitchFamily="34" charset="0"/>
                <a:cs typeface="Arial" charset="0"/>
              </a:rPr>
              <a:t>A l’échelle </a:t>
            </a:r>
            <a:r>
              <a:rPr lang="fr-FR" sz="1000" dirty="0" smtClean="0">
                <a:solidFill>
                  <a:srgbClr val="33342E"/>
                </a:solidFill>
                <a:latin typeface="Verdana" pitchFamily="34" charset="0"/>
                <a:cs typeface="Arial" charset="0"/>
              </a:rPr>
              <a:t>nationale, </a:t>
            </a:r>
          </a:p>
          <a:p>
            <a:pPr>
              <a:defRPr/>
            </a:pPr>
            <a:r>
              <a:rPr lang="fr-FR" sz="1000" dirty="0" smtClean="0">
                <a:solidFill>
                  <a:srgbClr val="33342E"/>
                </a:solidFill>
                <a:latin typeface="Verdana" pitchFamily="34" charset="0"/>
                <a:cs typeface="Arial" charset="0"/>
              </a:rPr>
              <a:t>Point </a:t>
            </a:r>
            <a:r>
              <a:rPr lang="fr-FR" sz="1000" dirty="0">
                <a:solidFill>
                  <a:srgbClr val="33342E"/>
                </a:solidFill>
                <a:latin typeface="Verdana" pitchFamily="34" charset="0"/>
                <a:cs typeface="Arial" charset="0"/>
              </a:rPr>
              <a:t>P, Enseigne </a:t>
            </a:r>
            <a:endParaRPr lang="fr-FR" sz="1000" dirty="0" smtClean="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du </a:t>
            </a:r>
            <a:r>
              <a:rPr lang="fr-FR" sz="1000" dirty="0">
                <a:solidFill>
                  <a:srgbClr val="33342E"/>
                </a:solidFill>
                <a:latin typeface="Verdana" pitchFamily="34" charset="0"/>
                <a:cs typeface="Arial" charset="0"/>
              </a:rPr>
              <a:t>Groupe, </a:t>
            </a:r>
            <a:endParaRPr lang="fr-FR" sz="1000" dirty="0" smtClean="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est </a:t>
            </a:r>
            <a:r>
              <a:rPr lang="fr-FR" sz="1000" dirty="0">
                <a:solidFill>
                  <a:srgbClr val="33342E"/>
                </a:solidFill>
                <a:latin typeface="Verdana" pitchFamily="34" charset="0"/>
                <a:cs typeface="Arial" charset="0"/>
              </a:rPr>
              <a:t>constituée </a:t>
            </a:r>
            <a:endParaRPr lang="fr-FR" sz="1000" dirty="0" smtClean="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de </a:t>
            </a:r>
            <a:r>
              <a:rPr lang="fr-FR" sz="1000" dirty="0">
                <a:solidFill>
                  <a:srgbClr val="33342E"/>
                </a:solidFill>
                <a:latin typeface="Verdana" pitchFamily="34" charset="0"/>
                <a:cs typeface="Arial" charset="0"/>
              </a:rPr>
              <a:t>plusieurs filiales. </a:t>
            </a:r>
            <a:endParaRPr lang="fr-FR" sz="1000" dirty="0" smtClean="0">
              <a:solidFill>
                <a:srgbClr val="33342E"/>
              </a:solidFill>
              <a:latin typeface="Verdana" pitchFamily="34" charset="0"/>
              <a:cs typeface="Arial" charset="0"/>
            </a:endParaRPr>
          </a:p>
          <a:p>
            <a:pPr>
              <a:defRPr/>
            </a:pPr>
            <a:endParaRPr lang="fr-FR" sz="1000" dirty="0">
              <a:solidFill>
                <a:srgbClr val="33342E"/>
              </a:solidFill>
              <a:latin typeface="Verdana" pitchFamily="34" charset="0"/>
              <a:cs typeface="Arial" charset="0"/>
            </a:endParaRPr>
          </a:p>
          <a:p>
            <a:pPr>
              <a:defRPr/>
            </a:pPr>
            <a:r>
              <a:rPr lang="fr-FR" sz="1000" b="1" i="1" dirty="0" smtClean="0">
                <a:solidFill>
                  <a:srgbClr val="33342E"/>
                </a:solidFill>
                <a:latin typeface="Verdana" pitchFamily="34" charset="0"/>
                <a:cs typeface="Arial" charset="0"/>
              </a:rPr>
              <a:t>La </a:t>
            </a:r>
            <a:r>
              <a:rPr lang="fr-FR" sz="1000" b="1" i="1" dirty="0">
                <a:solidFill>
                  <a:srgbClr val="33342E"/>
                </a:solidFill>
                <a:latin typeface="Verdana" pitchFamily="34" charset="0"/>
                <a:cs typeface="Arial" charset="0"/>
              </a:rPr>
              <a:t>DSI Point P </a:t>
            </a:r>
            <a:r>
              <a:rPr lang="fr-FR" sz="1000" b="1" i="1" dirty="0" smtClean="0">
                <a:solidFill>
                  <a:srgbClr val="33342E"/>
                </a:solidFill>
                <a:latin typeface="Verdana" pitchFamily="34" charset="0"/>
                <a:cs typeface="Arial" charset="0"/>
              </a:rPr>
              <a:t>a </a:t>
            </a:r>
          </a:p>
          <a:p>
            <a:pPr>
              <a:defRPr/>
            </a:pPr>
            <a:r>
              <a:rPr lang="fr-FR" sz="1000" b="1" i="1" dirty="0" smtClean="0">
                <a:solidFill>
                  <a:srgbClr val="33342E"/>
                </a:solidFill>
                <a:latin typeface="Verdana" pitchFamily="34" charset="0"/>
                <a:cs typeface="Arial" charset="0"/>
              </a:rPr>
              <a:t>lancé un </a:t>
            </a:r>
            <a:r>
              <a:rPr lang="fr-FR" sz="1000" b="1" i="1" dirty="0">
                <a:solidFill>
                  <a:srgbClr val="33342E"/>
                </a:solidFill>
                <a:latin typeface="Verdana" pitchFamily="34" charset="0"/>
                <a:cs typeface="Arial" charset="0"/>
              </a:rPr>
              <a:t>projet </a:t>
            </a:r>
            <a:endParaRPr lang="fr-FR" sz="1000" b="1" i="1" dirty="0" smtClean="0">
              <a:solidFill>
                <a:srgbClr val="33342E"/>
              </a:solidFill>
              <a:latin typeface="Verdana" pitchFamily="34" charset="0"/>
              <a:cs typeface="Arial" charset="0"/>
            </a:endParaRPr>
          </a:p>
          <a:p>
            <a:pPr>
              <a:defRPr/>
            </a:pPr>
            <a:r>
              <a:rPr lang="fr-FR" sz="1000" b="1" i="1" dirty="0" smtClean="0">
                <a:solidFill>
                  <a:srgbClr val="33342E"/>
                </a:solidFill>
                <a:latin typeface="Verdana" pitchFamily="34" charset="0"/>
                <a:cs typeface="Arial" charset="0"/>
              </a:rPr>
              <a:t>d’implémentation de  SAP </a:t>
            </a:r>
            <a:r>
              <a:rPr lang="fr-FR" sz="1000" b="1" i="1" dirty="0" err="1">
                <a:solidFill>
                  <a:srgbClr val="33342E"/>
                </a:solidFill>
                <a:latin typeface="Verdana" pitchFamily="34" charset="0"/>
                <a:cs typeface="Arial" charset="0"/>
              </a:rPr>
              <a:t>Retail</a:t>
            </a:r>
            <a:r>
              <a:rPr lang="fr-FR" sz="1000" b="1" i="1" dirty="0">
                <a:solidFill>
                  <a:srgbClr val="33342E"/>
                </a:solidFill>
                <a:latin typeface="Verdana" pitchFamily="34" charset="0"/>
                <a:cs typeface="Arial" charset="0"/>
              </a:rPr>
              <a:t>.</a:t>
            </a:r>
          </a:p>
        </p:txBody>
      </p:sp>
      <p:sp>
        <p:nvSpPr>
          <p:cNvPr id="26" name="Espace réservé du contenu 3"/>
          <p:cNvSpPr txBox="1">
            <a:spLocks/>
          </p:cNvSpPr>
          <p:nvPr/>
        </p:nvSpPr>
        <p:spPr bwMode="auto">
          <a:xfrm>
            <a:off x="5711825" y="1630363"/>
            <a:ext cx="3181350" cy="2087562"/>
          </a:xfrm>
          <a:prstGeom prst="rect">
            <a:avLst/>
          </a:prstGeom>
          <a:noFill/>
          <a:extLst/>
        </p:spPr>
        <p:style>
          <a:lnRef idx="0">
            <a:scrgbClr r="0" g="0" b="0"/>
          </a:lnRef>
          <a:fillRef idx="1001">
            <a:schemeClr val="lt1"/>
          </a:fillRef>
          <a:effectRef idx="0">
            <a:scrgbClr r="0" g="0" b="0"/>
          </a:effectRef>
          <a:fontRef idx="major"/>
        </p:style>
        <p:txBody>
          <a:bodyPr/>
          <a:lstStyle/>
          <a:p>
            <a:pPr>
              <a:defRPr/>
            </a:pPr>
            <a:r>
              <a:rPr lang="fr-FR" sz="1000" dirty="0">
                <a:solidFill>
                  <a:srgbClr val="33342E"/>
                </a:solidFill>
                <a:latin typeface="Verdana" pitchFamily="34" charset="0"/>
                <a:cs typeface="Arial" charset="0"/>
              </a:rPr>
              <a:t>La </a:t>
            </a:r>
            <a:r>
              <a:rPr lang="fr-FR" sz="1000" dirty="0" smtClean="0">
                <a:solidFill>
                  <a:srgbClr val="33342E"/>
                </a:solidFill>
                <a:latin typeface="Verdana" pitchFamily="34" charset="0"/>
                <a:cs typeface="Arial" charset="0"/>
              </a:rPr>
              <a:t>mission initiale confiée </a:t>
            </a:r>
            <a:r>
              <a:rPr lang="fr-FR" sz="1000" dirty="0">
                <a:solidFill>
                  <a:srgbClr val="33342E"/>
                </a:solidFill>
                <a:latin typeface="Verdana" pitchFamily="34" charset="0"/>
                <a:cs typeface="Arial" charset="0"/>
              </a:rPr>
              <a:t>à </a:t>
            </a:r>
            <a:r>
              <a:rPr lang="fr-FR" sz="1000" dirty="0" smtClean="0">
                <a:solidFill>
                  <a:srgbClr val="33342E"/>
                </a:solidFill>
                <a:latin typeface="Verdana" pitchFamily="34" charset="0"/>
                <a:cs typeface="Arial" charset="0"/>
              </a:rPr>
              <a:t>d²X </a:t>
            </a:r>
            <a:r>
              <a:rPr lang="fr-FR" sz="1000" dirty="0">
                <a:solidFill>
                  <a:srgbClr val="33342E"/>
                </a:solidFill>
                <a:latin typeface="Verdana" pitchFamily="34" charset="0"/>
                <a:cs typeface="Arial" charset="0"/>
              </a:rPr>
              <a:t>Expertise </a:t>
            </a:r>
            <a:r>
              <a:rPr lang="fr-FR" sz="1000" dirty="0" smtClean="0">
                <a:solidFill>
                  <a:srgbClr val="33342E"/>
                </a:solidFill>
                <a:latin typeface="Verdana" pitchFamily="34" charset="0"/>
                <a:cs typeface="Arial" charset="0"/>
              </a:rPr>
              <a:t>concernait :</a:t>
            </a:r>
            <a:endParaRPr lang="fr-FR" sz="1000" dirty="0">
              <a:solidFill>
                <a:srgbClr val="33342E"/>
              </a:solidFill>
              <a:latin typeface="Verdana" pitchFamily="34" charset="0"/>
              <a:cs typeface="Arial" charset="0"/>
            </a:endParaRP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les indicateurs projet, </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le suivi budgétaire,</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la communication projet – au travers notamment de l’organisation d’évènements</a:t>
            </a:r>
            <a:r>
              <a:rPr lang="fr-FR" sz="1000" dirty="0" smtClean="0">
                <a:solidFill>
                  <a:srgbClr val="33342E"/>
                </a:solidFill>
                <a:latin typeface="Verdana" pitchFamily="34" charset="0"/>
                <a:cs typeface="Arial" charset="0"/>
              </a:rPr>
              <a:t>.</a:t>
            </a:r>
          </a:p>
          <a:p>
            <a:pPr marL="171450" indent="-171450">
              <a:buFont typeface="Wingdings" panose="05000000000000000000" pitchFamily="2" charset="2"/>
              <a:buChar char="§"/>
              <a:defRPr/>
            </a:pPr>
            <a:endParaRPr lang="fr-FR" sz="1000" dirty="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Notre consultante a pu étendre son périmètre à la gestion de la mise en place des autorisations SAP. </a:t>
            </a:r>
            <a:endParaRPr lang="fr-FR" sz="1000" dirty="0">
              <a:solidFill>
                <a:srgbClr val="33342E"/>
              </a:solidFill>
              <a:latin typeface="Verdana" pitchFamily="34" charset="0"/>
              <a:cs typeface="Arial" charset="0"/>
            </a:endParaRPr>
          </a:p>
        </p:txBody>
      </p:sp>
      <p:sp>
        <p:nvSpPr>
          <p:cNvPr id="27" name="Espace réservé du contenu 3"/>
          <p:cNvSpPr txBox="1">
            <a:spLocks/>
          </p:cNvSpPr>
          <p:nvPr/>
        </p:nvSpPr>
        <p:spPr bwMode="auto">
          <a:xfrm>
            <a:off x="5724525" y="4365625"/>
            <a:ext cx="3168650"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fontAlgn="base" hangingPunct="0">
              <a:spcBef>
                <a:spcPct val="20000"/>
              </a:spcBef>
              <a:spcAft>
                <a:spcPct val="0"/>
              </a:spcAft>
              <a:buClr>
                <a:srgbClr val="CC3300"/>
              </a:buClr>
              <a:defRPr/>
            </a:pPr>
            <a:endParaRPr lang="fr-FR" sz="1000" dirty="0" smtClean="0">
              <a:solidFill>
                <a:srgbClr val="33342E"/>
              </a:solidFill>
              <a:latin typeface="Verdana" pitchFamily="34" charset="0"/>
              <a:cs typeface="Arial" charset="0"/>
            </a:endParaRPr>
          </a:p>
          <a:p>
            <a:pPr marL="0" lvl="1" algn="just" eaLnBrk="0" fontAlgn="base" hangingPunct="0">
              <a:spcBef>
                <a:spcPct val="20000"/>
              </a:spcBef>
              <a:spcAft>
                <a:spcPct val="0"/>
              </a:spcAft>
              <a:buClr>
                <a:srgbClr val="CC3300"/>
              </a:buClr>
              <a:defRPr/>
            </a:pPr>
            <a:r>
              <a:rPr lang="fr-FR" sz="1000" dirty="0" smtClean="0">
                <a:solidFill>
                  <a:srgbClr val="33342E"/>
                </a:solidFill>
                <a:latin typeface="Verdana" pitchFamily="34" charset="0"/>
                <a:cs typeface="Arial" charset="0"/>
              </a:rPr>
              <a:t>Dans le cadre de sa </a:t>
            </a:r>
            <a:r>
              <a:rPr lang="fr-FR" sz="1000" dirty="0">
                <a:solidFill>
                  <a:srgbClr val="33342E"/>
                </a:solidFill>
                <a:latin typeface="Verdana" pitchFamily="34" charset="0"/>
                <a:cs typeface="Arial" charset="0"/>
              </a:rPr>
              <a:t>mission, </a:t>
            </a:r>
            <a:r>
              <a:rPr lang="fr-FR" sz="1000" dirty="0" smtClean="0">
                <a:solidFill>
                  <a:srgbClr val="33342E"/>
                </a:solidFill>
                <a:latin typeface="Verdana" pitchFamily="34" charset="0"/>
                <a:cs typeface="Arial" charset="0"/>
              </a:rPr>
              <a:t>d²X Expertise : </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automatise le suivi des indicateurs et des investissements liés au projet</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a</a:t>
            </a:r>
            <a:r>
              <a:rPr lang="fr-FR" sz="1000" dirty="0" smtClean="0">
                <a:solidFill>
                  <a:srgbClr val="33342E"/>
                </a:solidFill>
                <a:latin typeface="Verdana" pitchFamily="34" charset="0"/>
                <a:cs typeface="Arial" charset="0"/>
              </a:rPr>
              <a:t>ssure le suivi budgétaire</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c</a:t>
            </a:r>
            <a:r>
              <a:rPr lang="fr-FR" sz="1000" dirty="0" smtClean="0">
                <a:solidFill>
                  <a:srgbClr val="33342E"/>
                </a:solidFill>
                <a:latin typeface="Verdana" pitchFamily="34" charset="0"/>
                <a:cs typeface="Arial" charset="0"/>
              </a:rPr>
              <a:t>ontribue à une communication projet dynamique</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a</a:t>
            </a:r>
            <a:r>
              <a:rPr lang="fr-FR" sz="1000" dirty="0" smtClean="0">
                <a:solidFill>
                  <a:srgbClr val="33342E"/>
                </a:solidFill>
                <a:latin typeface="Verdana" pitchFamily="34" charset="0"/>
                <a:cs typeface="Arial" charset="0"/>
              </a:rPr>
              <a:t>pporte ses compétences en matière de sécurité </a:t>
            </a:r>
            <a:endParaRPr lang="fr-FR" sz="1000" dirty="0">
              <a:solidFill>
                <a:srgbClr val="33342E"/>
              </a:solidFill>
              <a:latin typeface="Verdana" pitchFamily="34" charset="0"/>
              <a:cs typeface="Arial" charset="0"/>
            </a:endParaRPr>
          </a:p>
        </p:txBody>
      </p:sp>
      <p:sp>
        <p:nvSpPr>
          <p:cNvPr id="28" name="Espace réservé du contenu 3"/>
          <p:cNvSpPr txBox="1">
            <a:spLocks/>
          </p:cNvSpPr>
          <p:nvPr/>
        </p:nvSpPr>
        <p:spPr bwMode="auto">
          <a:xfrm>
            <a:off x="2386013" y="436562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fontAlgn="base" hangingPunct="0">
              <a:spcBef>
                <a:spcPct val="20000"/>
              </a:spcBef>
              <a:spcAft>
                <a:spcPct val="0"/>
              </a:spcAft>
              <a:buClr>
                <a:srgbClr val="CC3300"/>
              </a:buClr>
              <a:buFont typeface="Wingdings 3" pitchFamily="18" charset="2"/>
              <a:buNone/>
              <a:defRPr/>
            </a:pPr>
            <a:endParaRPr lang="fr-FR" sz="1000" dirty="0" smtClean="0">
              <a:solidFill>
                <a:srgbClr val="33342E"/>
              </a:solidFill>
              <a:latin typeface="Verdana" pitchFamily="34" charset="0"/>
              <a:cs typeface="Arial" charset="0"/>
            </a:endParaRPr>
          </a:p>
          <a:p>
            <a:pPr marL="0" lvl="1" algn="just" eaLnBrk="0" fontAlgn="base" hangingPunct="0">
              <a:spcBef>
                <a:spcPct val="20000"/>
              </a:spcBef>
              <a:spcAft>
                <a:spcPct val="0"/>
              </a:spcAft>
              <a:buClr>
                <a:srgbClr val="CC3300"/>
              </a:buClr>
              <a:buFont typeface="Wingdings 3" pitchFamily="18" charset="2"/>
              <a:buNone/>
              <a:defRPr/>
            </a:pPr>
            <a:r>
              <a:rPr lang="fr-FR" sz="1000" dirty="0" smtClean="0">
                <a:solidFill>
                  <a:srgbClr val="33342E"/>
                </a:solidFill>
                <a:latin typeface="Verdana" pitchFamily="34" charset="0"/>
                <a:cs typeface="Arial" charset="0"/>
              </a:rPr>
              <a:t>Les </a:t>
            </a:r>
            <a:r>
              <a:rPr lang="fr-FR" sz="1000" dirty="0">
                <a:solidFill>
                  <a:srgbClr val="33342E"/>
                </a:solidFill>
                <a:latin typeface="Verdana" pitchFamily="34" charset="0"/>
                <a:cs typeface="Arial" charset="0"/>
              </a:rPr>
              <a:t>principaux </a:t>
            </a:r>
            <a:r>
              <a:rPr lang="fr-FR" sz="1000" dirty="0" smtClean="0">
                <a:solidFill>
                  <a:srgbClr val="33342E"/>
                </a:solidFill>
                <a:latin typeface="Verdana" pitchFamily="34" charset="0"/>
                <a:cs typeface="Arial" charset="0"/>
              </a:rPr>
              <a:t>points clés du 1</a:t>
            </a:r>
            <a:r>
              <a:rPr lang="fr-FR" sz="1000" baseline="30000" dirty="0" smtClean="0">
                <a:solidFill>
                  <a:srgbClr val="33342E"/>
                </a:solidFill>
                <a:latin typeface="Verdana" pitchFamily="34" charset="0"/>
                <a:cs typeface="Arial" charset="0"/>
              </a:rPr>
              <a:t>er</a:t>
            </a:r>
            <a:r>
              <a:rPr lang="fr-FR" sz="1000" dirty="0" smtClean="0">
                <a:solidFill>
                  <a:srgbClr val="33342E"/>
                </a:solidFill>
                <a:latin typeface="Verdana" pitchFamily="34" charset="0"/>
                <a:cs typeface="Arial" charset="0"/>
              </a:rPr>
              <a:t> Lot  de ce projet sont:</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amélioration et harmonisation des processus pour une meilleure gestion de l’offre,</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m</a:t>
            </a:r>
            <a:r>
              <a:rPr lang="fr-FR" sz="1000" dirty="0" smtClean="0">
                <a:solidFill>
                  <a:srgbClr val="33342E"/>
                </a:solidFill>
                <a:latin typeface="Verdana" pitchFamily="34" charset="0"/>
                <a:cs typeface="Arial" charset="0"/>
              </a:rPr>
              <a:t>aitrise tarifaire, </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modélisation unique pour les enseignes,</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s</a:t>
            </a:r>
            <a:r>
              <a:rPr lang="fr-FR" sz="1000" dirty="0" smtClean="0">
                <a:solidFill>
                  <a:srgbClr val="33342E"/>
                </a:solidFill>
                <a:latin typeface="Verdana" pitchFamily="34" charset="0"/>
                <a:cs typeface="Arial" charset="0"/>
              </a:rPr>
              <a:t>implification de la gestion du plan de stock,</a:t>
            </a:r>
          </a:p>
          <a:p>
            <a:pPr marL="171450" lvl="1" indent="-171450" algn="just" eaLnBrk="0" fontAlgn="base" hangingPunct="0">
              <a:spcBef>
                <a:spcPct val="20000"/>
              </a:spcBef>
              <a:spcAft>
                <a:spcPct val="0"/>
              </a:spcAft>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optimisation des achats et des ventes.</a:t>
            </a:r>
          </a:p>
          <a:p>
            <a:pPr marL="0" lvl="1" algn="just" eaLnBrk="0" fontAlgn="base" hangingPunct="0">
              <a:spcBef>
                <a:spcPct val="20000"/>
              </a:spcBef>
              <a:spcAft>
                <a:spcPct val="0"/>
              </a:spcAft>
              <a:buClr>
                <a:srgbClr val="CC3300"/>
              </a:buClr>
              <a:buFont typeface="Wingdings 3" pitchFamily="18" charset="2"/>
              <a:buNone/>
              <a:defRPr/>
            </a:pPr>
            <a:endParaRPr lang="fr-FR" sz="1000" dirty="0">
              <a:solidFill>
                <a:srgbClr val="33342E"/>
              </a:solidFill>
              <a:latin typeface="Verdana" pitchFamily="34" charset="0"/>
              <a:cs typeface="Arial" charset="0"/>
            </a:endParaRPr>
          </a:p>
        </p:txBody>
      </p:sp>
      <p:sp>
        <p:nvSpPr>
          <p:cNvPr id="16425" name="Rectangle 4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fr-FR">
              <a:solidFill>
                <a:prstClr val="white"/>
              </a:solidFill>
              <a:cs typeface="Arial" charset="0"/>
            </a:endParaRPr>
          </a:p>
        </p:txBody>
      </p:sp>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à coins arrondis 34"/>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6"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270000"/>
            <a:ext cx="18827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2149222"/>
            <a:ext cx="1331130" cy="104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à coins arrondis 37"/>
          <p:cNvSpPr/>
          <p:nvPr/>
        </p:nvSpPr>
        <p:spPr>
          <a:xfrm>
            <a:off x="7380858" y="260350"/>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PMO</a:t>
            </a:r>
            <a:endPar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90384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Espace réservé du numéro de diapositive 3"/>
          <p:cNvSpPr txBox="1">
            <a:spLocks noGrp="1"/>
          </p:cNvSpPr>
          <p:nvPr/>
        </p:nvSpPr>
        <p:spPr bwMode="auto">
          <a:xfrm>
            <a:off x="7451725" y="6453188"/>
            <a:ext cx="1235075" cy="209550"/>
          </a:xfrm>
          <a:prstGeom prst="rect">
            <a:avLst/>
          </a:prstGeom>
          <a:noFill/>
          <a:ln>
            <a:miter lim="800000"/>
            <a:headEnd/>
            <a:tailEnd/>
          </a:ln>
        </p:spPr>
        <p:txBody>
          <a:bodyPr/>
          <a:lstStyle/>
          <a:p>
            <a:pPr algn="r" fontAlgn="base">
              <a:spcBef>
                <a:spcPct val="0"/>
              </a:spcBef>
              <a:spcAft>
                <a:spcPct val="0"/>
              </a:spcAft>
              <a:defRPr/>
            </a:pPr>
            <a:fld id="{B1669F93-0BCF-4906-9E07-7E38A24790CC}" type="slidenum">
              <a:rPr lang="fr-FR" sz="800" b="1" i="1">
                <a:solidFill>
                  <a:prstClr val="black"/>
                </a:solidFill>
              </a:rPr>
              <a:pPr algn="r" fontAlgn="base">
                <a:spcBef>
                  <a:spcPct val="0"/>
                </a:spcBef>
                <a:spcAft>
                  <a:spcPct val="0"/>
                </a:spcAft>
                <a:defRPr/>
              </a:pPr>
              <a:t>25</a:t>
            </a:fld>
            <a:endParaRPr lang="fr-FR" sz="800" b="1" i="1">
              <a:solidFill>
                <a:prstClr val="black"/>
              </a:solidFill>
            </a:endParaRPr>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endParaRPr lang="fr-FR" dirty="0">
              <a:solidFill>
                <a:prstClr val="black"/>
              </a:solidFill>
            </a:endParaRPr>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1640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fontAlgn="base" hangingPunct="1">
              <a:spcBef>
                <a:spcPct val="0"/>
              </a:spcBef>
              <a:spcAft>
                <a:spcPct val="0"/>
              </a:spcAft>
            </a:pPr>
            <a:fld id="{959F5681-3D01-464E-BBC3-8E3CDAB5EC34}" type="slidenum">
              <a:rPr lang="fr-FR" sz="800" b="1" i="1">
                <a:solidFill>
                  <a:prstClr val="black"/>
                </a:solidFill>
              </a:rPr>
              <a:pPr algn="r" eaLnBrk="1" fontAlgn="base" hangingPunct="1">
                <a:spcBef>
                  <a:spcPct val="0"/>
                </a:spcBef>
                <a:spcAft>
                  <a:spcPct val="0"/>
                </a:spcAft>
              </a:pPr>
              <a:t>25</a:t>
            </a:fld>
            <a:endParaRPr lang="fr-FR" sz="800" b="1" i="1">
              <a:solidFill>
                <a:prstClr val="black"/>
              </a:solidFill>
            </a:endParaRPr>
          </a:p>
        </p:txBody>
      </p:sp>
      <p:sp>
        <p:nvSpPr>
          <p:cNvPr id="1640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fontAlgn="base" hangingPunct="1">
              <a:spcBef>
                <a:spcPct val="0"/>
              </a:spcBef>
              <a:spcAft>
                <a:spcPct val="0"/>
              </a:spcAft>
            </a:pPr>
            <a:fld id="{7D8EF5F2-A3BF-4F51-BEB0-81E819F05CBC}" type="slidenum">
              <a:rPr lang="fr-FR" sz="800" b="1" i="1">
                <a:solidFill>
                  <a:prstClr val="black"/>
                </a:solidFill>
              </a:rPr>
              <a:pPr algn="r" eaLnBrk="1" fontAlgn="base" hangingPunct="1">
                <a:spcBef>
                  <a:spcPct val="0"/>
                </a:spcBef>
                <a:spcAft>
                  <a:spcPct val="0"/>
                </a:spcAft>
              </a:pPr>
              <a:t>25</a:t>
            </a:fld>
            <a:endParaRPr lang="fr-FR" sz="800" b="1" i="1" dirty="0">
              <a:solidFill>
                <a:prstClr val="black"/>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Bénéfices</a:t>
            </a:r>
          </a:p>
        </p:txBody>
      </p:sp>
      <p:pic>
        <p:nvPicPr>
          <p:cNvPr id="16414" name="Espace réservé du contenu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Intervention</a:t>
            </a:r>
          </a:p>
        </p:txBody>
      </p:sp>
      <p:pic>
        <p:nvPicPr>
          <p:cNvPr id="16418" name="Espace réservé du contenu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Espace réservé du contenu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Espace réservé du contenu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86013" y="162877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a:defRPr/>
            </a:pPr>
            <a:r>
              <a:rPr lang="fr-FR" sz="1000" dirty="0">
                <a:solidFill>
                  <a:srgbClr val="33342E"/>
                </a:solidFill>
                <a:latin typeface="Verdana" pitchFamily="34" charset="0"/>
                <a:cs typeface="Arial" charset="0"/>
              </a:rPr>
              <a:t>L'Hospice général est chargé de mettre en œuvre la politique sociale du canton de Genève. </a:t>
            </a:r>
            <a:r>
              <a:rPr lang="fr-FR" sz="1000" dirty="0" smtClean="0">
                <a:solidFill>
                  <a:srgbClr val="33342E"/>
                </a:solidFill>
                <a:latin typeface="Verdana" pitchFamily="34" charset="0"/>
                <a:cs typeface="Arial" charset="0"/>
              </a:rPr>
              <a:t>L’HG, c'est </a:t>
            </a:r>
            <a:r>
              <a:rPr lang="fr-FR" sz="1000" dirty="0">
                <a:solidFill>
                  <a:srgbClr val="33342E"/>
                </a:solidFill>
                <a:latin typeface="Verdana" pitchFamily="34" charset="0"/>
                <a:cs typeface="Arial" charset="0"/>
              </a:rPr>
              <a:t>475 ans d'existence, 1200 salariés, près de 50 sites sur </a:t>
            </a:r>
            <a:r>
              <a:rPr lang="fr-FR" sz="1000" dirty="0" smtClean="0">
                <a:solidFill>
                  <a:srgbClr val="33342E"/>
                </a:solidFill>
                <a:latin typeface="Verdana" pitchFamily="34" charset="0"/>
                <a:cs typeface="Arial" charset="0"/>
              </a:rPr>
              <a:t>Genève. </a:t>
            </a:r>
          </a:p>
          <a:p>
            <a:pPr>
              <a:defRPr/>
            </a:pPr>
            <a:r>
              <a:rPr lang="fr-FR" sz="1000" dirty="0" smtClean="0">
                <a:solidFill>
                  <a:srgbClr val="33342E"/>
                </a:solidFill>
                <a:latin typeface="Verdana" pitchFamily="34" charset="0"/>
                <a:cs typeface="Arial" charset="0"/>
              </a:rPr>
              <a:t>Le </a:t>
            </a:r>
            <a:r>
              <a:rPr lang="fr-FR" sz="1000" dirty="0">
                <a:solidFill>
                  <a:srgbClr val="33342E"/>
                </a:solidFill>
                <a:latin typeface="Verdana" pitchFamily="34" charset="0"/>
                <a:cs typeface="Arial" charset="0"/>
              </a:rPr>
              <a:t>Service des Systèmes informatiques (SSI) de l'Hospice s'est trouvé confronté à un contexte nécessitant </a:t>
            </a:r>
            <a:r>
              <a:rPr lang="fr-FR" sz="1000" dirty="0" smtClean="0">
                <a:solidFill>
                  <a:srgbClr val="33342E"/>
                </a:solidFill>
                <a:latin typeface="Verdana" pitchFamily="34" charset="0"/>
                <a:cs typeface="Arial" charset="0"/>
              </a:rPr>
              <a:t>:</a:t>
            </a:r>
            <a:endParaRPr lang="fr-FR" sz="1000" dirty="0">
              <a:solidFill>
                <a:srgbClr val="33342E"/>
              </a:solidFill>
              <a:latin typeface="Verdana" pitchFamily="34" charset="0"/>
              <a:cs typeface="Arial" charset="0"/>
            </a:endParaRP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une </a:t>
            </a:r>
            <a:r>
              <a:rPr lang="fr-FR" sz="1000" dirty="0">
                <a:solidFill>
                  <a:srgbClr val="33342E"/>
                </a:solidFill>
                <a:latin typeface="Verdana" pitchFamily="34" charset="0"/>
                <a:cs typeface="Arial" charset="0"/>
              </a:rPr>
              <a:t>nouvelle organisation, liée à la mise en place des processus ITIL,</a:t>
            </a: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une </a:t>
            </a:r>
            <a:r>
              <a:rPr lang="fr-FR" sz="1000" dirty="0">
                <a:solidFill>
                  <a:srgbClr val="33342E"/>
                </a:solidFill>
                <a:latin typeface="Verdana" pitchFamily="34" charset="0"/>
                <a:cs typeface="Arial" charset="0"/>
              </a:rPr>
              <a:t>meilleure visibilité des activités,</a:t>
            </a: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la </a:t>
            </a:r>
            <a:r>
              <a:rPr lang="fr-FR" sz="1000" dirty="0">
                <a:solidFill>
                  <a:srgbClr val="33342E"/>
                </a:solidFill>
                <a:latin typeface="Verdana" pitchFamily="34" charset="0"/>
                <a:cs typeface="Arial" charset="0"/>
              </a:rPr>
              <a:t>définition d'indicateurs de pilotage et de gouvernance.</a:t>
            </a:r>
          </a:p>
        </p:txBody>
      </p:sp>
      <p:sp>
        <p:nvSpPr>
          <p:cNvPr id="26" name="Espace réservé du contenu 3"/>
          <p:cNvSpPr txBox="1">
            <a:spLocks/>
          </p:cNvSpPr>
          <p:nvPr/>
        </p:nvSpPr>
        <p:spPr bwMode="auto">
          <a:xfrm>
            <a:off x="5711825" y="1630363"/>
            <a:ext cx="3181350" cy="2087562"/>
          </a:xfrm>
          <a:prstGeom prst="rect">
            <a:avLst/>
          </a:prstGeom>
          <a:noFill/>
          <a:extLst/>
        </p:spPr>
        <p:style>
          <a:lnRef idx="0">
            <a:scrgbClr r="0" g="0" b="0"/>
          </a:lnRef>
          <a:fillRef idx="1001">
            <a:schemeClr val="lt1"/>
          </a:fillRef>
          <a:effectRef idx="0">
            <a:scrgbClr r="0" g="0" b="0"/>
          </a:effectRef>
          <a:fontRef idx="major"/>
        </p:style>
        <p:txBody>
          <a:bodyPr/>
          <a:lstStyle/>
          <a:p>
            <a:pPr>
              <a:defRPr/>
            </a:pPr>
            <a:endParaRPr lang="fr-FR" sz="1000" dirty="0" smtClean="0">
              <a:solidFill>
                <a:srgbClr val="33342E"/>
              </a:solidFill>
              <a:latin typeface="Verdana" pitchFamily="34" charset="0"/>
              <a:cs typeface="Arial" charset="0"/>
            </a:endParaRPr>
          </a:p>
          <a:p>
            <a:pPr>
              <a:defRPr/>
            </a:pPr>
            <a:endParaRPr lang="fr-FR" sz="1000" dirty="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Le </a:t>
            </a:r>
            <a:r>
              <a:rPr lang="fr-FR" sz="1000" dirty="0">
                <a:solidFill>
                  <a:srgbClr val="33342E"/>
                </a:solidFill>
                <a:latin typeface="Verdana" pitchFamily="34" charset="0"/>
                <a:cs typeface="Arial" charset="0"/>
              </a:rPr>
              <a:t>SSI a souhaité être accompagné par d²X Expertise sur </a:t>
            </a:r>
            <a:r>
              <a:rPr lang="fr-FR" sz="1000" dirty="0" smtClean="0">
                <a:solidFill>
                  <a:srgbClr val="33342E"/>
                </a:solidFill>
                <a:latin typeface="Verdana" pitchFamily="34" charset="0"/>
                <a:cs typeface="Arial" charset="0"/>
              </a:rPr>
              <a:t>:</a:t>
            </a:r>
            <a:endParaRPr lang="fr-FR" sz="1000" dirty="0">
              <a:solidFill>
                <a:srgbClr val="33342E"/>
              </a:solidFill>
              <a:latin typeface="Verdana" pitchFamily="34" charset="0"/>
              <a:cs typeface="Arial" charset="0"/>
            </a:endParaRP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un </a:t>
            </a:r>
            <a:r>
              <a:rPr lang="fr-FR" sz="1000" dirty="0">
                <a:solidFill>
                  <a:srgbClr val="33342E"/>
                </a:solidFill>
                <a:latin typeface="Verdana" pitchFamily="34" charset="0"/>
                <a:cs typeface="Arial" charset="0"/>
              </a:rPr>
              <a:t>Audit de maturité des processus ITIL,</a:t>
            </a: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la </a:t>
            </a:r>
            <a:r>
              <a:rPr lang="fr-FR" sz="1000" dirty="0">
                <a:solidFill>
                  <a:srgbClr val="33342E"/>
                </a:solidFill>
                <a:latin typeface="Verdana" pitchFamily="34" charset="0"/>
                <a:cs typeface="Arial" charset="0"/>
              </a:rPr>
              <a:t>mise en place d'un change </a:t>
            </a:r>
            <a:r>
              <a:rPr lang="fr-FR" sz="1000" dirty="0" smtClean="0">
                <a:solidFill>
                  <a:srgbClr val="33342E"/>
                </a:solidFill>
                <a:latin typeface="Verdana" pitchFamily="34" charset="0"/>
                <a:cs typeface="Arial" charset="0"/>
              </a:rPr>
              <a:t>management,</a:t>
            </a:r>
            <a:endParaRPr lang="fr-FR" sz="1000" dirty="0">
              <a:solidFill>
                <a:srgbClr val="33342E"/>
              </a:solidFill>
              <a:latin typeface="Verdana" pitchFamily="34" charset="0"/>
              <a:cs typeface="Arial" charset="0"/>
            </a:endParaRP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l'adaptation </a:t>
            </a:r>
            <a:r>
              <a:rPr lang="fr-FR" sz="1000" dirty="0">
                <a:solidFill>
                  <a:srgbClr val="33342E"/>
                </a:solidFill>
                <a:latin typeface="Verdana" pitchFamily="34" charset="0"/>
                <a:cs typeface="Arial" charset="0"/>
              </a:rPr>
              <a:t>des processus et des outils à la culture d'entreprise,</a:t>
            </a:r>
          </a:p>
          <a:p>
            <a:pPr marL="171450" lvl="1" indent="-171450" algn="just" eaLnBrk="0" hangingPunct="0">
              <a:spcBef>
                <a:spcPct val="20000"/>
              </a:spcBef>
              <a:buClr>
                <a:srgbClr val="CC3300"/>
              </a:buClr>
              <a:buFont typeface="Wingdings" panose="05000000000000000000" pitchFamily="2" charset="2"/>
              <a:buChar char="ü"/>
              <a:defRPr/>
            </a:pPr>
            <a:r>
              <a:rPr lang="fr-FR" sz="1000" dirty="0" smtClean="0">
                <a:solidFill>
                  <a:srgbClr val="33342E"/>
                </a:solidFill>
                <a:latin typeface="Verdana" pitchFamily="34" charset="0"/>
                <a:cs typeface="Arial" charset="0"/>
              </a:rPr>
              <a:t>la </a:t>
            </a:r>
            <a:r>
              <a:rPr lang="fr-FR" sz="1000" dirty="0">
                <a:solidFill>
                  <a:srgbClr val="33342E"/>
                </a:solidFill>
                <a:latin typeface="Verdana" pitchFamily="34" charset="0"/>
                <a:cs typeface="Arial" charset="0"/>
              </a:rPr>
              <a:t>définition et le déploiement de </a:t>
            </a:r>
            <a:r>
              <a:rPr lang="fr-FR" sz="1000" dirty="0" smtClean="0">
                <a:solidFill>
                  <a:srgbClr val="33342E"/>
                </a:solidFill>
                <a:latin typeface="Verdana" pitchFamily="34" charset="0"/>
                <a:cs typeface="Arial" charset="0"/>
              </a:rPr>
              <a:t>métriques.</a:t>
            </a:r>
            <a:endParaRPr lang="fr-FR" sz="1000" dirty="0">
              <a:solidFill>
                <a:srgbClr val="33342E"/>
              </a:solidFill>
              <a:latin typeface="Verdana" pitchFamily="34" charset="0"/>
              <a:cs typeface="Arial" charset="0"/>
            </a:endParaRPr>
          </a:p>
        </p:txBody>
      </p:sp>
      <p:sp>
        <p:nvSpPr>
          <p:cNvPr id="27" name="Espace réservé du contenu 3"/>
          <p:cNvSpPr txBox="1">
            <a:spLocks/>
          </p:cNvSpPr>
          <p:nvPr/>
        </p:nvSpPr>
        <p:spPr bwMode="auto">
          <a:xfrm>
            <a:off x="5724525" y="4365625"/>
            <a:ext cx="3168650"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fontAlgn="base" hangingPunct="0">
              <a:spcBef>
                <a:spcPct val="20000"/>
              </a:spcBef>
              <a:spcAft>
                <a:spcPct val="0"/>
              </a:spcAft>
              <a:buClr>
                <a:srgbClr val="CC3300"/>
              </a:buClr>
              <a:defRPr/>
            </a:pPr>
            <a:endParaRPr lang="fr-FR" sz="1000" dirty="0" smtClean="0">
              <a:solidFill>
                <a:srgbClr val="33342E"/>
              </a:solidFill>
              <a:latin typeface="Verdana" pitchFamily="34" charset="0"/>
              <a:cs typeface="Arial" charset="0"/>
            </a:endParaRPr>
          </a:p>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En faisant appel à d²X Expertise, l</a:t>
            </a:r>
            <a:r>
              <a:rPr lang="fr-FR" sz="1000" dirty="0" smtClean="0">
                <a:solidFill>
                  <a:srgbClr val="33342E"/>
                </a:solidFill>
                <a:latin typeface="Verdana" pitchFamily="34" charset="0"/>
                <a:cs typeface="Arial" charset="0"/>
              </a:rPr>
              <a:t>’HG </a:t>
            </a:r>
            <a:r>
              <a:rPr lang="fr-FR" sz="1000" dirty="0">
                <a:solidFill>
                  <a:srgbClr val="33342E"/>
                </a:solidFill>
                <a:latin typeface="Verdana" pitchFamily="34" charset="0"/>
                <a:cs typeface="Arial" charset="0"/>
              </a:rPr>
              <a:t>est désormais capable de négocier ses engagements vis-à-vis du métier.</a:t>
            </a:r>
          </a:p>
          <a:p>
            <a:pPr marL="0" lvl="1" algn="just" eaLnBrk="0" hangingPunct="0">
              <a:spcBef>
                <a:spcPct val="20000"/>
              </a:spcBef>
              <a:buClr>
                <a:srgbClr val="CC3300"/>
              </a:buClr>
              <a:defRPr/>
            </a:pP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Les points à retenir de notre intervention :</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le processus de Change Management et sa gouvernance (RFC, CAB, ECAB...) sont en place,</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le plan d'amélioration continue pour les différents processus est opérationnel.</a:t>
            </a:r>
          </a:p>
        </p:txBody>
      </p:sp>
      <p:sp>
        <p:nvSpPr>
          <p:cNvPr id="28" name="Espace réservé du contenu 3"/>
          <p:cNvSpPr txBox="1">
            <a:spLocks/>
          </p:cNvSpPr>
          <p:nvPr/>
        </p:nvSpPr>
        <p:spPr bwMode="auto">
          <a:xfrm>
            <a:off x="2386013" y="436562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fontAlgn="base" hangingPunct="0">
              <a:spcBef>
                <a:spcPct val="20000"/>
              </a:spcBef>
              <a:spcAft>
                <a:spcPct val="0"/>
              </a:spcAft>
              <a:buClr>
                <a:srgbClr val="CC3300"/>
              </a:buClr>
              <a:buFont typeface="Wingdings 3" pitchFamily="18" charset="2"/>
              <a:buNone/>
              <a:defRPr/>
            </a:pPr>
            <a:endParaRPr lang="fr-FR" sz="1000" dirty="0" smtClean="0">
              <a:solidFill>
                <a:srgbClr val="33342E"/>
              </a:solidFill>
              <a:latin typeface="Verdana" pitchFamily="34" charset="0"/>
              <a:cs typeface="Arial" charset="0"/>
            </a:endParaRPr>
          </a:p>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Les </a:t>
            </a:r>
            <a:r>
              <a:rPr lang="fr-FR" sz="1000" dirty="0" smtClean="0">
                <a:solidFill>
                  <a:srgbClr val="33342E"/>
                </a:solidFill>
                <a:latin typeface="Verdana" pitchFamily="34" charset="0"/>
                <a:cs typeface="Arial" charset="0"/>
              </a:rPr>
              <a:t>enjeux sont </a:t>
            </a:r>
            <a:r>
              <a:rPr lang="fr-FR" sz="1000" dirty="0">
                <a:solidFill>
                  <a:srgbClr val="33342E"/>
                </a:solidFill>
                <a:latin typeface="Verdana" pitchFamily="34" charset="0"/>
                <a:cs typeface="Arial" charset="0"/>
              </a:rPr>
              <a:t>bien définis :</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évaluer les processus de façon pragmatique,</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intégrer les opérationnels et prendre leurs avis (la vraie vie..),</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trouver les indicateurs utiles et efficaces (4 ou 5 pertinents mieux que 30...)</a:t>
            </a:r>
          </a:p>
        </p:txBody>
      </p:sp>
      <p:sp>
        <p:nvSpPr>
          <p:cNvPr id="16425" name="Rectangle 4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fr-FR">
              <a:solidFill>
                <a:prstClr val="white"/>
              </a:solidFill>
              <a:cs typeface="Arial" charset="0"/>
            </a:endParaRPr>
          </a:p>
        </p:txBody>
      </p:sp>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à coins arrondis 34"/>
          <p:cNvSpPr/>
          <p:nvPr/>
        </p:nvSpPr>
        <p:spPr>
          <a:xfrm>
            <a:off x="7380312" y="260648"/>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6"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pic>
        <p:nvPicPr>
          <p:cNvPr id="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3568" y="1269999"/>
            <a:ext cx="1475946" cy="97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à coins arrondis 37"/>
          <p:cNvSpPr/>
          <p:nvPr/>
        </p:nvSpPr>
        <p:spPr>
          <a:xfrm>
            <a:off x="9385976" y="1916831"/>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extLst>
      <p:ext uri="{BB962C8B-B14F-4D97-AF65-F5344CB8AC3E}">
        <p14:creationId xmlns:p14="http://schemas.microsoft.com/office/powerpoint/2010/main" val="2743056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Espace réservé du numéro de diapositive 3"/>
          <p:cNvSpPr txBox="1">
            <a:spLocks noGrp="1"/>
          </p:cNvSpPr>
          <p:nvPr/>
        </p:nvSpPr>
        <p:spPr bwMode="auto">
          <a:xfrm>
            <a:off x="7451725" y="6453188"/>
            <a:ext cx="1235075" cy="209550"/>
          </a:xfrm>
          <a:prstGeom prst="rect">
            <a:avLst/>
          </a:prstGeom>
          <a:noFill/>
          <a:ln>
            <a:miter lim="800000"/>
            <a:headEnd/>
            <a:tailEnd/>
          </a:ln>
        </p:spPr>
        <p:txBody>
          <a:bodyPr/>
          <a:lstStyle/>
          <a:p>
            <a:pPr algn="r" fontAlgn="base">
              <a:spcBef>
                <a:spcPct val="0"/>
              </a:spcBef>
              <a:spcAft>
                <a:spcPct val="0"/>
              </a:spcAft>
              <a:defRPr/>
            </a:pPr>
            <a:fld id="{B1669F93-0BCF-4906-9E07-7E38A24790CC}" type="slidenum">
              <a:rPr lang="fr-FR" sz="800" b="1" i="1">
                <a:solidFill>
                  <a:prstClr val="black"/>
                </a:solidFill>
              </a:rPr>
              <a:pPr algn="r" fontAlgn="base">
                <a:spcBef>
                  <a:spcPct val="0"/>
                </a:spcBef>
                <a:spcAft>
                  <a:spcPct val="0"/>
                </a:spcAft>
                <a:defRPr/>
              </a:pPr>
              <a:t>26</a:t>
            </a:fld>
            <a:endParaRPr lang="fr-FR" sz="800" b="1" i="1">
              <a:solidFill>
                <a:prstClr val="black"/>
              </a:solidFill>
            </a:endParaRPr>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endParaRPr lang="fr-FR" dirty="0">
              <a:solidFill>
                <a:prstClr val="black"/>
              </a:solidFill>
            </a:endParaRPr>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fr-FR">
              <a:solidFill>
                <a:prstClr val="black"/>
              </a:solidFill>
            </a:endParaRPr>
          </a:p>
        </p:txBody>
      </p:sp>
      <p:sp>
        <p:nvSpPr>
          <p:cNvPr id="1640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fontAlgn="base" hangingPunct="1">
              <a:spcBef>
                <a:spcPct val="0"/>
              </a:spcBef>
              <a:spcAft>
                <a:spcPct val="0"/>
              </a:spcAft>
            </a:pPr>
            <a:fld id="{959F5681-3D01-464E-BBC3-8E3CDAB5EC34}" type="slidenum">
              <a:rPr lang="fr-FR" sz="800" b="1" i="1">
                <a:solidFill>
                  <a:prstClr val="black"/>
                </a:solidFill>
              </a:rPr>
              <a:pPr algn="r" eaLnBrk="1" fontAlgn="base" hangingPunct="1">
                <a:spcBef>
                  <a:spcPct val="0"/>
                </a:spcBef>
                <a:spcAft>
                  <a:spcPct val="0"/>
                </a:spcAft>
              </a:pPr>
              <a:t>26</a:t>
            </a:fld>
            <a:endParaRPr lang="fr-FR" sz="800" b="1" i="1">
              <a:solidFill>
                <a:prstClr val="black"/>
              </a:solidFill>
            </a:endParaRPr>
          </a:p>
        </p:txBody>
      </p:sp>
      <p:sp>
        <p:nvSpPr>
          <p:cNvPr id="1640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fontAlgn="base" hangingPunct="1">
              <a:spcBef>
                <a:spcPct val="0"/>
              </a:spcBef>
              <a:spcAft>
                <a:spcPct val="0"/>
              </a:spcAft>
            </a:pPr>
            <a:fld id="{7D8EF5F2-A3BF-4F51-BEB0-81E819F05CBC}" type="slidenum">
              <a:rPr lang="fr-FR" sz="800" b="1" i="1">
                <a:solidFill>
                  <a:prstClr val="black"/>
                </a:solidFill>
              </a:rPr>
              <a:pPr algn="r" eaLnBrk="1" fontAlgn="base" hangingPunct="1">
                <a:spcBef>
                  <a:spcPct val="0"/>
                </a:spcBef>
                <a:spcAft>
                  <a:spcPct val="0"/>
                </a:spcAft>
              </a:pPr>
              <a:t>26</a:t>
            </a:fld>
            <a:endParaRPr lang="fr-FR" sz="800" b="1" i="1" dirty="0">
              <a:solidFill>
                <a:prstClr val="black"/>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Bénéfices</a:t>
            </a:r>
          </a:p>
        </p:txBody>
      </p:sp>
      <p:pic>
        <p:nvPicPr>
          <p:cNvPr id="16414" name="Espace réservé du contenu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400" b="1" dirty="0">
                <a:solidFill>
                  <a:prstClr val="white"/>
                </a:solidFill>
              </a:rPr>
              <a:t>Intervention</a:t>
            </a:r>
          </a:p>
        </p:txBody>
      </p:sp>
      <p:pic>
        <p:nvPicPr>
          <p:cNvPr id="16418" name="Espace réservé du contenu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Espace réservé du contenu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Espace réservé du contenu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386013" y="162877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a:defRPr/>
            </a:pPr>
            <a:r>
              <a:rPr lang="fr-FR" sz="1000" dirty="0">
                <a:solidFill>
                  <a:srgbClr val="33342E"/>
                </a:solidFill>
                <a:latin typeface="Verdana" pitchFamily="34" charset="0"/>
                <a:cs typeface="Arial" charset="0"/>
              </a:rPr>
              <a:t>Le SOI est le Service Informatique de la ville de Lausanne. Il fournit les services d'infrastructures et applicatifs auprès de 37 services métiers, soit 4000 utilisateurs.</a:t>
            </a:r>
          </a:p>
          <a:p>
            <a:pPr>
              <a:defRPr/>
            </a:pPr>
            <a:endParaRPr lang="fr-FR" sz="1000" dirty="0">
              <a:solidFill>
                <a:srgbClr val="33342E"/>
              </a:solidFill>
              <a:latin typeface="Verdana" pitchFamily="34" charset="0"/>
              <a:cs typeface="Arial" charset="0"/>
            </a:endParaRPr>
          </a:p>
          <a:p>
            <a:pPr>
              <a:defRPr/>
            </a:pPr>
            <a:r>
              <a:rPr lang="fr-FR" sz="1000" dirty="0">
                <a:solidFill>
                  <a:srgbClr val="33342E"/>
                </a:solidFill>
                <a:latin typeface="Verdana" pitchFamily="34" charset="0"/>
                <a:cs typeface="Arial" charset="0"/>
              </a:rPr>
              <a:t>Un Audit de maturité ITIL a évalué l'organisation des services à un niveau entre 2 et 3 (sur une échelle de 5 degrés</a:t>
            </a:r>
            <a:r>
              <a:rPr lang="fr-FR" sz="1000" dirty="0" smtClean="0">
                <a:solidFill>
                  <a:srgbClr val="33342E"/>
                </a:solidFill>
                <a:latin typeface="Verdana" pitchFamily="34" charset="0"/>
                <a:cs typeface="Arial" charset="0"/>
              </a:rPr>
              <a:t>).</a:t>
            </a:r>
            <a:endParaRPr lang="fr-FR" sz="1000" dirty="0">
              <a:solidFill>
                <a:srgbClr val="33342E"/>
              </a:solidFill>
              <a:latin typeface="Verdana" pitchFamily="34" charset="0"/>
              <a:cs typeface="Arial" charset="0"/>
            </a:endParaRPr>
          </a:p>
          <a:p>
            <a:pPr>
              <a:defRPr/>
            </a:pPr>
            <a:endParaRPr lang="fr-FR" sz="1000" dirty="0">
              <a:solidFill>
                <a:srgbClr val="33342E"/>
              </a:solidFill>
              <a:latin typeface="Verdana" pitchFamily="34" charset="0"/>
              <a:cs typeface="Arial" charset="0"/>
            </a:endParaRPr>
          </a:p>
          <a:p>
            <a:pPr>
              <a:defRPr/>
            </a:pPr>
            <a:r>
              <a:rPr lang="fr-FR" sz="1000" b="1" i="1" dirty="0">
                <a:solidFill>
                  <a:srgbClr val="33342E"/>
                </a:solidFill>
                <a:latin typeface="Verdana" pitchFamily="34" charset="0"/>
                <a:cs typeface="Arial" charset="0"/>
              </a:rPr>
              <a:t>La direction s'est donné pour objectif </a:t>
            </a:r>
            <a:r>
              <a:rPr lang="fr-FR" sz="1000" b="1" i="1" dirty="0" smtClean="0">
                <a:solidFill>
                  <a:srgbClr val="33342E"/>
                </a:solidFill>
                <a:latin typeface="Verdana" pitchFamily="34" charset="0"/>
                <a:cs typeface="Arial" charset="0"/>
              </a:rPr>
              <a:t>d'améliorer</a:t>
            </a:r>
            <a:r>
              <a:rPr lang="fr-FR" sz="1000" b="1" i="1" dirty="0">
                <a:solidFill>
                  <a:srgbClr val="33342E"/>
                </a:solidFill>
                <a:latin typeface="Verdana" pitchFamily="34" charset="0"/>
                <a:cs typeface="Arial" charset="0"/>
              </a:rPr>
              <a:t> ce score </a:t>
            </a:r>
            <a:r>
              <a:rPr lang="fr-FR" sz="1000" b="1" i="1" dirty="0" smtClean="0">
                <a:solidFill>
                  <a:srgbClr val="33342E"/>
                </a:solidFill>
                <a:latin typeface="Verdana" pitchFamily="34" charset="0"/>
                <a:cs typeface="Arial" charset="0"/>
              </a:rPr>
              <a:t>d'au </a:t>
            </a:r>
            <a:r>
              <a:rPr lang="fr-FR" sz="1000" b="1" i="1" dirty="0">
                <a:solidFill>
                  <a:srgbClr val="33342E"/>
                </a:solidFill>
                <a:latin typeface="Verdana" pitchFamily="34" charset="0"/>
                <a:cs typeface="Arial" charset="0"/>
              </a:rPr>
              <a:t>moins 1 </a:t>
            </a:r>
            <a:r>
              <a:rPr lang="fr-FR" sz="1000" b="1" i="1" dirty="0" smtClean="0">
                <a:solidFill>
                  <a:srgbClr val="33342E"/>
                </a:solidFill>
                <a:latin typeface="Verdana" pitchFamily="34" charset="0"/>
                <a:cs typeface="Arial" charset="0"/>
              </a:rPr>
              <a:t>point.</a:t>
            </a:r>
            <a:endParaRPr lang="fr-FR" sz="1000" b="1" i="1" dirty="0">
              <a:solidFill>
                <a:srgbClr val="33342E"/>
              </a:solidFill>
              <a:latin typeface="Verdana" pitchFamily="34" charset="0"/>
              <a:cs typeface="Arial" charset="0"/>
            </a:endParaRPr>
          </a:p>
        </p:txBody>
      </p:sp>
      <p:sp>
        <p:nvSpPr>
          <p:cNvPr id="26" name="Espace réservé du contenu 3"/>
          <p:cNvSpPr txBox="1">
            <a:spLocks/>
          </p:cNvSpPr>
          <p:nvPr/>
        </p:nvSpPr>
        <p:spPr bwMode="auto">
          <a:xfrm>
            <a:off x="5711825" y="1630363"/>
            <a:ext cx="3181350" cy="2087562"/>
          </a:xfrm>
          <a:prstGeom prst="rect">
            <a:avLst/>
          </a:prstGeom>
          <a:noFill/>
          <a:extLst/>
        </p:spPr>
        <p:style>
          <a:lnRef idx="0">
            <a:scrgbClr r="0" g="0" b="0"/>
          </a:lnRef>
          <a:fillRef idx="1001">
            <a:schemeClr val="lt1"/>
          </a:fillRef>
          <a:effectRef idx="0">
            <a:scrgbClr r="0" g="0" b="0"/>
          </a:effectRef>
          <a:fontRef idx="major"/>
        </p:style>
        <p:txBody>
          <a:bodyPr/>
          <a:lstStyle/>
          <a:p>
            <a:pPr>
              <a:defRPr/>
            </a:pPr>
            <a:endParaRPr lang="fr-FR" sz="1000" dirty="0" smtClean="0">
              <a:solidFill>
                <a:srgbClr val="33342E"/>
              </a:solidFill>
              <a:latin typeface="Verdana" pitchFamily="34" charset="0"/>
              <a:cs typeface="Arial" charset="0"/>
            </a:endParaRPr>
          </a:p>
          <a:p>
            <a:pPr>
              <a:defRPr/>
            </a:pPr>
            <a:r>
              <a:rPr lang="fr-FR" sz="1000" dirty="0" smtClean="0">
                <a:solidFill>
                  <a:srgbClr val="33342E"/>
                </a:solidFill>
                <a:latin typeface="Verdana" pitchFamily="34" charset="0"/>
                <a:cs typeface="Arial" charset="0"/>
              </a:rPr>
              <a:t>L’accompagnement </a:t>
            </a:r>
            <a:r>
              <a:rPr lang="fr-FR" sz="1000" dirty="0">
                <a:solidFill>
                  <a:srgbClr val="33342E"/>
                </a:solidFill>
                <a:latin typeface="Verdana" pitchFamily="34" charset="0"/>
                <a:cs typeface="Arial" charset="0"/>
              </a:rPr>
              <a:t>proposé par d²X Expertise comprend les volets suivants :</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analyse des processus actuels et validation des écarts par rapports aux best practices ITIL,</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cartographie des processus inexistants,</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adaptation des processus, des outils et mise en place d'une nouvelle organisation,</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refonte des indicateurs opérationnels existants.</a:t>
            </a:r>
          </a:p>
        </p:txBody>
      </p:sp>
      <p:sp>
        <p:nvSpPr>
          <p:cNvPr id="27" name="Espace réservé du contenu 3"/>
          <p:cNvSpPr txBox="1">
            <a:spLocks/>
          </p:cNvSpPr>
          <p:nvPr/>
        </p:nvSpPr>
        <p:spPr bwMode="auto">
          <a:xfrm>
            <a:off x="5724525" y="4365625"/>
            <a:ext cx="3168650"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hangingPunct="0">
              <a:spcBef>
                <a:spcPct val="20000"/>
              </a:spcBef>
              <a:buClr>
                <a:srgbClr val="CC3300"/>
              </a:buClr>
              <a:defRPr/>
            </a:pPr>
            <a:r>
              <a:rPr lang="fr-FR" sz="1000" dirty="0" smtClean="0">
                <a:solidFill>
                  <a:srgbClr val="33342E"/>
                </a:solidFill>
                <a:latin typeface="Verdana" pitchFamily="34" charset="0"/>
                <a:cs typeface="Arial" charset="0"/>
              </a:rPr>
              <a:t>Le </a:t>
            </a:r>
            <a:r>
              <a:rPr lang="fr-FR" sz="1000" dirty="0">
                <a:solidFill>
                  <a:srgbClr val="33342E"/>
                </a:solidFill>
                <a:latin typeface="Verdana" pitchFamily="34" charset="0"/>
                <a:cs typeface="Arial" charset="0"/>
              </a:rPr>
              <a:t>SOI est désormais capable d’offrir un meilleur service à ses clients, par une meilleure maitrise de sa chaine de production, et par l’implémentation des éléments </a:t>
            </a:r>
            <a:r>
              <a:rPr lang="fr-FR" sz="1000" dirty="0" smtClean="0">
                <a:solidFill>
                  <a:srgbClr val="33342E"/>
                </a:solidFill>
                <a:latin typeface="Verdana" pitchFamily="34" charset="0"/>
                <a:cs typeface="Arial" charset="0"/>
              </a:rPr>
              <a:t>suivants:</a:t>
            </a:r>
            <a:endParaRPr lang="fr-FR" sz="1000" dirty="0">
              <a:solidFill>
                <a:srgbClr val="33342E"/>
              </a:solidFill>
              <a:latin typeface="Verdana" pitchFamily="34" charset="0"/>
              <a:cs typeface="Arial" charset="0"/>
            </a:endParaRP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l'amélioration </a:t>
            </a:r>
            <a:r>
              <a:rPr lang="fr-FR" sz="1000" dirty="0" smtClean="0">
                <a:solidFill>
                  <a:srgbClr val="33342E"/>
                </a:solidFill>
                <a:latin typeface="Verdana" pitchFamily="34" charset="0"/>
                <a:cs typeface="Arial" charset="0"/>
              </a:rPr>
              <a:t>des processus </a:t>
            </a:r>
            <a:r>
              <a:rPr lang="fr-FR" sz="1000" dirty="0">
                <a:solidFill>
                  <a:srgbClr val="33342E"/>
                </a:solidFill>
                <a:latin typeface="Verdana" pitchFamily="34" charset="0"/>
                <a:cs typeface="Arial" charset="0"/>
              </a:rPr>
              <a:t>Incident, </a:t>
            </a:r>
            <a:r>
              <a:rPr lang="fr-FR" sz="1000" dirty="0" err="1">
                <a:solidFill>
                  <a:srgbClr val="33342E"/>
                </a:solidFill>
                <a:latin typeface="Verdana" pitchFamily="34" charset="0"/>
                <a:cs typeface="Arial" charset="0"/>
              </a:rPr>
              <a:t>Problem</a:t>
            </a:r>
            <a:r>
              <a:rPr lang="fr-FR" sz="1000" dirty="0">
                <a:solidFill>
                  <a:srgbClr val="33342E"/>
                </a:solidFill>
                <a:latin typeface="Verdana" pitchFamily="34" charset="0"/>
                <a:cs typeface="Arial" charset="0"/>
              </a:rPr>
              <a:t>, Event et Change,</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une définition claire des rôles et responsabilités des équipes,</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la proposition d'indicateurs en adéquation avec les attentes opérationnelles et engagements de services.</a:t>
            </a:r>
          </a:p>
        </p:txBody>
      </p:sp>
      <p:sp>
        <p:nvSpPr>
          <p:cNvPr id="28" name="Espace réservé du contenu 3"/>
          <p:cNvSpPr txBox="1">
            <a:spLocks/>
          </p:cNvSpPr>
          <p:nvPr/>
        </p:nvSpPr>
        <p:spPr bwMode="auto">
          <a:xfrm>
            <a:off x="2386013" y="4365625"/>
            <a:ext cx="3049587" cy="2087563"/>
          </a:xfrm>
          <a:prstGeom prst="rect">
            <a:avLst/>
          </a:prstGeom>
          <a:noFill/>
          <a:extLst/>
        </p:spPr>
        <p:style>
          <a:lnRef idx="0">
            <a:scrgbClr r="0" g="0" b="0"/>
          </a:lnRef>
          <a:fillRef idx="1001">
            <a:schemeClr val="lt1"/>
          </a:fillRef>
          <a:effectRef idx="0">
            <a:scrgbClr r="0" g="0" b="0"/>
          </a:effectRef>
          <a:fontRef idx="major"/>
        </p:style>
        <p:txBody>
          <a:bodyPr/>
          <a:lstStyle/>
          <a:p>
            <a:pPr marL="0" lvl="1" algn="just" eaLnBrk="0" fontAlgn="base" hangingPunct="0">
              <a:spcBef>
                <a:spcPct val="20000"/>
              </a:spcBef>
              <a:spcAft>
                <a:spcPct val="0"/>
              </a:spcAft>
              <a:buClr>
                <a:srgbClr val="CC3300"/>
              </a:buClr>
              <a:buFont typeface="Wingdings 3" pitchFamily="18" charset="2"/>
              <a:buNone/>
              <a:defRPr/>
            </a:pPr>
            <a:endParaRPr lang="fr-FR" sz="1000" dirty="0" smtClean="0">
              <a:solidFill>
                <a:srgbClr val="33342E"/>
              </a:solidFill>
              <a:latin typeface="Verdana" pitchFamily="34" charset="0"/>
              <a:cs typeface="Arial" charset="0"/>
            </a:endParaRPr>
          </a:p>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Les facteurs clés de succès pour optimiser la productivité des services sont :</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parler le même langage,</a:t>
            </a:r>
          </a:p>
          <a:p>
            <a:pPr marL="171450" lvl="1" indent="-171450" algn="just" eaLnBrk="0" hangingPunct="0">
              <a:spcBef>
                <a:spcPct val="20000"/>
              </a:spcBef>
              <a:buClr>
                <a:srgbClr val="CC3300"/>
              </a:buClr>
              <a:buFont typeface="Wingdings" panose="05000000000000000000" pitchFamily="2" charset="2"/>
              <a:buChar char="ü"/>
              <a:defRPr/>
            </a:pPr>
            <a:r>
              <a:rPr lang="fr-FR" sz="1000" dirty="0">
                <a:solidFill>
                  <a:srgbClr val="33342E"/>
                </a:solidFill>
                <a:latin typeface="Verdana" pitchFamily="34" charset="0"/>
                <a:cs typeface="Arial" charset="0"/>
              </a:rPr>
              <a:t>avoir une meilleure visibilité des évènements.</a:t>
            </a:r>
          </a:p>
          <a:p>
            <a:pPr marL="171450" lvl="1" indent="-171450" algn="just" eaLnBrk="0" hangingPunct="0">
              <a:spcBef>
                <a:spcPct val="20000"/>
              </a:spcBef>
              <a:buClr>
                <a:srgbClr val="CC3300"/>
              </a:buClr>
              <a:buFont typeface="Wingdings" panose="05000000000000000000" pitchFamily="2" charset="2"/>
              <a:buChar char="ü"/>
              <a:defRPr/>
            </a:pPr>
            <a:endParaRPr lang="fr-FR" sz="1000" dirty="0">
              <a:solidFill>
                <a:srgbClr val="33342E"/>
              </a:solidFill>
              <a:latin typeface="Verdana" pitchFamily="34" charset="0"/>
              <a:cs typeface="Arial" charset="0"/>
            </a:endParaRPr>
          </a:p>
          <a:p>
            <a:pPr marL="0" lvl="1" algn="just" eaLnBrk="0" hangingPunct="0">
              <a:spcBef>
                <a:spcPct val="20000"/>
              </a:spcBef>
              <a:buClr>
                <a:srgbClr val="CC3300"/>
              </a:buClr>
              <a:defRPr/>
            </a:pPr>
            <a:r>
              <a:rPr lang="fr-FR" sz="1000" dirty="0">
                <a:solidFill>
                  <a:srgbClr val="33342E"/>
                </a:solidFill>
                <a:latin typeface="Verdana" pitchFamily="34" charset="0"/>
                <a:cs typeface="Arial" charset="0"/>
              </a:rPr>
              <a:t>Un point clé pour </a:t>
            </a:r>
            <a:r>
              <a:rPr lang="fr-FR" sz="1000" dirty="0" smtClean="0">
                <a:solidFill>
                  <a:srgbClr val="33342E"/>
                </a:solidFill>
                <a:latin typeface="Verdana" pitchFamily="34" charset="0"/>
                <a:cs typeface="Arial" charset="0"/>
              </a:rPr>
              <a:t>cela : </a:t>
            </a:r>
            <a:r>
              <a:rPr lang="fr-FR" sz="1000" dirty="0">
                <a:solidFill>
                  <a:srgbClr val="33342E"/>
                </a:solidFill>
                <a:latin typeface="Verdana" pitchFamily="34" charset="0"/>
                <a:cs typeface="Arial" charset="0"/>
              </a:rPr>
              <a:t>une préparation minutieuse en amont, tant pour les aspects organisationnels que humains.</a:t>
            </a:r>
          </a:p>
        </p:txBody>
      </p:sp>
      <p:sp>
        <p:nvSpPr>
          <p:cNvPr id="16425" name="Rectangle 47"/>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fr-FR">
              <a:solidFill>
                <a:prstClr val="white"/>
              </a:solidFill>
              <a:cs typeface="Arial" charset="0"/>
            </a:endParaRPr>
          </a:p>
        </p:txBody>
      </p:sp>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à coins arrondis 34"/>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6"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pic>
        <p:nvPicPr>
          <p:cNvPr id="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1300" y="1372149"/>
            <a:ext cx="1882775" cy="29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à coins arrondis 37"/>
          <p:cNvSpPr/>
          <p:nvPr/>
        </p:nvSpPr>
        <p:spPr>
          <a:xfrm>
            <a:off x="7380312" y="260648"/>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a:p>
            <a:pPr algn="ctr" fontAlgn="base">
              <a:spcBef>
                <a:spcPct val="0"/>
              </a:spcBef>
              <a:spcAft>
                <a:spcPct val="0"/>
              </a:spcAft>
              <a:defRPr/>
            </a:pPr>
            <a:r>
              <a:rPr lang="fr-FR" sz="1100" b="1"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extLst>
      <p:ext uri="{BB962C8B-B14F-4D97-AF65-F5344CB8AC3E}">
        <p14:creationId xmlns:p14="http://schemas.microsoft.com/office/powerpoint/2010/main" val="2743056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p:cNvSpPr txBox="1"/>
          <p:nvPr/>
        </p:nvSpPr>
        <p:spPr>
          <a:xfrm>
            <a:off x="251521" y="2165240"/>
            <a:ext cx="1882551" cy="3716402"/>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p>
          <a:p>
            <a:pPr algn="just">
              <a:defRPr/>
            </a:pPr>
            <a:r>
              <a:rPr lang="fr-FR" sz="1400" dirty="0">
                <a:solidFill>
                  <a:schemeClr val="bg2">
                    <a:lumMod val="75000"/>
                  </a:schemeClr>
                </a:solidFill>
                <a:latin typeface="Times New Roman" pitchFamily="18" charset="0"/>
                <a:cs typeface="Times New Roman" pitchFamily="18" charset="0"/>
              </a:rPr>
              <a:t>               </a:t>
            </a:r>
            <a:r>
              <a:rPr lang="fr-FR" sz="1000" dirty="0">
                <a:solidFill>
                  <a:schemeClr val="bg2">
                    <a:lumMod val="75000"/>
                    <a:lumOff val="25000"/>
                  </a:schemeClr>
                </a:solidFill>
                <a:latin typeface="+mn-lt"/>
                <a:cs typeface="Times New Roman" pitchFamily="18" charset="0"/>
              </a:rPr>
              <a:t>d²X Expertise </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              contribue de façon efficace à la maturité des processus, au sein d'une entité qui s'appuie sur un référentiel existant certifié ISO 20000.</a:t>
            </a:r>
          </a:p>
          <a:p>
            <a:pPr algn="just">
              <a:defRPr/>
            </a:pPr>
            <a:endParaRPr lang="fr-FR" sz="1000" dirty="0">
              <a:solidFill>
                <a:schemeClr val="bg2">
                  <a:lumMod val="75000"/>
                  <a:lumOff val="25000"/>
                </a:schemeClr>
              </a:solidFill>
              <a:latin typeface="+mn-lt"/>
              <a:cs typeface="Times New Roman" pitchFamily="18" charset="0"/>
            </a:endParaRPr>
          </a:p>
          <a:p>
            <a:pPr algn="just">
              <a:defRPr/>
            </a:pPr>
            <a:r>
              <a:rPr lang="fr-FR" sz="1000" dirty="0">
                <a:solidFill>
                  <a:schemeClr val="bg2">
                    <a:lumMod val="75000"/>
                    <a:lumOff val="25000"/>
                  </a:schemeClr>
                </a:solidFill>
                <a:latin typeface="+mn-lt"/>
                <a:cs typeface="Times New Roman" pitchFamily="18" charset="0"/>
              </a:rPr>
              <a:t>Votre expérience en matière de conduite de projets d'infrastructure et de déploiement est essentielle à la gestion  optimale </a:t>
            </a:r>
          </a:p>
          <a:p>
            <a:pPr algn="just">
              <a:defRPr/>
            </a:pPr>
            <a:r>
              <a:rPr lang="fr-FR" sz="1000" dirty="0">
                <a:solidFill>
                  <a:schemeClr val="bg2">
                    <a:lumMod val="75000"/>
                    <a:lumOff val="25000"/>
                  </a:schemeClr>
                </a:solidFill>
                <a:latin typeface="+mn-lt"/>
                <a:cs typeface="Times New Roman" pitchFamily="18" charset="0"/>
              </a:rPr>
              <a:t>de notre </a:t>
            </a:r>
          </a:p>
          <a:p>
            <a:pPr algn="just">
              <a:defRPr/>
            </a:pPr>
            <a:r>
              <a:rPr lang="fr-FR" sz="1000" dirty="0">
                <a:solidFill>
                  <a:schemeClr val="bg2">
                    <a:lumMod val="75000"/>
                    <a:lumOff val="25000"/>
                  </a:schemeClr>
                </a:solidFill>
                <a:latin typeface="+mn-lt"/>
                <a:cs typeface="Times New Roman" pitchFamily="18" charset="0"/>
              </a:rPr>
              <a:t>"portfolio".</a:t>
            </a:r>
            <a:r>
              <a:rPr lang="fr-FR" sz="1050" dirty="0">
                <a:solidFill>
                  <a:schemeClr val="bg2">
                    <a:lumMod val="75000"/>
                  </a:schemeClr>
                </a:solidFill>
                <a:latin typeface="+mn-lt"/>
                <a:cs typeface="+mn-cs"/>
              </a:rPr>
              <a:t> </a:t>
            </a:r>
          </a:p>
          <a:p>
            <a:pPr>
              <a:defRPr/>
            </a:pPr>
            <a:endParaRPr lang="fr-FR" sz="1600" dirty="0">
              <a:solidFill>
                <a:schemeClr val="bg2">
                  <a:lumMod val="75000"/>
                </a:schemeClr>
              </a:solidFill>
              <a:cs typeface="+mn-cs"/>
            </a:endParaRPr>
          </a:p>
          <a:p>
            <a:pPr>
              <a:defRPr/>
            </a:pPr>
            <a:r>
              <a:rPr lang="fr-FR" sz="1200" b="1" dirty="0">
                <a:solidFill>
                  <a:schemeClr val="bg2">
                    <a:lumMod val="75000"/>
                  </a:schemeClr>
                </a:solidFill>
                <a:cs typeface="+mn-cs"/>
              </a:rPr>
              <a:t>Roseline FORTUNE</a:t>
            </a:r>
          </a:p>
          <a:p>
            <a:pPr>
              <a:defRPr/>
            </a:pPr>
            <a:r>
              <a:rPr lang="en-US" sz="900" dirty="0">
                <a:solidFill>
                  <a:schemeClr val="bg2">
                    <a:lumMod val="75000"/>
                  </a:schemeClr>
                </a:solidFill>
                <a:cs typeface="+mn-cs"/>
              </a:rPr>
              <a:t>Business Account Manager</a:t>
            </a:r>
          </a:p>
          <a:p>
            <a:pPr>
              <a:defRPr/>
            </a:pPr>
            <a:r>
              <a:rPr lang="en-US" sz="1000" dirty="0">
                <a:solidFill>
                  <a:schemeClr val="bg2">
                    <a:lumMod val="75000"/>
                  </a:schemeClr>
                </a:solidFill>
                <a:cs typeface="+mn-cs"/>
              </a:rPr>
              <a:t>ITPS-CIB</a:t>
            </a:r>
          </a:p>
        </p:txBody>
      </p:sp>
      <p:sp>
        <p:nvSpPr>
          <p:cNvPr id="3076" name="Espace réservé du numéro de diapositive 3"/>
          <p:cNvSpPr>
            <a:spLocks noGrp="1"/>
          </p:cNvSpPr>
          <p:nvPr>
            <p:ph type="sldNum" sz="quarter" idx="4294967295"/>
          </p:nvPr>
        </p:nvSpPr>
        <p:spPr>
          <a:xfrm>
            <a:off x="7908925" y="6453188"/>
            <a:ext cx="1235075" cy="209550"/>
          </a:xfrm>
          <a:prstGeom prst="rect">
            <a:avLst/>
          </a:prstGeom>
        </p:spPr>
        <p:txBody>
          <a:bodyPr/>
          <a:lstStyle/>
          <a:p>
            <a:pPr>
              <a:defRPr/>
            </a:pPr>
            <a:fld id="{D1E430DB-FA57-4359-917C-D772540C3D97}" type="slidenum">
              <a:rPr lang="fr-FR" smtClean="0"/>
              <a:pPr>
                <a:defRPr/>
              </a:pPr>
              <a:t>3</a:t>
            </a:fld>
            <a:endParaRPr lang="fr-FR" smtClean="0"/>
          </a:p>
        </p:txBody>
      </p:sp>
      <p:sp>
        <p:nvSpPr>
          <p:cNvPr id="5" name="Rectangle 4"/>
          <p:cNvSpPr/>
          <p:nvPr/>
        </p:nvSpPr>
        <p:spPr>
          <a:xfrm>
            <a:off x="2272011" y="4352050"/>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fr-FR" dirty="0"/>
          </a:p>
        </p:txBody>
      </p:sp>
      <p:sp>
        <p:nvSpPr>
          <p:cNvPr id="6" name="Rectangle 5"/>
          <p:cNvSpPr/>
          <p:nvPr/>
        </p:nvSpPr>
        <p:spPr>
          <a:xfrm>
            <a:off x="2272011"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7" name="Rectangle 6"/>
          <p:cNvSpPr/>
          <p:nvPr/>
        </p:nvSpPr>
        <p:spPr>
          <a:xfrm>
            <a:off x="5708532" y="1557386"/>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 name="Rectangle 7"/>
          <p:cNvSpPr/>
          <p:nvPr/>
        </p:nvSpPr>
        <p:spPr>
          <a:xfrm>
            <a:off x="5708532" y="4347733"/>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pic>
        <p:nvPicPr>
          <p:cNvPr id="3090" name="Espace réservé du contenu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293813"/>
            <a:ext cx="15795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9D780B25-A559-4C59-A252-798E02174D5C}" type="slidenum">
              <a:rPr lang="fr-FR" sz="800" b="1" i="1">
                <a:solidFill>
                  <a:schemeClr val="bg2"/>
                </a:solidFill>
              </a:rPr>
              <a:pPr algn="r" eaLnBrk="1" hangingPunct="1"/>
              <a:t>3</a:t>
            </a:fld>
            <a:endParaRPr lang="fr-FR" sz="800" b="1" i="1">
              <a:solidFill>
                <a:schemeClr val="bg2"/>
              </a:solidFill>
            </a:endParaRPr>
          </a:p>
        </p:txBody>
      </p:sp>
      <p:sp>
        <p:nvSpPr>
          <p:cNvPr id="309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149569D-6D22-465D-A2AB-BC4FF68DD1EF}" type="slidenum">
              <a:rPr lang="fr-FR" sz="800" b="1" i="1">
                <a:solidFill>
                  <a:schemeClr val="bg2"/>
                </a:solidFill>
              </a:rPr>
              <a:pPr algn="r" eaLnBrk="1" hangingPunct="1"/>
              <a:t>3</a:t>
            </a:fld>
            <a:endParaRPr lang="fr-FR" sz="800" b="1" i="1">
              <a:solidFill>
                <a:schemeClr val="bg2"/>
              </a:solidFill>
            </a:endParaRPr>
          </a:p>
        </p:txBody>
      </p:sp>
      <p:sp>
        <p:nvSpPr>
          <p:cNvPr id="17" name="Rectangle 16"/>
          <p:cNvSpPr/>
          <p:nvPr/>
        </p:nvSpPr>
        <p:spPr>
          <a:xfrm>
            <a:off x="2272011"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18" name="Rectangle 17"/>
          <p:cNvSpPr/>
          <p:nvPr/>
        </p:nvSpPr>
        <p:spPr>
          <a:xfrm>
            <a:off x="2272011"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19" name="Rectangle 18"/>
          <p:cNvSpPr/>
          <p:nvPr/>
        </p:nvSpPr>
        <p:spPr>
          <a:xfrm>
            <a:off x="5708532" y="4047512"/>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3104" name="Espace réservé du contenu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1858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708532" y="126935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3108" name="Espace réservé du contenu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395922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Espace réservé du contenu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1185863"/>
            <a:ext cx="363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Espace réservé du contenu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4863" y="3959225"/>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du contenu 3"/>
          <p:cNvSpPr txBox="1">
            <a:spLocks/>
          </p:cNvSpPr>
          <p:nvPr/>
        </p:nvSpPr>
        <p:spPr bwMode="auto">
          <a:xfrm>
            <a:off x="2255838" y="1628775"/>
            <a:ext cx="3252787"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smtClean="0">
                <a:latin typeface="Verdana" pitchFamily="34" charset="0"/>
              </a:rPr>
              <a:t>BNP Paribas </a:t>
            </a:r>
            <a:r>
              <a:rPr lang="fr-FR" sz="1000" dirty="0" err="1" smtClean="0">
                <a:latin typeface="Verdana" pitchFamily="34" charset="0"/>
              </a:rPr>
              <a:t>Corporate</a:t>
            </a:r>
            <a:r>
              <a:rPr lang="fr-FR" sz="1000" dirty="0" smtClean="0">
                <a:latin typeface="Verdana" pitchFamily="34" charset="0"/>
              </a:rPr>
              <a:t> and </a:t>
            </a:r>
            <a:r>
              <a:rPr lang="fr-FR" sz="1000" dirty="0" err="1" smtClean="0">
                <a:latin typeface="Verdana" pitchFamily="34" charset="0"/>
              </a:rPr>
              <a:t>Investment</a:t>
            </a:r>
            <a:r>
              <a:rPr lang="fr-FR" sz="1000" dirty="0" smtClean="0">
                <a:latin typeface="Verdana" pitchFamily="34" charset="0"/>
              </a:rPr>
              <a:t> </a:t>
            </a:r>
            <a:r>
              <a:rPr lang="fr-FR" sz="1000" dirty="0" err="1" smtClean="0">
                <a:latin typeface="Verdana" pitchFamily="34" charset="0"/>
              </a:rPr>
              <a:t>Banking</a:t>
            </a:r>
            <a:r>
              <a:rPr lang="fr-FR" sz="1000" dirty="0" smtClean="0">
                <a:latin typeface="Verdana" pitchFamily="34" charset="0"/>
              </a:rPr>
              <a:t> (CIB) développe des </a:t>
            </a:r>
            <a:r>
              <a:rPr lang="fr-FR" sz="1000" b="1" dirty="0" smtClean="0">
                <a:latin typeface="Verdana" pitchFamily="34" charset="0"/>
              </a:rPr>
              <a:t>solutions de financement, de conseil et de marchés des capitaux</a:t>
            </a:r>
            <a:r>
              <a:rPr lang="fr-FR" sz="1000" dirty="0" smtClean="0">
                <a:latin typeface="Verdana" pitchFamily="34" charset="0"/>
              </a:rPr>
              <a:t>.</a:t>
            </a:r>
            <a:r>
              <a:rPr lang="en-GB" sz="1000" dirty="0" smtClean="0">
                <a:latin typeface="Verdana" pitchFamily="34" charset="0"/>
              </a:rPr>
              <a:t> </a:t>
            </a:r>
          </a:p>
          <a:p>
            <a:pPr marL="0" lvl="1" indent="0" algn="just">
              <a:buFont typeface="Wingdings 3" pitchFamily="18" charset="2"/>
              <a:buNone/>
              <a:defRPr/>
            </a:pPr>
            <a:r>
              <a:rPr lang="en-GB" sz="1000" dirty="0" smtClean="0">
                <a:latin typeface="Verdana" pitchFamily="34" charset="0"/>
              </a:rPr>
              <a:t>CIB </a:t>
            </a:r>
            <a:r>
              <a:rPr lang="fr-FR" sz="1000" dirty="0" smtClean="0">
                <a:latin typeface="Verdana" pitchFamily="34" charset="0"/>
              </a:rPr>
              <a:t>emploie 16.000 personnes dans 53 pays.</a:t>
            </a:r>
            <a:endParaRPr lang="en-GB" sz="1000" dirty="0" smtClean="0">
              <a:latin typeface="Verdana" pitchFamily="34" charset="0"/>
            </a:endParaRPr>
          </a:p>
          <a:p>
            <a:pPr marL="0" lvl="1" indent="0" algn="just">
              <a:buFont typeface="Wingdings 3" pitchFamily="18" charset="2"/>
              <a:buNone/>
              <a:defRPr/>
            </a:pPr>
            <a:endParaRPr lang="fr-FR" sz="1000" dirty="0" smtClean="0">
              <a:latin typeface="Verdana" pitchFamily="34" charset="0"/>
            </a:endParaRPr>
          </a:p>
          <a:p>
            <a:pPr marL="0" lvl="1" indent="0" algn="just">
              <a:buFont typeface="Wingdings 3" pitchFamily="18" charset="2"/>
              <a:buNone/>
              <a:defRPr/>
            </a:pPr>
            <a:r>
              <a:rPr lang="fr-FR" sz="1000" dirty="0" smtClean="0">
                <a:latin typeface="Verdana" pitchFamily="34" charset="0"/>
              </a:rPr>
              <a:t>Au sein du service informatique CIB, l’équipe de </a:t>
            </a:r>
            <a:r>
              <a:rPr lang="fr-FR" sz="1000" b="1" dirty="0" smtClean="0">
                <a:solidFill>
                  <a:schemeClr val="bg2">
                    <a:lumMod val="75000"/>
                    <a:lumOff val="25000"/>
                  </a:schemeClr>
                </a:solidFill>
                <a:latin typeface="Verdana" pitchFamily="34" charset="0"/>
              </a:rPr>
              <a:t>Business </a:t>
            </a:r>
            <a:r>
              <a:rPr lang="fr-FR" sz="1000" b="1" dirty="0" err="1" smtClean="0">
                <a:solidFill>
                  <a:schemeClr val="bg2">
                    <a:lumMod val="75000"/>
                    <a:lumOff val="25000"/>
                  </a:schemeClr>
                </a:solidFill>
                <a:latin typeface="Verdana" pitchFamily="34" charset="0"/>
              </a:rPr>
              <a:t>Account</a:t>
            </a:r>
            <a:r>
              <a:rPr lang="fr-FR" sz="1000" b="1" dirty="0" smtClean="0">
                <a:solidFill>
                  <a:schemeClr val="bg2">
                    <a:lumMod val="75000"/>
                    <a:lumOff val="25000"/>
                  </a:schemeClr>
                </a:solidFill>
                <a:latin typeface="Verdana" pitchFamily="34" charset="0"/>
              </a:rPr>
              <a:t> Managers</a:t>
            </a:r>
            <a:r>
              <a:rPr lang="fr-FR" sz="1000" dirty="0" smtClean="0">
                <a:solidFill>
                  <a:schemeClr val="bg2">
                    <a:lumMod val="75000"/>
                    <a:lumOff val="25000"/>
                  </a:schemeClr>
                </a:solidFill>
                <a:latin typeface="Verdana" pitchFamily="34" charset="0"/>
              </a:rPr>
              <a:t>,</a:t>
            </a:r>
            <a:r>
              <a:rPr lang="fr-FR" sz="1000" b="1" dirty="0" smtClean="0">
                <a:solidFill>
                  <a:schemeClr val="bg2">
                    <a:lumMod val="75000"/>
                    <a:lumOff val="25000"/>
                  </a:schemeClr>
                </a:solidFill>
                <a:latin typeface="Verdana" pitchFamily="34" charset="0"/>
              </a:rPr>
              <a:t> </a:t>
            </a:r>
            <a:r>
              <a:rPr lang="fr-FR" sz="1000" dirty="0" smtClean="0">
                <a:latin typeface="Verdana" pitchFamily="34" charset="0"/>
              </a:rPr>
              <a:t>basée à GENEVE, est chargée de la mise en exploitation des applications métier et de leur déploiement sur les infrastructures de production.</a:t>
            </a:r>
          </a:p>
        </p:txBody>
      </p:sp>
      <p:sp>
        <p:nvSpPr>
          <p:cNvPr id="26" name="Espace réservé du contenu 3"/>
          <p:cNvSpPr txBox="1">
            <a:spLocks/>
          </p:cNvSpPr>
          <p:nvPr/>
        </p:nvSpPr>
        <p:spPr bwMode="auto">
          <a:xfrm>
            <a:off x="5711825" y="1630363"/>
            <a:ext cx="3252788" cy="2087562"/>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algn="l" rtl="0" eaLnBrk="0" fontAlgn="base" hangingPunct="0">
              <a:spcBef>
                <a:spcPct val="20000"/>
              </a:spcBef>
              <a:spcAft>
                <a:spcPct val="0"/>
              </a:spcAft>
              <a:buClr>
                <a:srgbClr val="CC3300"/>
              </a:buClr>
              <a:buSzPct val="120000"/>
              <a:buFont typeface="Wingdings" pitchFamily="2" charset="2"/>
              <a:buChar char="§"/>
              <a:defRPr sz="3200">
                <a:solidFill>
                  <a:srgbClr val="33342E"/>
                </a:solidFill>
                <a:latin typeface="+mj-lt"/>
                <a:ea typeface="+mj-ea"/>
                <a:cs typeface="+mj-cs"/>
              </a:defRPr>
            </a:lvl1pPr>
            <a:lvl2pPr marL="742950" indent="-285750" algn="l" rtl="0" eaLnBrk="0" fontAlgn="base" hangingPunct="0">
              <a:spcBef>
                <a:spcPct val="20000"/>
              </a:spcBef>
              <a:spcAft>
                <a:spcPct val="0"/>
              </a:spcAft>
              <a:buClr>
                <a:srgbClr val="CC3300"/>
              </a:buClr>
              <a:buFont typeface="Wingdings 3" pitchFamily="18" charset="2"/>
              <a:buChar char="Æ"/>
              <a:defRPr sz="2800">
                <a:solidFill>
                  <a:srgbClr val="33342E"/>
                </a:solidFill>
                <a:latin typeface="+mj-lt"/>
                <a:ea typeface="+mj-ea"/>
                <a:cs typeface="+mj-cs"/>
              </a:defRPr>
            </a:lvl2pPr>
            <a:lvl3pPr marL="1143000" indent="-228600" algn="l" rtl="0" eaLnBrk="0" fontAlgn="base" hangingPunct="0">
              <a:spcBef>
                <a:spcPct val="20000"/>
              </a:spcBef>
              <a:spcAft>
                <a:spcPct val="0"/>
              </a:spcAft>
              <a:buClr>
                <a:srgbClr val="CC3300"/>
              </a:buClr>
              <a:buFont typeface="Wingdings" pitchFamily="2" charset="2"/>
              <a:buChar char="ü"/>
              <a:defRPr sz="2400">
                <a:solidFill>
                  <a:srgbClr val="33342E"/>
                </a:solidFill>
                <a:latin typeface="+mj-lt"/>
                <a:ea typeface="+mj-ea"/>
                <a:cs typeface="+mj-cs"/>
              </a:defRPr>
            </a:lvl3pPr>
            <a:lvl4pPr marL="1600200" indent="-228600" algn="l" rtl="0" eaLnBrk="0" fontAlgn="base" hangingPunct="0">
              <a:spcBef>
                <a:spcPct val="20000"/>
              </a:spcBef>
              <a:spcAft>
                <a:spcPct val="0"/>
              </a:spcAft>
              <a:buClr>
                <a:srgbClr val="CC3300"/>
              </a:buClr>
              <a:buFont typeface="Verdana" pitchFamily="34" charset="0"/>
              <a:buChar char="-"/>
              <a:defRPr sz="2000">
                <a:solidFill>
                  <a:srgbClr val="33342E"/>
                </a:solidFill>
                <a:latin typeface="+mj-lt"/>
                <a:ea typeface="+mj-ea"/>
                <a:cs typeface="+mj-cs"/>
              </a:defRPr>
            </a:lvl4pPr>
            <a:lvl5pPr marL="2057400" indent="-228600" algn="l" rtl="0" eaLnBrk="0" fontAlgn="base" hangingPunct="0">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5pPr>
            <a:lvl6pPr marL="25146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6pPr>
            <a:lvl7pPr marL="29718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7pPr>
            <a:lvl8pPr marL="34290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8pPr>
            <a:lvl9pPr marL="3886200" indent="-228600" algn="l" rtl="0" fontAlgn="base">
              <a:spcBef>
                <a:spcPct val="20000"/>
              </a:spcBef>
              <a:spcAft>
                <a:spcPct val="0"/>
              </a:spcAft>
              <a:buClr>
                <a:srgbClr val="CC3300"/>
              </a:buClr>
              <a:buSzPct val="60000"/>
              <a:buFont typeface="Wingdings" pitchFamily="2" charset="2"/>
              <a:buChar char="§"/>
              <a:defRPr sz="2000">
                <a:solidFill>
                  <a:srgbClr val="33342E"/>
                </a:solidFill>
                <a:latin typeface="+mj-lt"/>
                <a:ea typeface="+mj-ea"/>
                <a:cs typeface="+mj-cs"/>
              </a:defRPr>
            </a:lvl9pPr>
          </a:lstStyle>
          <a:p>
            <a:pPr marL="0" lvl="1" indent="0" algn="just">
              <a:buFont typeface="Wingdings 3" pitchFamily="18" charset="2"/>
              <a:buNone/>
              <a:defRPr/>
            </a:pPr>
            <a:r>
              <a:rPr lang="fr-FR" sz="1000" dirty="0">
                <a:latin typeface="Verdana" pitchFamily="34" charset="0"/>
              </a:rPr>
              <a:t>BNP Paribas a confié à d²X Expertise une mission de </a:t>
            </a:r>
            <a:r>
              <a:rPr lang="fr-FR" sz="1000" b="1" dirty="0">
                <a:latin typeface="Verdana" pitchFamily="34" charset="0"/>
              </a:rPr>
              <a:t>Business Project Management</a:t>
            </a:r>
            <a:r>
              <a:rPr lang="fr-FR" sz="1000" dirty="0">
                <a:latin typeface="Verdana" pitchFamily="34" charset="0"/>
              </a:rPr>
              <a:t>, </a:t>
            </a:r>
            <a:r>
              <a:rPr lang="fr-FR" sz="1000" dirty="0" smtClean="0">
                <a:latin typeface="Verdana" pitchFamily="34" charset="0"/>
              </a:rPr>
              <a:t>destinée d’une part à diriger </a:t>
            </a:r>
            <a:r>
              <a:rPr lang="fr-FR" sz="1000" dirty="0">
                <a:latin typeface="Verdana" pitchFamily="34" charset="0"/>
              </a:rPr>
              <a:t>et coordonner les moyens opérationnels et </a:t>
            </a:r>
            <a:r>
              <a:rPr lang="fr-FR" sz="1000" dirty="0" smtClean="0">
                <a:latin typeface="Verdana" pitchFamily="34" charset="0"/>
              </a:rPr>
              <a:t>d’autre part à industrialiser l’activité </a:t>
            </a:r>
            <a:r>
              <a:rPr lang="fr-FR" sz="1000" dirty="0">
                <a:latin typeface="Verdana" pitchFamily="34" charset="0"/>
              </a:rPr>
              <a:t>de </a:t>
            </a:r>
            <a:r>
              <a:rPr lang="fr-FR" sz="1000" dirty="0" smtClean="0">
                <a:latin typeface="Verdana" pitchFamily="34" charset="0"/>
              </a:rPr>
              <a:t>mises </a:t>
            </a:r>
            <a:r>
              <a:rPr lang="fr-FR" sz="1000" dirty="0">
                <a:latin typeface="Verdana" pitchFamily="34" charset="0"/>
              </a:rPr>
              <a:t>en </a:t>
            </a:r>
            <a:r>
              <a:rPr lang="fr-FR" sz="1000" dirty="0" smtClean="0">
                <a:latin typeface="Verdana" pitchFamily="34" charset="0"/>
              </a:rPr>
              <a:t>production.</a:t>
            </a:r>
            <a:endParaRPr lang="fr-FR" sz="1000" dirty="0">
              <a:latin typeface="Verdana" pitchFamily="34" charset="0"/>
            </a:endParaRPr>
          </a:p>
          <a:p>
            <a:pPr marL="0" lvl="1" indent="0" algn="just">
              <a:buFont typeface="Wingdings 3" pitchFamily="18" charset="2"/>
              <a:buNone/>
              <a:defRPr/>
            </a:pPr>
            <a:endParaRPr lang="fr-FR" sz="1000" dirty="0">
              <a:latin typeface="Verdana" pitchFamily="34" charset="0"/>
            </a:endParaRPr>
          </a:p>
          <a:p>
            <a:pPr marL="0" lvl="1" indent="0" algn="just">
              <a:buFont typeface="Wingdings 3" pitchFamily="18" charset="2"/>
              <a:buNone/>
              <a:defRPr/>
            </a:pPr>
            <a:r>
              <a:rPr lang="fr-FR" sz="1000" dirty="0">
                <a:latin typeface="Verdana" pitchFamily="34" charset="0"/>
              </a:rPr>
              <a:t>Vis-à-vis des Métiers concernés, le Business Project Manager est responsable de la </a:t>
            </a:r>
            <a:r>
              <a:rPr lang="fr-FR" sz="1000" b="1" dirty="0">
                <a:latin typeface="Verdana" pitchFamily="34" charset="0"/>
              </a:rPr>
              <a:t>performance</a:t>
            </a:r>
            <a:r>
              <a:rPr lang="fr-FR" sz="1000" dirty="0">
                <a:latin typeface="Verdana" pitchFamily="34" charset="0"/>
              </a:rPr>
              <a:t>, de la </a:t>
            </a:r>
            <a:r>
              <a:rPr lang="fr-FR" sz="1000" b="1" dirty="0">
                <a:latin typeface="Verdana" pitchFamily="34" charset="0"/>
              </a:rPr>
              <a:t>qualité</a:t>
            </a:r>
            <a:r>
              <a:rPr lang="fr-FR" sz="1000" dirty="0">
                <a:latin typeface="Verdana" pitchFamily="34" charset="0"/>
              </a:rPr>
              <a:t>, de la </a:t>
            </a:r>
            <a:r>
              <a:rPr lang="fr-FR" sz="1000" b="1" dirty="0">
                <a:latin typeface="Verdana" pitchFamily="34" charset="0"/>
              </a:rPr>
              <a:t>disponibilité</a:t>
            </a:r>
            <a:r>
              <a:rPr lang="fr-FR" sz="1000" dirty="0">
                <a:latin typeface="Verdana" pitchFamily="34" charset="0"/>
              </a:rPr>
              <a:t> et de l’</a:t>
            </a:r>
            <a:r>
              <a:rPr lang="fr-FR" sz="1000" b="1" dirty="0">
                <a:latin typeface="Verdana" pitchFamily="34" charset="0"/>
              </a:rPr>
              <a:t>amélioration continue</a:t>
            </a:r>
            <a:r>
              <a:rPr lang="fr-FR" sz="1000" dirty="0">
                <a:latin typeface="Verdana" pitchFamily="34" charset="0"/>
              </a:rPr>
              <a:t> des services liés aux applications dont il a la charge.</a:t>
            </a:r>
            <a:endParaRPr lang="fr-FR" sz="1000" dirty="0" smtClean="0">
              <a:latin typeface="Verdana" pitchFamily="34" charset="0"/>
            </a:endParaRPr>
          </a:p>
        </p:txBody>
      </p:sp>
      <p:sp>
        <p:nvSpPr>
          <p:cNvPr id="27" name="Espace réservé du contenu 3"/>
          <p:cNvSpPr txBox="1">
            <a:spLocks/>
          </p:cNvSpPr>
          <p:nvPr/>
        </p:nvSpPr>
        <p:spPr bwMode="auto">
          <a:xfrm>
            <a:off x="5724525" y="4365625"/>
            <a:ext cx="3252788"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a:spcBef>
                <a:spcPct val="20000"/>
              </a:spcBef>
              <a:buClr>
                <a:srgbClr val="CC3300"/>
              </a:buClr>
              <a:buFont typeface="Wingdings 3" pitchFamily="18" charset="2"/>
              <a:buNone/>
              <a:defRPr/>
            </a:pPr>
            <a:r>
              <a:rPr lang="fr-FR" sz="1000" dirty="0" smtClean="0">
                <a:solidFill>
                  <a:srgbClr val="33342E"/>
                </a:solidFill>
              </a:rPr>
              <a:t>Par la mise en place de processus de </a:t>
            </a:r>
            <a:r>
              <a:rPr lang="fr-FR" sz="1000" dirty="0">
                <a:solidFill>
                  <a:schemeClr val="bg2">
                    <a:lumMod val="75000"/>
                    <a:lumOff val="25000"/>
                  </a:schemeClr>
                </a:solidFill>
                <a:latin typeface="+mn-lt"/>
                <a:ea typeface="+mn-ea"/>
                <a:cs typeface="Times New Roman" pitchFamily="18" charset="0"/>
              </a:rPr>
              <a:t>management</a:t>
            </a:r>
            <a:r>
              <a:rPr lang="fr-FR" sz="1000" dirty="0" smtClean="0">
                <a:solidFill>
                  <a:srgbClr val="33342E"/>
                </a:solidFill>
              </a:rPr>
              <a:t> des ressources et de pilotage des activités, d²X Expertise est parvenue à optimiser rapidement la conduite des projets d’ITPS, tout en améliorant la productivité :</a:t>
            </a:r>
          </a:p>
          <a:p>
            <a:pPr marL="342900" lvl="1" indent="-342900" algn="just">
              <a:spcBef>
                <a:spcPct val="20000"/>
              </a:spcBef>
              <a:buClr>
                <a:srgbClr val="CC3300"/>
              </a:buClr>
              <a:buSzPct val="120000"/>
              <a:buFont typeface="Wingdings" pitchFamily="2" charset="2"/>
              <a:buChar char="ü"/>
              <a:defRPr/>
            </a:pPr>
            <a:r>
              <a:rPr lang="fr-FR" sz="1000" dirty="0" smtClean="0">
                <a:solidFill>
                  <a:srgbClr val="33342E"/>
                </a:solidFill>
                <a:latin typeface="+mn-lt"/>
              </a:rPr>
              <a:t>réduction </a:t>
            </a:r>
            <a:r>
              <a:rPr lang="fr-FR" sz="1000" dirty="0">
                <a:solidFill>
                  <a:srgbClr val="33342E"/>
                </a:solidFill>
                <a:latin typeface="+mn-lt"/>
              </a:rPr>
              <a:t>des budgets unitaires des opérations traitées,</a:t>
            </a:r>
          </a:p>
          <a:p>
            <a:pPr marL="342900" lvl="1" indent="-342900" algn="just">
              <a:spcBef>
                <a:spcPct val="20000"/>
              </a:spcBef>
              <a:buClr>
                <a:srgbClr val="CC3300"/>
              </a:buClr>
              <a:buSzPct val="120000"/>
              <a:buFont typeface="Wingdings" pitchFamily="2" charset="2"/>
              <a:buChar char="ü"/>
              <a:defRPr/>
            </a:pPr>
            <a:r>
              <a:rPr lang="fr-FR" sz="1000" dirty="0" smtClean="0">
                <a:solidFill>
                  <a:srgbClr val="33342E"/>
                </a:solidFill>
                <a:latin typeface="+mn-lt"/>
              </a:rPr>
              <a:t>diminution </a:t>
            </a:r>
            <a:r>
              <a:rPr lang="fr-FR" sz="1000" dirty="0">
                <a:solidFill>
                  <a:srgbClr val="33342E"/>
                </a:solidFill>
                <a:latin typeface="+mn-lt"/>
              </a:rPr>
              <a:t>des opérations de traitement des incidents postérieures aux déploiements.</a:t>
            </a:r>
          </a:p>
        </p:txBody>
      </p:sp>
      <p:sp>
        <p:nvSpPr>
          <p:cNvPr id="28" name="Espace réservé du contenu 3"/>
          <p:cNvSpPr txBox="1">
            <a:spLocks/>
          </p:cNvSpPr>
          <p:nvPr/>
        </p:nvSpPr>
        <p:spPr bwMode="auto">
          <a:xfrm>
            <a:off x="2255838" y="4365625"/>
            <a:ext cx="3252787" cy="2087563"/>
          </a:xfrm>
          <a:prstGeom prst="rect">
            <a:avLst/>
          </a:prstGeom>
          <a:noFill/>
          <a:extLst/>
        </p:spPr>
        <p:style>
          <a:lnRef idx="0">
            <a:scrgbClr r="0" g="0" b="0"/>
          </a:lnRef>
          <a:fillRef idx="1001">
            <a:schemeClr val="lt1"/>
          </a:fillRef>
          <a:effectRef idx="0">
            <a:scrgbClr r="0" g="0" b="0"/>
          </a:effectRef>
          <a:fontRef idx="major"/>
        </p:style>
        <p:txBody>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ctr">
              <a:spcBef>
                <a:spcPct val="20000"/>
              </a:spcBef>
              <a:buClr>
                <a:srgbClr val="CC3300"/>
              </a:buClr>
              <a:buFont typeface="Wingdings 3" pitchFamily="18" charset="2"/>
              <a:buNone/>
              <a:defRPr/>
            </a:pPr>
            <a:r>
              <a:rPr lang="fr-FR" sz="1000" b="1" dirty="0" smtClean="0">
                <a:solidFill>
                  <a:srgbClr val="33342E"/>
                </a:solidFill>
              </a:rPr>
              <a:t/>
            </a:r>
            <a:br>
              <a:rPr lang="fr-FR" sz="1000" b="1" dirty="0" smtClean="0">
                <a:solidFill>
                  <a:srgbClr val="33342E"/>
                </a:solidFill>
              </a:rPr>
            </a:br>
            <a:r>
              <a:rPr lang="fr-FR" sz="1000" b="1" dirty="0" smtClean="0">
                <a:solidFill>
                  <a:srgbClr val="33342E"/>
                </a:solidFill>
              </a:rPr>
              <a:t>" </a:t>
            </a:r>
            <a:r>
              <a:rPr lang="fr-FR" sz="1000" b="1" dirty="0" err="1" smtClean="0">
                <a:solidFill>
                  <a:srgbClr val="33342E"/>
                </a:solidFill>
              </a:rPr>
              <a:t>Run</a:t>
            </a:r>
            <a:r>
              <a:rPr lang="fr-FR" sz="1000" b="1" dirty="0" smtClean="0">
                <a:solidFill>
                  <a:srgbClr val="33342E"/>
                </a:solidFill>
              </a:rPr>
              <a:t> the Bank ! "</a:t>
            </a:r>
          </a:p>
          <a:p>
            <a:pPr marL="0" lvl="1">
              <a:spcBef>
                <a:spcPct val="20000"/>
              </a:spcBef>
              <a:buClr>
                <a:srgbClr val="CC3300"/>
              </a:buClr>
              <a:buFont typeface="Wingdings 3" pitchFamily="18" charset="2"/>
              <a:buNone/>
              <a:defRPr/>
            </a:pPr>
            <a:endParaRPr lang="fr-FR" sz="1000" dirty="0" smtClean="0">
              <a:solidFill>
                <a:srgbClr val="33342E"/>
              </a:solidFill>
            </a:endParaRPr>
          </a:p>
          <a:p>
            <a:pPr marL="0" lvl="1" algn="just">
              <a:spcBef>
                <a:spcPct val="20000"/>
              </a:spcBef>
              <a:buClr>
                <a:srgbClr val="CC3300"/>
              </a:buClr>
              <a:buFont typeface="Wingdings 3" pitchFamily="18" charset="2"/>
              <a:buNone/>
              <a:defRPr/>
            </a:pPr>
            <a:r>
              <a:rPr lang="fr-FR" sz="1000" dirty="0">
                <a:solidFill>
                  <a:schemeClr val="bg2">
                    <a:lumMod val="75000"/>
                    <a:lumOff val="25000"/>
                  </a:schemeClr>
                </a:solidFill>
                <a:latin typeface="+mn-lt"/>
                <a:ea typeface="+mn-ea"/>
                <a:cs typeface="Times New Roman" pitchFamily="18" charset="0"/>
              </a:rPr>
              <a:t>En tant que responsable du niveau de service des applications Métiers dont elle a la charge, CIB veille à la continuité de service et au maintien du niveau du support applicatif en mode récurrent et en phase de mises en production.</a:t>
            </a:r>
            <a:endParaRPr lang="en-GB" sz="1000" dirty="0">
              <a:solidFill>
                <a:schemeClr val="bg2">
                  <a:lumMod val="75000"/>
                  <a:lumOff val="25000"/>
                </a:schemeClr>
              </a:solidFill>
              <a:latin typeface="+mn-lt"/>
              <a:ea typeface="+mn-ea"/>
              <a:cs typeface="Times New Roman" pitchFamily="18" charset="0"/>
            </a:endParaRPr>
          </a:p>
          <a:p>
            <a:pPr marL="0" lvl="1">
              <a:spcBef>
                <a:spcPct val="20000"/>
              </a:spcBef>
              <a:buClr>
                <a:srgbClr val="CC3300"/>
              </a:buClr>
              <a:buFont typeface="Wingdings 3" pitchFamily="18" charset="2"/>
              <a:buNone/>
              <a:defRPr/>
            </a:pPr>
            <a:endParaRPr lang="fr-FR" sz="1000" dirty="0" smtClean="0">
              <a:solidFill>
                <a:srgbClr val="33342E"/>
              </a:solidFill>
            </a:endParaRPr>
          </a:p>
        </p:txBody>
      </p:sp>
      <p:pic>
        <p:nvPicPr>
          <p:cNvPr id="3115" name="Picture 3"/>
          <p:cNvPicPr>
            <a:picLocks noChangeAspect="1" noChangeArrowheads="1"/>
          </p:cNvPicPr>
          <p:nvPr/>
        </p:nvPicPr>
        <p:blipFill>
          <a:blip r:embed="rId7">
            <a:extLst>
              <a:ext uri="{28A0092B-C50C-407E-A947-70E740481C1C}">
                <a14:useLocalDpi xmlns:a14="http://schemas.microsoft.com/office/drawing/2010/main" val="0"/>
              </a:ext>
            </a:extLst>
          </a:blip>
          <a:srcRect l="34019" t="16968" r="32674" b="68088"/>
          <a:stretch>
            <a:fillRect/>
          </a:stretch>
        </p:blipFill>
        <p:spPr bwMode="auto">
          <a:xfrm>
            <a:off x="341313" y="2343150"/>
            <a:ext cx="554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4"/>
          <p:cNvPicPr>
            <a:picLocks noChangeAspect="1" noChangeArrowheads="1"/>
          </p:cNvPicPr>
          <p:nvPr/>
        </p:nvPicPr>
        <p:blipFill>
          <a:blip r:embed="rId8">
            <a:extLst>
              <a:ext uri="{28A0092B-C50C-407E-A947-70E740481C1C}">
                <a14:useLocalDpi xmlns:a14="http://schemas.microsoft.com/office/drawing/2010/main" val="0"/>
              </a:ext>
            </a:extLst>
          </a:blip>
          <a:srcRect l="33676" t="17731" r="35941" b="68498"/>
          <a:stretch>
            <a:fillRect/>
          </a:stretch>
        </p:blipFill>
        <p:spPr bwMode="auto">
          <a:xfrm>
            <a:off x="1423988" y="4797152"/>
            <a:ext cx="5159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à coins arrondis 29"/>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2" name="Rectangle à coins arrondis 31"/>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3" name="Rectangle à coins arrondis 32"/>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2"/>
          <p:cNvSpPr>
            <a:spLocks noGrp="1" noChangeArrowheads="1"/>
          </p:cNvSpPr>
          <p:nvPr>
            <p:ph type="title" sz="quarter"/>
          </p:nvPr>
        </p:nvSpPr>
        <p:spPr>
          <a:xfrm>
            <a:off x="2843808" y="-99392"/>
            <a:ext cx="5627687" cy="774700"/>
          </a:xfrm>
        </p:spPr>
        <p:txBody>
          <a:bodyPr/>
          <a:lstStyle/>
          <a:p>
            <a:pPr eaLnBrk="1" hangingPunct="1">
              <a:defRPr/>
            </a:pPr>
            <a:r>
              <a:rPr lang="fr-FR" sz="2000" dirty="0" smtClean="0"/>
              <a:t>REFERENCES</a:t>
            </a:r>
          </a:p>
        </p:txBody>
      </p:sp>
      <p:sp>
        <p:nvSpPr>
          <p:cNvPr id="36" name="Rectangle à coins arrondis 35"/>
          <p:cNvSpPr/>
          <p:nvPr/>
        </p:nvSpPr>
        <p:spPr>
          <a:xfrm>
            <a:off x="7380858" y="265084"/>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Portfolio</a:t>
            </a:r>
          </a:p>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à coins arrondis 33"/>
          <p:cNvSpPr/>
          <p:nvPr/>
        </p:nvSpPr>
        <p:spPr>
          <a:xfrm>
            <a:off x="7380858" y="265084"/>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Portfolio</a:t>
            </a:r>
          </a:p>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0" name="Rectangle 59"/>
          <p:cNvSpPr/>
          <p:nvPr/>
        </p:nvSpPr>
        <p:spPr>
          <a:xfrm>
            <a:off x="2272011" y="4207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 name="Espace réservé du contenu 3"/>
          <p:cNvSpPr>
            <a:spLocks noGrp="1"/>
          </p:cNvSpPr>
          <p:nvPr>
            <p:ph sz="quarter" idx="2"/>
          </p:nvPr>
        </p:nvSpPr>
        <p:spPr>
          <a:xfrm>
            <a:off x="2281238" y="4191000"/>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Courant 2009, la DSI de Michelin a terminé le  déploiement d’un nouveau système de gestion du circuit de distribution des pneumatiques auprès des points de vente (</a:t>
            </a:r>
            <a:r>
              <a:rPr lang="fr-FR" sz="1000" i="1" dirty="0" err="1" smtClean="0">
                <a:latin typeface="+mn-lt"/>
              </a:rPr>
              <a:t>supply</a:t>
            </a:r>
            <a:r>
              <a:rPr lang="fr-FR" sz="1000" i="1" dirty="0" smtClean="0">
                <a:latin typeface="+mn-lt"/>
              </a:rPr>
              <a:t> </a:t>
            </a:r>
            <a:r>
              <a:rPr lang="fr-FR" sz="1000" i="1" dirty="0" err="1" smtClean="0">
                <a:latin typeface="+mn-lt"/>
              </a:rPr>
              <a:t>chain</a:t>
            </a:r>
            <a:r>
              <a:rPr lang="fr-FR" sz="1000" i="1" dirty="0" smtClean="0">
                <a:latin typeface="+mn-lt"/>
              </a:rPr>
              <a:t> aval</a:t>
            </a:r>
            <a:r>
              <a:rPr lang="fr-FR" sz="1000" dirty="0" smtClean="0">
                <a:latin typeface="+mn-lt"/>
              </a:rPr>
              <a:t>).</a:t>
            </a: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Fort de cette expérience, la DSI projette en 2011 de déployer cette nouvelle solution logistique sur l’ensemble des applications de gestion et d’optimisation des </a:t>
            </a:r>
            <a:r>
              <a:rPr lang="fr-FR" sz="1000" dirty="0">
                <a:latin typeface="+mn-lt"/>
              </a:rPr>
              <a:t>entrées/sorties </a:t>
            </a:r>
            <a:r>
              <a:rPr lang="fr-FR" sz="1000" dirty="0" smtClean="0">
                <a:latin typeface="+mn-lt"/>
              </a:rPr>
              <a:t>des entrepôts - internes </a:t>
            </a:r>
            <a:r>
              <a:rPr lang="fr-FR" sz="1000" dirty="0">
                <a:latin typeface="+mn-lt"/>
              </a:rPr>
              <a:t>ou </a:t>
            </a:r>
            <a:r>
              <a:rPr lang="fr-FR" sz="1000" dirty="0" smtClean="0">
                <a:latin typeface="+mn-lt"/>
              </a:rPr>
              <a:t>prestés.</a:t>
            </a:r>
          </a:p>
        </p:txBody>
      </p:sp>
      <p:sp>
        <p:nvSpPr>
          <p:cNvPr id="22" name="Rectangle 21"/>
          <p:cNvSpPr/>
          <p:nvPr/>
        </p:nvSpPr>
        <p:spPr>
          <a:xfrm>
            <a:off x="2272011"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8" name="Rectangle 57"/>
          <p:cNvSpPr/>
          <p:nvPr/>
        </p:nvSpPr>
        <p:spPr>
          <a:xfrm>
            <a:off x="5708532"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9" name="Rectangle 58"/>
          <p:cNvSpPr/>
          <p:nvPr/>
        </p:nvSpPr>
        <p:spPr>
          <a:xfrm>
            <a:off x="5708532" y="4203122"/>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pic>
        <p:nvPicPr>
          <p:cNvPr id="4112" name="Espace réservé du contenu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0825" y="1125538"/>
            <a:ext cx="1882775" cy="682625"/>
          </a:xfrm>
        </p:spPr>
      </p:pic>
      <p:sp>
        <p:nvSpPr>
          <p:cNvPr id="5138"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8DC24342-EE88-4EFB-98B4-BF98CCEBD0BB}" type="slidenum">
              <a:rPr lang="fr-FR" smtClean="0"/>
              <a:pPr>
                <a:defRPr/>
              </a:pPr>
              <a:t>4</a:t>
            </a:fld>
            <a:endParaRPr lang="fr-FR" smtClean="0"/>
          </a:p>
        </p:txBody>
      </p:sp>
      <p:sp>
        <p:nvSpPr>
          <p:cNvPr id="4116"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F1A52CAF-710C-4873-83F7-A8C4CCD01679}" type="slidenum">
              <a:rPr lang="fr-FR" sz="800" b="1" i="1">
                <a:solidFill>
                  <a:schemeClr val="bg2"/>
                </a:solidFill>
              </a:rPr>
              <a:pPr algn="r" eaLnBrk="1" hangingPunct="1"/>
              <a:t>4</a:t>
            </a:fld>
            <a:endParaRPr lang="fr-FR" sz="800" b="1" i="1">
              <a:solidFill>
                <a:schemeClr val="bg2"/>
              </a:solidFill>
            </a:endParaRPr>
          </a:p>
        </p:txBody>
      </p:sp>
      <p:sp>
        <p:nvSpPr>
          <p:cNvPr id="16" name="ZoneTexte 15"/>
          <p:cNvSpPr txBox="1"/>
          <p:nvPr/>
        </p:nvSpPr>
        <p:spPr>
          <a:xfrm>
            <a:off x="251521" y="2020629"/>
            <a:ext cx="1882551" cy="3308598"/>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p>
          <a:p>
            <a:pPr algn="just">
              <a:defRPr/>
            </a:pPr>
            <a:r>
              <a:rPr lang="fr-FR" sz="1400" dirty="0">
                <a:solidFill>
                  <a:schemeClr val="bg2">
                    <a:lumMod val="75000"/>
                  </a:schemeClr>
                </a:solidFill>
                <a:latin typeface="Times New Roman" pitchFamily="18" charset="0"/>
                <a:cs typeface="Times New Roman" pitchFamily="18" charset="0"/>
              </a:rPr>
              <a:t>               </a:t>
            </a:r>
          </a:p>
          <a:p>
            <a:pPr algn="just">
              <a:defRPr/>
            </a:pPr>
            <a:endParaRPr lang="fr-FR" sz="1400" dirty="0">
              <a:solidFill>
                <a:schemeClr val="bg2">
                  <a:lumMod val="75000"/>
                </a:schemeClr>
              </a:solidFill>
              <a:latin typeface="Times New Roman" pitchFamily="18" charset="0"/>
              <a:cs typeface="Times New Roman" pitchFamily="18" charset="0"/>
            </a:endParaRPr>
          </a:p>
          <a:p>
            <a:pPr algn="just">
              <a:defRPr/>
            </a:pPr>
            <a:r>
              <a:rPr lang="fr-FR" sz="1000" dirty="0">
                <a:solidFill>
                  <a:schemeClr val="bg2">
                    <a:lumMod val="75000"/>
                    <a:lumOff val="25000"/>
                  </a:schemeClr>
                </a:solidFill>
                <a:latin typeface="+mn-lt"/>
                <a:cs typeface="Times New Roman" pitchFamily="18" charset="0"/>
              </a:rPr>
              <a:t>Votre consultant a su imposer son approche  pragmatique face à l’organisation matricielle complexe du pilotage des opérations au sein de la DSI MICHELIN, et ainsi  sécuriser l’atterrissage </a:t>
            </a:r>
          </a:p>
          <a:p>
            <a:pPr algn="just">
              <a:defRPr/>
            </a:pPr>
            <a:r>
              <a:rPr lang="fr-FR" sz="1000" dirty="0">
                <a:solidFill>
                  <a:schemeClr val="bg2">
                    <a:lumMod val="75000"/>
                    <a:lumOff val="25000"/>
                  </a:schemeClr>
                </a:solidFill>
                <a:latin typeface="+mn-lt"/>
                <a:cs typeface="Times New Roman" pitchFamily="18" charset="0"/>
              </a:rPr>
              <a:t>des projets </a:t>
            </a:r>
          </a:p>
          <a:p>
            <a:pPr algn="just">
              <a:defRPr/>
            </a:pPr>
            <a:r>
              <a:rPr lang="fr-FR" sz="1000" dirty="0">
                <a:solidFill>
                  <a:schemeClr val="bg2">
                    <a:lumMod val="75000"/>
                    <a:lumOff val="25000"/>
                  </a:schemeClr>
                </a:solidFill>
                <a:latin typeface="+mn-lt"/>
                <a:cs typeface="Times New Roman" pitchFamily="18" charset="0"/>
              </a:rPr>
              <a:t>qui lui sont </a:t>
            </a:r>
          </a:p>
          <a:p>
            <a:pPr algn="just">
              <a:defRPr/>
            </a:pPr>
            <a:r>
              <a:rPr lang="fr-FR" sz="1000" dirty="0">
                <a:solidFill>
                  <a:schemeClr val="bg2">
                    <a:lumMod val="75000"/>
                    <a:lumOff val="25000"/>
                  </a:schemeClr>
                </a:solidFill>
                <a:latin typeface="+mn-lt"/>
                <a:cs typeface="Times New Roman" pitchFamily="18" charset="0"/>
              </a:rPr>
              <a:t>confiés.</a:t>
            </a:r>
          </a:p>
          <a:p>
            <a:pPr algn="just">
              <a:defRPr/>
            </a:pPr>
            <a:endParaRPr lang="fr-FR" sz="1000" dirty="0">
              <a:solidFill>
                <a:schemeClr val="accent2">
                  <a:lumMod val="60000"/>
                  <a:lumOff val="40000"/>
                </a:schemeClr>
              </a:solidFill>
              <a:latin typeface="+mn-lt"/>
              <a:cs typeface="Times New Roman" pitchFamily="18" charset="0"/>
            </a:endParaRPr>
          </a:p>
          <a:p>
            <a:pPr algn="just">
              <a:defRPr/>
            </a:pPr>
            <a:endParaRPr lang="fr-FR" sz="1600" dirty="0">
              <a:solidFill>
                <a:schemeClr val="bg2">
                  <a:lumMod val="75000"/>
                </a:schemeClr>
              </a:solidFill>
              <a:cs typeface="+mn-cs"/>
            </a:endParaRPr>
          </a:p>
          <a:p>
            <a:pPr>
              <a:defRPr/>
            </a:pPr>
            <a:r>
              <a:rPr lang="fr-FR" sz="1200" b="1" dirty="0">
                <a:solidFill>
                  <a:schemeClr val="bg2">
                    <a:lumMod val="75000"/>
                  </a:schemeClr>
                </a:solidFill>
                <a:cs typeface="+mn-cs"/>
              </a:rPr>
              <a:t>Vincent Bonhomme</a:t>
            </a:r>
          </a:p>
          <a:p>
            <a:pPr>
              <a:defRPr/>
            </a:pPr>
            <a:r>
              <a:rPr lang="fr-FR" sz="900" dirty="0">
                <a:solidFill>
                  <a:schemeClr val="bg2">
                    <a:lumMod val="75000"/>
                  </a:schemeClr>
                </a:solidFill>
                <a:cs typeface="+mn-cs"/>
              </a:rPr>
              <a:t>Outsourcing Project </a:t>
            </a:r>
            <a:r>
              <a:rPr lang="fr-FR" sz="900" dirty="0" err="1">
                <a:solidFill>
                  <a:schemeClr val="bg2">
                    <a:lumMod val="75000"/>
                  </a:schemeClr>
                </a:solidFill>
                <a:cs typeface="+mn-cs"/>
              </a:rPr>
              <a:t>Director</a:t>
            </a:r>
            <a:endParaRPr lang="fr-FR" sz="900" dirty="0">
              <a:solidFill>
                <a:schemeClr val="bg2">
                  <a:lumMod val="75000"/>
                </a:schemeClr>
              </a:solidFill>
              <a:cs typeface="+mn-cs"/>
            </a:endParaRPr>
          </a:p>
          <a:p>
            <a:pPr>
              <a:defRPr/>
            </a:pPr>
            <a:r>
              <a:rPr lang="fr-FR" sz="1000" dirty="0">
                <a:solidFill>
                  <a:schemeClr val="bg2">
                    <a:lumMod val="75000"/>
                  </a:schemeClr>
                </a:solidFill>
                <a:cs typeface="+mn-cs"/>
              </a:rPr>
              <a:t>LOGICA- MICHELIN</a:t>
            </a:r>
          </a:p>
        </p:txBody>
      </p:sp>
      <p:pic>
        <p:nvPicPr>
          <p:cNvPr id="4118" name="Picture 3"/>
          <p:cNvPicPr>
            <a:picLocks noChangeAspect="1" noChangeArrowheads="1"/>
          </p:cNvPicPr>
          <p:nvPr/>
        </p:nvPicPr>
        <p:blipFill>
          <a:blip r:embed="rId4">
            <a:extLst>
              <a:ext uri="{28A0092B-C50C-407E-A947-70E740481C1C}">
                <a14:useLocalDpi xmlns:a14="http://schemas.microsoft.com/office/drawing/2010/main" val="0"/>
              </a:ext>
            </a:extLst>
          </a:blip>
          <a:srcRect l="28636" t="16968" r="28671" b="63776"/>
          <a:stretch>
            <a:fillRect/>
          </a:stretch>
        </p:blipFill>
        <p:spPr bwMode="auto">
          <a:xfrm>
            <a:off x="250825" y="2060575"/>
            <a:ext cx="711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4"/>
          <p:cNvPicPr>
            <a:picLocks noChangeAspect="1" noChangeArrowheads="1"/>
          </p:cNvPicPr>
          <p:nvPr/>
        </p:nvPicPr>
        <p:blipFill>
          <a:blip r:embed="rId5">
            <a:extLst>
              <a:ext uri="{28A0092B-C50C-407E-A947-70E740481C1C}">
                <a14:useLocalDpi xmlns:a14="http://schemas.microsoft.com/office/drawing/2010/main" val="0"/>
              </a:ext>
            </a:extLst>
          </a:blip>
          <a:srcRect l="30782" t="15475" r="25159" b="65836"/>
          <a:stretch>
            <a:fillRect/>
          </a:stretch>
        </p:blipFill>
        <p:spPr bwMode="auto">
          <a:xfrm>
            <a:off x="1331913" y="3962400"/>
            <a:ext cx="749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4129" name="Espace réservé du contenu 10"/>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4133" name="Espace réservé du contenu 13"/>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4134" name="Espace réservé du contenu 20"/>
          <p:cNvPicPr>
            <a:picLocks noGrp="1" noChangeAspect="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4135" name="Espace réservé du contenu 18"/>
          <p:cNvPicPr>
            <a:picLocks noGrp="1" noChangeAspect="1"/>
          </p:cNvPicPr>
          <p:nvPr>
            <p:ph sz="quarter" idx="2"/>
          </p:nvPr>
        </p:nvPicPr>
        <p:blipFill>
          <a:blip r:embed="rId9"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412875"/>
            <a:ext cx="3251200"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Avec une présence commerciale dans plus de 170 pays, MICHELIN s’est depuis plus d’un siècle imposé comme un leader mondial du marché des pneumatiques. </a:t>
            </a:r>
          </a:p>
          <a:p>
            <a:pPr marL="0" indent="0">
              <a:buFont typeface="Wingdings" pitchFamily="2" charset="2"/>
              <a:buNone/>
              <a:defRPr/>
            </a:pPr>
            <a:endParaRPr lang="fr-FR" sz="1000" dirty="0" smtClean="0">
              <a:latin typeface="+mn-lt"/>
            </a:endParaRPr>
          </a:p>
          <a:p>
            <a:pPr marL="0" indent="0">
              <a:buFont typeface="Wingdings" pitchFamily="2" charset="2"/>
              <a:buNone/>
              <a:defRPr/>
            </a:pPr>
            <a:r>
              <a:rPr lang="fr-FR" sz="1000" dirty="0" smtClean="0">
                <a:latin typeface="+mn-lt"/>
              </a:rPr>
              <a:t>En 2009, l’entreprise a produit depuis plus de 70 </a:t>
            </a:r>
            <a:r>
              <a:rPr lang="fr-FR" sz="1000" dirty="0">
                <a:latin typeface="+mn-lt"/>
              </a:rPr>
              <a:t>sites industriels dans 19 pays </a:t>
            </a:r>
            <a:r>
              <a:rPr lang="fr-FR" sz="1000" dirty="0" smtClean="0">
                <a:latin typeface="+mn-lt"/>
              </a:rPr>
              <a:t>:</a:t>
            </a:r>
            <a:endParaRPr lang="fr-FR" sz="1000" dirty="0">
              <a:latin typeface="+mn-lt"/>
            </a:endParaRPr>
          </a:p>
          <a:p>
            <a:pPr marL="342900" lvl="1" indent="-342900" algn="just">
              <a:buSzPct val="120000"/>
              <a:buFont typeface="Wingdings" pitchFamily="2" charset="2"/>
              <a:buChar char="ü"/>
              <a:defRPr/>
            </a:pPr>
            <a:r>
              <a:rPr lang="fr-FR" sz="1000" kern="1200" dirty="0" smtClean="0">
                <a:latin typeface="+mn-lt"/>
              </a:rPr>
              <a:t>150 millions de pneus</a:t>
            </a:r>
          </a:p>
          <a:p>
            <a:pPr marL="342900" lvl="1" indent="-342900" algn="just">
              <a:buSzPct val="120000"/>
              <a:buFont typeface="Wingdings" pitchFamily="2" charset="2"/>
              <a:buChar char="ü"/>
              <a:defRPr/>
            </a:pPr>
            <a:r>
              <a:rPr lang="fr-FR" sz="1000" kern="1200" dirty="0" smtClean="0">
                <a:latin typeface="+mn-lt"/>
              </a:rPr>
              <a:t>10 millions de cartes et guides.</a:t>
            </a:r>
          </a:p>
          <a:p>
            <a:pPr marL="0" indent="0">
              <a:buFont typeface="Wingdings" pitchFamily="2" charset="2"/>
              <a:buNone/>
              <a:defRPr/>
            </a:pPr>
            <a:r>
              <a:rPr lang="fr-FR" sz="1000" dirty="0" smtClean="0">
                <a:latin typeface="+mn-lt"/>
              </a:rPr>
              <a:t>Ces chiffres suffisent à illustrer la complexité des chaînes de gestion des approvisionnements et flux au sein du groupe et du SI associé. </a:t>
            </a:r>
          </a:p>
        </p:txBody>
      </p:sp>
      <p:sp>
        <p:nvSpPr>
          <p:cNvPr id="54" name="Espace réservé du contenu 3"/>
          <p:cNvSpPr>
            <a:spLocks noGrp="1"/>
          </p:cNvSpPr>
          <p:nvPr>
            <p:ph sz="quarter" idx="2"/>
          </p:nvPr>
        </p:nvSpPr>
        <p:spPr>
          <a:xfrm>
            <a:off x="5711825" y="1412875"/>
            <a:ext cx="3252788"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smtClean="0">
                <a:latin typeface="+mn-lt"/>
              </a:rPr>
              <a:t>Michelin a confié à d²X Expertise une mission de Project Portfolio Management comprenant :</a:t>
            </a:r>
          </a:p>
          <a:p>
            <a:pPr marL="342900" lvl="1" indent="-342900" algn="just">
              <a:buSzPct val="120000"/>
              <a:buFont typeface="Wingdings" pitchFamily="2" charset="2"/>
              <a:buChar char="ü"/>
              <a:defRPr/>
            </a:pPr>
            <a:r>
              <a:rPr lang="fr-FR" sz="1000" kern="1200" dirty="0" smtClean="0">
                <a:latin typeface="+mn-lt"/>
              </a:rPr>
              <a:t>l’intégration et le déploiement d’une nouvelle application pivot </a:t>
            </a:r>
            <a:r>
              <a:rPr lang="fr-FR" sz="1000" kern="1200" dirty="0" err="1" smtClean="0">
                <a:latin typeface="+mn-lt"/>
              </a:rPr>
              <a:t>Supply</a:t>
            </a:r>
            <a:r>
              <a:rPr lang="fr-FR" sz="1000" kern="1200" dirty="0" smtClean="0">
                <a:latin typeface="+mn-lt"/>
              </a:rPr>
              <a:t> Chain/Logistique  (optimisation de l’usage des entrepôts),</a:t>
            </a:r>
          </a:p>
          <a:p>
            <a:pPr marL="342900" lvl="1" indent="-342900" algn="just">
              <a:buSzPct val="120000"/>
              <a:buFont typeface="Wingdings" pitchFamily="2" charset="2"/>
              <a:buChar char="ü"/>
              <a:defRPr/>
            </a:pPr>
            <a:r>
              <a:rPr lang="fr-FR" sz="1000" kern="1200" dirty="0" smtClean="0">
                <a:latin typeface="+mn-lt"/>
              </a:rPr>
              <a:t>l’intégration dans le PRA </a:t>
            </a:r>
            <a:r>
              <a:rPr lang="fr-FR" sz="1000" kern="1200" dirty="0" err="1" smtClean="0">
                <a:latin typeface="+mn-lt"/>
              </a:rPr>
              <a:t>Supply</a:t>
            </a:r>
            <a:r>
              <a:rPr lang="fr-FR" sz="1000" kern="1200" dirty="0" smtClean="0">
                <a:latin typeface="+mn-lt"/>
              </a:rPr>
              <a:t> Chain de l’application d’optimisation,</a:t>
            </a:r>
          </a:p>
          <a:p>
            <a:pPr marL="342900" lvl="1" indent="-342900" algn="just">
              <a:buSzPct val="120000"/>
              <a:buFont typeface="Wingdings" pitchFamily="2" charset="2"/>
              <a:buChar char="ü"/>
              <a:defRPr/>
            </a:pPr>
            <a:r>
              <a:rPr lang="fr-FR" sz="1000" kern="1200" dirty="0" smtClean="0">
                <a:latin typeface="+mn-lt"/>
              </a:rPr>
              <a:t>l’étude et la mise en œuvre, sur un entrepôt spécifique, du remplacement du SI de gestion de l’entrepôt par une solution Michelin (progiciel GEODE).</a:t>
            </a:r>
          </a:p>
          <a:p>
            <a:pPr marL="0" indent="0">
              <a:buFont typeface="Wingdings" pitchFamily="2" charset="2"/>
              <a:buNone/>
              <a:defRPr/>
            </a:pPr>
            <a:endParaRPr lang="fr-FR" sz="1000" dirty="0">
              <a:latin typeface="+mn-lt"/>
            </a:endParaRPr>
          </a:p>
        </p:txBody>
      </p:sp>
      <p:sp>
        <p:nvSpPr>
          <p:cNvPr id="56" name="Espace réservé du contenu 3"/>
          <p:cNvSpPr>
            <a:spLocks noGrp="1"/>
          </p:cNvSpPr>
          <p:nvPr>
            <p:ph sz="quarter" idx="2"/>
          </p:nvPr>
        </p:nvSpPr>
        <p:spPr>
          <a:xfrm>
            <a:off x="5715000" y="4191000"/>
            <a:ext cx="3249613"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Au-delà d’un savoir faire de pilotage de projets, d²X Expertise apporte :</a:t>
            </a:r>
          </a:p>
          <a:p>
            <a:pPr marL="342900" lvl="1" indent="-342900" algn="just">
              <a:buSzPct val="120000"/>
              <a:buFont typeface="Wingdings" pitchFamily="2" charset="2"/>
              <a:buChar char="ü"/>
              <a:defRPr/>
            </a:pPr>
            <a:r>
              <a:rPr lang="fr-FR" sz="1000" dirty="0">
                <a:latin typeface="+mn-lt"/>
              </a:rPr>
              <a:t>une </a:t>
            </a:r>
            <a:r>
              <a:rPr lang="fr-FR" sz="1000" dirty="0" smtClean="0">
                <a:latin typeface="+mn-lt"/>
              </a:rPr>
              <a:t>méthode éprouvée de priorisation </a:t>
            </a:r>
            <a:r>
              <a:rPr lang="fr-FR" sz="1000" dirty="0">
                <a:latin typeface="+mn-lt"/>
              </a:rPr>
              <a:t>des </a:t>
            </a:r>
            <a:r>
              <a:rPr lang="fr-FR" sz="1000" kern="1200" dirty="0" smtClean="0">
                <a:latin typeface="+mn-lt"/>
              </a:rPr>
              <a:t>objectifs, d’analyse des risques, de cadrage du périmètre et de management des contributeurs,</a:t>
            </a:r>
          </a:p>
          <a:p>
            <a:pPr marL="342900" lvl="1" indent="-342900" algn="just">
              <a:buSzPct val="120000"/>
              <a:buFont typeface="Wingdings" pitchFamily="2" charset="2"/>
              <a:buChar char="ü"/>
              <a:defRPr/>
            </a:pPr>
            <a:r>
              <a:rPr lang="fr-FR" sz="1000" kern="1200" dirty="0" smtClean="0">
                <a:latin typeface="+mn-lt"/>
              </a:rPr>
              <a:t>une force de conseil sur l’organisation de gestion d’un portefeuille projets en organisation matricielle (notamment sur la gestion des expertises techniques et des ressources partagées).</a:t>
            </a:r>
          </a:p>
          <a:p>
            <a:pPr marL="0" indent="0" algn="just">
              <a:buFont typeface="Wingdings" pitchFamily="2" charset="2"/>
              <a:buNone/>
              <a:defRPr/>
            </a:pPr>
            <a:endParaRPr lang="fr-FR" sz="1000" dirty="0">
              <a:latin typeface="+mn-lt"/>
            </a:endParaRPr>
          </a:p>
          <a:p>
            <a:pPr marL="0" indent="0" algn="just">
              <a:buFont typeface="Wingdings" pitchFamily="2" charset="2"/>
              <a:buNone/>
              <a:defRPr/>
            </a:pPr>
            <a:endParaRPr lang="fr-FR" sz="1000" dirty="0">
              <a:latin typeface="+mn-lt"/>
            </a:endParaRPr>
          </a:p>
        </p:txBody>
      </p:sp>
      <p:sp>
        <p:nvSpPr>
          <p:cNvPr id="26" name="Rectangle à coins arrondis 25"/>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8" name="Rectangle à coins arrondis 27"/>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9" name="Rectangle à coins arrondis 28"/>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0" name="Rectangle à coins arrondis 29"/>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à coins arrondis 34"/>
          <p:cNvSpPr/>
          <p:nvPr/>
        </p:nvSpPr>
        <p:spPr>
          <a:xfrm>
            <a:off x="9516100" y="1885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37" name="Espace réservé du contenu 3"/>
          <p:cNvSpPr>
            <a:spLocks noGrp="1"/>
          </p:cNvSpPr>
          <p:nvPr>
            <p:ph sz="quarter" idx="2"/>
          </p:nvPr>
        </p:nvSpPr>
        <p:spPr>
          <a:xfrm>
            <a:off x="2281238" y="4191000"/>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endParaRPr lang="fr-FR" sz="1000" b="1" i="1" dirty="0" smtClean="0"/>
          </a:p>
          <a:p>
            <a:pPr marL="0" indent="0">
              <a:buFont typeface="Wingdings" pitchFamily="2" charset="2"/>
              <a:buNone/>
              <a:defRPr/>
            </a:pPr>
            <a:r>
              <a:rPr lang="fr-FR" sz="1000" b="1" i="1" dirty="0" smtClean="0"/>
              <a:t>« Pendant les travaux, la vente continue! »</a:t>
            </a:r>
          </a:p>
          <a:p>
            <a:pPr marL="0" indent="0" algn="just">
              <a:spcBef>
                <a:spcPts val="500"/>
              </a:spcBef>
              <a:buFont typeface="Wingdings" pitchFamily="2" charset="2"/>
              <a:buNone/>
              <a:defRPr/>
            </a:pPr>
            <a:r>
              <a:rPr lang="fr-FR" sz="1000" dirty="0" smtClean="0">
                <a:latin typeface="+mn-lt"/>
              </a:rPr>
              <a:t>Avec plus de 10 nouvelles applications, la période de bascule s’annonce comme la plus importante depuis la création de l’entité en 2003.</a:t>
            </a:r>
          </a:p>
          <a:p>
            <a:pPr marL="0" indent="0" algn="just">
              <a:spcBef>
                <a:spcPts val="500"/>
              </a:spcBef>
              <a:buFont typeface="Wingdings" pitchFamily="2" charset="2"/>
              <a:buNone/>
              <a:defRPr/>
            </a:pPr>
            <a:r>
              <a:rPr lang="fr-FR" sz="1000" dirty="0" smtClean="0">
                <a:latin typeface="+mn-lt"/>
              </a:rPr>
              <a:t>Pour la première fois, l’Opérateur doit mettre en place un modèle de contractualisation par unités d’œuvre, opérationnel en un trimestre.</a:t>
            </a:r>
          </a:p>
          <a:p>
            <a:pPr marL="0" indent="0" algn="just">
              <a:spcBef>
                <a:spcPts val="500"/>
              </a:spcBef>
              <a:buFont typeface="Wingdings" pitchFamily="2" charset="2"/>
              <a:buNone/>
              <a:defRPr/>
            </a:pPr>
            <a:r>
              <a:rPr lang="fr-FR" sz="1000" dirty="0" smtClean="0">
                <a:latin typeface="+mn-lt"/>
              </a:rPr>
              <a:t>L’opération de transition se doublait d’une augmentation des niveaux de service.</a:t>
            </a:r>
            <a:endParaRPr lang="fr-FR" sz="1000" b="1" i="1" dirty="0" smtClean="0"/>
          </a:p>
          <a:p>
            <a:pPr marL="0" indent="0">
              <a:buFont typeface="Wingdings" pitchFamily="2" charset="2"/>
              <a:buNone/>
              <a:defRPr/>
            </a:pPr>
            <a:endParaRPr lang="fr-FR" sz="1000" b="1" i="1" dirty="0" smtClean="0"/>
          </a:p>
          <a:p>
            <a:pPr marL="0" indent="0">
              <a:buFont typeface="Wingdings" pitchFamily="2" charset="2"/>
              <a:buNone/>
              <a:defRPr/>
            </a:pPr>
            <a:endParaRPr lang="fr-FR" sz="1000" b="1" i="1" dirty="0"/>
          </a:p>
          <a:p>
            <a:pPr marL="0" indent="0">
              <a:buFont typeface="Wingdings" pitchFamily="2" charset="2"/>
              <a:buNone/>
              <a:defRPr/>
            </a:pPr>
            <a:endParaRPr lang="fr-FR" sz="1000" b="1" i="1" dirty="0"/>
          </a:p>
          <a:p>
            <a:pPr marL="0" indent="0">
              <a:buFont typeface="Wingdings" pitchFamily="2" charset="2"/>
              <a:buNone/>
              <a:defRPr/>
            </a:pPr>
            <a:endParaRPr lang="fr-FR" sz="1000" dirty="0">
              <a:latin typeface="+mn-lt"/>
            </a:endParaRPr>
          </a:p>
        </p:txBody>
      </p:sp>
      <p:sp>
        <p:nvSpPr>
          <p:cNvPr id="22" name="Rectangle 21"/>
          <p:cNvSpPr/>
          <p:nvPr/>
        </p:nvSpPr>
        <p:spPr>
          <a:xfrm>
            <a:off x="2272011" y="1412775"/>
            <a:ext cx="3255956" cy="230425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58" name="Rectangle 57"/>
          <p:cNvSpPr/>
          <p:nvPr/>
        </p:nvSpPr>
        <p:spPr>
          <a:xfrm>
            <a:off x="5708532" y="1412775"/>
            <a:ext cx="3255956" cy="230425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59" name="Rectangle 58"/>
          <p:cNvSpPr/>
          <p:nvPr/>
        </p:nvSpPr>
        <p:spPr>
          <a:xfrm>
            <a:off x="5708532" y="4203122"/>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pic>
        <p:nvPicPr>
          <p:cNvPr id="8208" name="Espace réservé du contenu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149350"/>
            <a:ext cx="1598613" cy="623888"/>
          </a:xfrm>
        </p:spPr>
      </p:pic>
      <p:sp>
        <p:nvSpPr>
          <p:cNvPr id="4114"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2E6867D5-5489-4FB9-B492-0711EC3C0F90}" type="slidenum">
              <a:rPr lang="fr-FR" smtClean="0"/>
              <a:pPr>
                <a:defRPr/>
              </a:pPr>
              <a:t>5</a:t>
            </a:fld>
            <a:endParaRPr lang="fr-FR" smtClean="0"/>
          </a:p>
        </p:txBody>
      </p:sp>
      <p:sp>
        <p:nvSpPr>
          <p:cNvPr id="8212"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0A166EB2-F7EB-4E64-8484-CC8E30C01467}" type="slidenum">
              <a:rPr lang="fr-FR" sz="800" b="1" i="1">
                <a:solidFill>
                  <a:schemeClr val="bg2"/>
                </a:solidFill>
              </a:rPr>
              <a:pPr algn="r" eaLnBrk="1" hangingPunct="1"/>
              <a:t>5</a:t>
            </a:fld>
            <a:endParaRPr lang="fr-FR" sz="800" b="1" i="1">
              <a:solidFill>
                <a:schemeClr val="bg2"/>
              </a:solidFill>
            </a:endParaRPr>
          </a:p>
        </p:txBody>
      </p:sp>
      <p:sp>
        <p:nvSpPr>
          <p:cNvPr id="16" name="ZoneTexte 15"/>
          <p:cNvSpPr txBox="1"/>
          <p:nvPr/>
        </p:nvSpPr>
        <p:spPr>
          <a:xfrm>
            <a:off x="251521" y="2020629"/>
            <a:ext cx="1882551" cy="3516347"/>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p>
          <a:p>
            <a:pPr algn="just">
              <a:defRPr/>
            </a:pPr>
            <a:r>
              <a:rPr lang="fr-FR" sz="1400" dirty="0">
                <a:solidFill>
                  <a:schemeClr val="bg2">
                    <a:lumMod val="75000"/>
                  </a:schemeClr>
                </a:solidFill>
                <a:latin typeface="Times New Roman" pitchFamily="18" charset="0"/>
                <a:cs typeface="Times New Roman" pitchFamily="18" charset="0"/>
              </a:rPr>
              <a:t>               </a:t>
            </a:r>
            <a:r>
              <a:rPr lang="fr-FR" sz="1000" dirty="0">
                <a:solidFill>
                  <a:schemeClr val="bg2">
                    <a:lumMod val="75000"/>
                    <a:lumOff val="25000"/>
                  </a:schemeClr>
                </a:solidFill>
                <a:latin typeface="+mn-lt"/>
                <a:cs typeface="Times New Roman" pitchFamily="18" charset="0"/>
              </a:rPr>
              <a:t>Grâce à son</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              intervention, d²X Expertise nous a permis d’assurer dans les meilleures conditions, dans une période difficile ou de nombreuses mises en production d’applications critiques étaient programmées, la transition de fournisseur sur notre contrat d’infogérance applications</a:t>
            </a:r>
          </a:p>
          <a:p>
            <a:pPr algn="just">
              <a:defRPr/>
            </a:pPr>
            <a:r>
              <a:rPr lang="fr-FR" sz="1000" dirty="0">
                <a:solidFill>
                  <a:schemeClr val="bg2">
                    <a:lumMod val="75000"/>
                    <a:lumOff val="25000"/>
                  </a:schemeClr>
                </a:solidFill>
                <a:latin typeface="+mn-lt"/>
                <a:cs typeface="Times New Roman" pitchFamily="18" charset="0"/>
              </a:rPr>
              <a:t>et serveurs </a:t>
            </a:r>
          </a:p>
          <a:p>
            <a:pPr>
              <a:defRPr/>
            </a:pPr>
            <a:endParaRPr lang="fr-FR" sz="1600" dirty="0">
              <a:solidFill>
                <a:schemeClr val="bg2">
                  <a:lumMod val="75000"/>
                </a:schemeClr>
              </a:solidFill>
              <a:cs typeface="+mn-cs"/>
            </a:endParaRPr>
          </a:p>
          <a:p>
            <a:pPr>
              <a:defRPr/>
            </a:pPr>
            <a:endParaRPr lang="fr-FR" sz="1600" dirty="0">
              <a:solidFill>
                <a:schemeClr val="bg2">
                  <a:lumMod val="75000"/>
                </a:schemeClr>
              </a:solidFill>
              <a:cs typeface="+mn-cs"/>
            </a:endParaRPr>
          </a:p>
          <a:p>
            <a:pPr>
              <a:defRPr/>
            </a:pPr>
            <a:r>
              <a:rPr lang="fr-FR" sz="1200" b="1" dirty="0">
                <a:solidFill>
                  <a:schemeClr val="bg2">
                    <a:lumMod val="75000"/>
                  </a:schemeClr>
                </a:solidFill>
                <a:cs typeface="+mn-cs"/>
              </a:rPr>
              <a:t>Lionel Martinez</a:t>
            </a:r>
          </a:p>
          <a:p>
            <a:pPr>
              <a:defRPr/>
            </a:pPr>
            <a:r>
              <a:rPr lang="fr-FR" sz="1000" dirty="0">
                <a:solidFill>
                  <a:schemeClr val="bg2">
                    <a:lumMod val="75000"/>
                  </a:schemeClr>
                </a:solidFill>
                <a:cs typeface="+mn-cs"/>
              </a:rPr>
              <a:t>Directeur technique</a:t>
            </a:r>
          </a:p>
          <a:p>
            <a:pPr>
              <a:defRPr/>
            </a:pPr>
            <a:r>
              <a:rPr lang="fr-FR" sz="1000" dirty="0">
                <a:solidFill>
                  <a:schemeClr val="bg2">
                    <a:lumMod val="75000"/>
                  </a:schemeClr>
                </a:solidFill>
                <a:cs typeface="+mn-cs"/>
              </a:rPr>
              <a:t>Opérateur Informatique </a:t>
            </a:r>
          </a:p>
        </p:txBody>
      </p:sp>
      <p:pic>
        <p:nvPicPr>
          <p:cNvPr id="8214" name="Picture 3"/>
          <p:cNvPicPr>
            <a:picLocks noChangeAspect="1" noChangeArrowheads="1"/>
          </p:cNvPicPr>
          <p:nvPr/>
        </p:nvPicPr>
        <p:blipFill>
          <a:blip r:embed="rId4">
            <a:extLst>
              <a:ext uri="{28A0092B-C50C-407E-A947-70E740481C1C}">
                <a14:useLocalDpi xmlns:a14="http://schemas.microsoft.com/office/drawing/2010/main" val="0"/>
              </a:ext>
            </a:extLst>
          </a:blip>
          <a:srcRect l="34019" t="16968" r="32674" b="68088"/>
          <a:stretch>
            <a:fillRect/>
          </a:stretch>
        </p:blipFill>
        <p:spPr bwMode="auto">
          <a:xfrm>
            <a:off x="341313" y="2060575"/>
            <a:ext cx="554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4"/>
          <p:cNvPicPr>
            <a:picLocks noChangeAspect="1" noChangeArrowheads="1"/>
          </p:cNvPicPr>
          <p:nvPr/>
        </p:nvPicPr>
        <p:blipFill>
          <a:blip r:embed="rId5">
            <a:extLst>
              <a:ext uri="{28A0092B-C50C-407E-A947-70E740481C1C}">
                <a14:useLocalDpi xmlns:a14="http://schemas.microsoft.com/office/drawing/2010/main" val="0"/>
              </a:ext>
            </a:extLst>
          </a:blip>
          <a:srcRect l="33676" t="17731" r="35941" b="68498"/>
          <a:stretch>
            <a:fillRect/>
          </a:stretch>
        </p:blipFill>
        <p:spPr bwMode="auto">
          <a:xfrm>
            <a:off x="1423988" y="4502150"/>
            <a:ext cx="5159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8225" name="Espace réservé du contenu 10"/>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8229" name="Espace réservé du contenu 13"/>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8230" name="Espace réservé du contenu 20"/>
          <p:cNvPicPr>
            <a:picLocks noGrp="1" noChangeAspect="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8231" name="Espace réservé du contenu 18"/>
          <p:cNvPicPr>
            <a:picLocks noGrp="1" noChangeAspect="1"/>
          </p:cNvPicPr>
          <p:nvPr>
            <p:ph sz="quarter" idx="2"/>
          </p:nvPr>
        </p:nvPicPr>
        <p:blipFill>
          <a:blip r:embed="rId9"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412875"/>
            <a:ext cx="3251200" cy="23034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L’Opérateur Informatique ERDF assure l’exploitation du patrimoine informatique du distributeur EDF, représentant  :</a:t>
            </a:r>
          </a:p>
          <a:p>
            <a:pPr marL="342900" lvl="1" indent="-342900" algn="just">
              <a:buSzPct val="120000"/>
              <a:buFont typeface="Wingdings" pitchFamily="2" charset="2"/>
              <a:buChar char="ü"/>
              <a:defRPr/>
            </a:pPr>
            <a:r>
              <a:rPr lang="fr-FR" sz="1000" kern="1200" dirty="0" smtClean="0">
                <a:latin typeface="+mn-lt"/>
              </a:rPr>
              <a:t>50 applications, dont une dizaine critiques,</a:t>
            </a:r>
          </a:p>
          <a:p>
            <a:pPr marL="342900" lvl="1" indent="-342900" algn="just">
              <a:buSzPct val="120000"/>
              <a:buFont typeface="Wingdings" pitchFamily="2" charset="2"/>
              <a:buChar char="ü"/>
              <a:defRPr/>
            </a:pPr>
            <a:r>
              <a:rPr lang="fr-FR" sz="1000" kern="1200" dirty="0" smtClean="0">
                <a:latin typeface="+mn-lt"/>
              </a:rPr>
              <a:t>1 250  serveurs et 250 To de stockage.</a:t>
            </a:r>
          </a:p>
          <a:p>
            <a:pPr marL="342900" lvl="1" indent="-342900" algn="just">
              <a:buSzPct val="120000"/>
              <a:buFont typeface="Wingdings" pitchFamily="2" charset="2"/>
              <a:buChar char="ü"/>
              <a:defRPr/>
            </a:pPr>
            <a:r>
              <a:rPr lang="fr-FR" sz="1000" kern="1200" dirty="0" smtClean="0">
                <a:latin typeface="+mn-lt"/>
              </a:rPr>
              <a:t>Les travaux concernés par l’infogérance d’exploitation représentent une équipe de 50 à 60 ETP en mode récurrent, sur site.</a:t>
            </a: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Début 2010, l’Opérateur a engagé une opération de changement de fournisseur sur cette infogérance.</a:t>
            </a:r>
            <a:endParaRPr lang="fr-FR" sz="1000" dirty="0">
              <a:latin typeface="+mn-lt"/>
            </a:endParaRPr>
          </a:p>
        </p:txBody>
      </p:sp>
      <p:sp>
        <p:nvSpPr>
          <p:cNvPr id="54" name="Espace réservé du contenu 3"/>
          <p:cNvSpPr>
            <a:spLocks noGrp="1"/>
          </p:cNvSpPr>
          <p:nvPr>
            <p:ph sz="quarter" idx="2"/>
          </p:nvPr>
        </p:nvSpPr>
        <p:spPr>
          <a:xfrm>
            <a:off x="5711825" y="1412875"/>
            <a:ext cx="3181350" cy="23034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Notre consultant est intervenu en accompagnement pour assurer :</a:t>
            </a:r>
          </a:p>
          <a:p>
            <a:pPr marL="342900" lvl="1" indent="-342900" algn="just">
              <a:buSzPct val="120000"/>
              <a:buFont typeface="Wingdings" pitchFamily="2" charset="2"/>
              <a:buChar char="ü"/>
              <a:defRPr/>
            </a:pPr>
            <a:r>
              <a:rPr lang="fr-FR" sz="1000" kern="1200" dirty="0" smtClean="0">
                <a:latin typeface="+mn-lt"/>
              </a:rPr>
              <a:t>la transition entre les deux </a:t>
            </a:r>
            <a:r>
              <a:rPr lang="fr-FR" sz="1000" kern="1200" dirty="0" err="1" smtClean="0">
                <a:latin typeface="+mn-lt"/>
              </a:rPr>
              <a:t>infogérants</a:t>
            </a:r>
            <a:r>
              <a:rPr lang="fr-FR" sz="1000" kern="1200" dirty="0" smtClean="0">
                <a:latin typeface="+mn-lt"/>
              </a:rPr>
              <a:t>  (relations contractuelles et opérationnelles),</a:t>
            </a:r>
          </a:p>
          <a:p>
            <a:pPr marL="342900" lvl="1" indent="-342900" algn="just">
              <a:buSzPct val="120000"/>
              <a:buFont typeface="Wingdings" pitchFamily="2" charset="2"/>
              <a:buChar char="ü"/>
              <a:defRPr/>
            </a:pPr>
            <a:r>
              <a:rPr lang="fr-FR" sz="1000" kern="1200" dirty="0" smtClean="0">
                <a:latin typeface="+mn-lt"/>
              </a:rPr>
              <a:t>la définition du référentiel de pilotage des infrastructures,</a:t>
            </a:r>
          </a:p>
          <a:p>
            <a:pPr marL="342900" lvl="1" indent="-342900" algn="just">
              <a:buSzPct val="120000"/>
              <a:buFont typeface="Wingdings" pitchFamily="2" charset="2"/>
              <a:buChar char="ü"/>
              <a:defRPr/>
            </a:pPr>
            <a:r>
              <a:rPr lang="fr-FR" sz="1000" kern="1200" dirty="0" smtClean="0">
                <a:latin typeface="+mn-lt"/>
              </a:rPr>
              <a:t>le suivi des phases de la transition (audit initial, définition des services, transfert de connaissances, lotissement et passage en exploitation probatoire, …),</a:t>
            </a:r>
          </a:p>
          <a:p>
            <a:pPr marL="342900" lvl="1" indent="-342900" algn="just">
              <a:buSzPct val="120000"/>
              <a:buFont typeface="Wingdings" pitchFamily="2" charset="2"/>
              <a:buChar char="ü"/>
              <a:defRPr/>
            </a:pPr>
            <a:r>
              <a:rPr lang="fr-FR" sz="1000" kern="1200" dirty="0" smtClean="0">
                <a:latin typeface="+mn-lt"/>
              </a:rPr>
              <a:t>l’animation MOA: préparation des comités, gestion des alertes.</a:t>
            </a:r>
          </a:p>
        </p:txBody>
      </p:sp>
      <p:sp>
        <p:nvSpPr>
          <p:cNvPr id="56" name="Espace réservé du contenu 3"/>
          <p:cNvSpPr>
            <a:spLocks noGrp="1"/>
          </p:cNvSpPr>
          <p:nvPr>
            <p:ph sz="quarter" idx="2"/>
          </p:nvPr>
        </p:nvSpPr>
        <p:spPr>
          <a:xfrm>
            <a:off x="5715000" y="4191000"/>
            <a:ext cx="3249613"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smtClean="0">
                <a:latin typeface="+mn-lt"/>
              </a:rPr>
              <a:t>Fin de la réversibilité dans les délais, due principalement à:</a:t>
            </a:r>
          </a:p>
          <a:p>
            <a:pPr marL="342900" lvl="1" indent="-342900" algn="just">
              <a:buSzPct val="120000"/>
              <a:buFont typeface="Wingdings" pitchFamily="2" charset="2"/>
              <a:buChar char="ü"/>
              <a:defRPr/>
            </a:pPr>
            <a:r>
              <a:rPr lang="fr-FR" sz="1000" kern="1200" dirty="0" smtClean="0">
                <a:latin typeface="+mn-lt"/>
              </a:rPr>
              <a:t>un jalonnement précis sur une base hebdomadaire,</a:t>
            </a:r>
          </a:p>
          <a:p>
            <a:pPr marL="342900" lvl="1" indent="-342900" algn="just">
              <a:buSzPct val="120000"/>
              <a:buFont typeface="Wingdings" pitchFamily="2" charset="2"/>
              <a:buChar char="ü"/>
              <a:defRPr/>
            </a:pPr>
            <a:r>
              <a:rPr lang="fr-FR" sz="1000" kern="1200" dirty="0" smtClean="0">
                <a:latin typeface="+mn-lt"/>
              </a:rPr>
              <a:t>une attention particulière au transfert de la connaissance d’un </a:t>
            </a:r>
            <a:r>
              <a:rPr lang="fr-FR" sz="1000" kern="1200" dirty="0" err="1" smtClean="0">
                <a:latin typeface="+mn-lt"/>
              </a:rPr>
              <a:t>infogérant</a:t>
            </a:r>
            <a:r>
              <a:rPr lang="fr-FR" sz="1000" kern="1200" dirty="0" smtClean="0">
                <a:latin typeface="+mn-lt"/>
              </a:rPr>
              <a:t> à l’autre.</a:t>
            </a:r>
          </a:p>
          <a:p>
            <a:pPr algn="just">
              <a:buFont typeface="Wingdings" pitchFamily="2" charset="2"/>
              <a:buChar char="ü"/>
              <a:defRPr/>
            </a:pPr>
            <a:endParaRPr lang="fr-FR" sz="1000" dirty="0">
              <a:latin typeface="+mn-lt"/>
            </a:endParaRPr>
          </a:p>
          <a:p>
            <a:pPr marL="0" indent="0" algn="just">
              <a:buFont typeface="Wingdings" pitchFamily="2" charset="2"/>
              <a:buNone/>
              <a:defRPr/>
            </a:pPr>
            <a:r>
              <a:rPr lang="fr-FR" sz="1000" dirty="0" smtClean="0">
                <a:latin typeface="+mn-lt"/>
              </a:rPr>
              <a:t>Mise e</a:t>
            </a:r>
            <a:r>
              <a:rPr lang="fr-FR" sz="1000" dirty="0">
                <a:latin typeface="+mn-lt"/>
              </a:rPr>
              <a:t>n</a:t>
            </a:r>
            <a:r>
              <a:rPr lang="fr-FR" sz="1000" dirty="0" smtClean="0">
                <a:latin typeface="+mn-lt"/>
              </a:rPr>
              <a:t> place du service cible  facilitée par la définition préalable de tous les chantiers (automatisation des opérations de pilotage, supervision, sauvegarde, gestion des systèmes </a:t>
            </a:r>
            <a:r>
              <a:rPr lang="fr-FR" sz="1000" dirty="0" err="1" smtClean="0">
                <a:latin typeface="+mn-lt"/>
              </a:rPr>
              <a:t>virtualisés</a:t>
            </a:r>
            <a:r>
              <a:rPr lang="fr-FR" sz="1000" dirty="0" smtClean="0">
                <a:latin typeface="+mn-lt"/>
              </a:rPr>
              <a:t>, </a:t>
            </a:r>
            <a:r>
              <a:rPr lang="fr-FR" sz="1000" dirty="0" err="1" smtClean="0">
                <a:latin typeface="+mn-lt"/>
              </a:rPr>
              <a:t>reporting</a:t>
            </a:r>
            <a:r>
              <a:rPr lang="fr-FR" sz="1000" dirty="0" smtClean="0">
                <a:latin typeface="+mn-lt"/>
              </a:rPr>
              <a:t> et indicateurs, etc…)</a:t>
            </a:r>
          </a:p>
          <a:p>
            <a:pPr marL="0" indent="0">
              <a:buFont typeface="Wingdings" pitchFamily="2" charset="2"/>
              <a:buNone/>
              <a:defRPr/>
            </a:pPr>
            <a:endParaRPr lang="fr-FR" sz="1000" dirty="0">
              <a:latin typeface="+mn-lt"/>
            </a:endParaRPr>
          </a:p>
          <a:p>
            <a:pPr marL="0" indent="0">
              <a:buFont typeface="Wingdings" pitchFamily="2" charset="2"/>
              <a:buNone/>
              <a:defRPr/>
            </a:pPr>
            <a:endParaRPr lang="fr-FR" sz="1000" dirty="0" smtClean="0">
              <a:latin typeface="+mn-lt"/>
            </a:endParaRPr>
          </a:p>
          <a:p>
            <a:pPr marL="0" indent="0">
              <a:buFont typeface="Wingdings" pitchFamily="2" charset="2"/>
              <a:buNone/>
              <a:defRPr/>
            </a:pPr>
            <a:endParaRPr lang="fr-FR" sz="1000" dirty="0">
              <a:latin typeface="+mn-lt"/>
            </a:endParaRPr>
          </a:p>
          <a:p>
            <a:pPr marL="0" indent="0">
              <a:buFont typeface="Wingdings" pitchFamily="2" charset="2"/>
              <a:buNone/>
              <a:defRPr/>
            </a:pPr>
            <a:endParaRPr lang="fr-FR" sz="1000" dirty="0">
              <a:latin typeface="+mn-lt"/>
            </a:endParaRPr>
          </a:p>
        </p:txBody>
      </p:sp>
      <p:sp>
        <p:nvSpPr>
          <p:cNvPr id="28" name="Rectangle à coins arrondis 27"/>
          <p:cNvSpPr/>
          <p:nvPr/>
        </p:nvSpPr>
        <p:spPr>
          <a:xfrm>
            <a:off x="7380858" y="26035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Transition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9" name="Rectangle à coins arrondis 28"/>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0" name="Rectangle à coins arrondis 29"/>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1" name="Rectangle à coins arrondis 30"/>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4" name="Rectangle à coins arrondis 33"/>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5" name="Rectangle à coins arrondis 34"/>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23580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dirty="0"/>
          </a:p>
        </p:txBody>
      </p:sp>
      <p:sp>
        <p:nvSpPr>
          <p:cNvPr id="37" name="Espace réservé du contenu 3"/>
          <p:cNvSpPr>
            <a:spLocks noGrp="1"/>
          </p:cNvSpPr>
          <p:nvPr>
            <p:ph sz="quarter" idx="2"/>
          </p:nvPr>
        </p:nvSpPr>
        <p:spPr>
          <a:xfrm>
            <a:off x="2281238" y="4191000"/>
            <a:ext cx="3246437" cy="2236788"/>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Dans un contexte social rendu tendu par une restructuration </a:t>
            </a:r>
            <a:r>
              <a:rPr lang="fr-FR" sz="1000" dirty="0">
                <a:latin typeface="+mn-lt"/>
              </a:rPr>
              <a:t>majeure, </a:t>
            </a:r>
            <a:r>
              <a:rPr lang="fr-FR" sz="1000" dirty="0" smtClean="0">
                <a:latin typeface="+mn-lt"/>
              </a:rPr>
              <a:t>il est vital pour le GIE – AMT :</a:t>
            </a:r>
          </a:p>
          <a:p>
            <a:pPr marL="342900" lvl="1" indent="-342900" algn="just">
              <a:buSzPct val="120000"/>
              <a:buFont typeface="Wingdings" pitchFamily="2" charset="2"/>
              <a:buChar char="ü"/>
              <a:defRPr/>
            </a:pPr>
            <a:r>
              <a:rPr lang="fr-FR" sz="1000" kern="1200" dirty="0" smtClean="0">
                <a:latin typeface="+mn-lt"/>
              </a:rPr>
              <a:t>de maintenir de bonnes relations avec ses interlocuteurs VIP ,</a:t>
            </a:r>
          </a:p>
          <a:p>
            <a:pPr marL="342900" lvl="1" indent="-342900" algn="just">
              <a:buSzPct val="120000"/>
              <a:buFont typeface="Wingdings" pitchFamily="2" charset="2"/>
              <a:buChar char="ü"/>
              <a:defRPr/>
            </a:pPr>
            <a:r>
              <a:rPr lang="fr-FR" sz="1000" kern="1200" dirty="0" smtClean="0">
                <a:latin typeface="+mn-lt"/>
              </a:rPr>
              <a:t>de garantir un niveau de service spécifique à cette population, mobilisée par ailleurs sur les enjeux et conséquences de la restructuration.</a:t>
            </a:r>
          </a:p>
          <a:p>
            <a:pPr marL="0" indent="0" algn="just">
              <a:buFont typeface="Wingdings" pitchFamily="2" charset="2"/>
              <a:buNone/>
              <a:defRPr/>
            </a:pPr>
            <a:r>
              <a:rPr lang="fr-FR" sz="1000" dirty="0" smtClean="0">
                <a:latin typeface="+mn-lt"/>
              </a:rPr>
              <a:t> </a:t>
            </a:r>
            <a:endParaRPr lang="fr-FR" sz="1000" dirty="0">
              <a:latin typeface="+mn-lt"/>
            </a:endParaRPr>
          </a:p>
        </p:txBody>
      </p:sp>
      <p:sp>
        <p:nvSpPr>
          <p:cNvPr id="22" name="Rectangle 21"/>
          <p:cNvSpPr/>
          <p:nvPr/>
        </p:nvSpPr>
        <p:spPr>
          <a:xfrm>
            <a:off x="2272011" y="1412775"/>
            <a:ext cx="3255956" cy="2412868"/>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8" name="Rectangle 57"/>
          <p:cNvSpPr/>
          <p:nvPr/>
        </p:nvSpPr>
        <p:spPr>
          <a:xfrm>
            <a:off x="5708532" y="1412775"/>
            <a:ext cx="3255956" cy="2412868"/>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9" name="Rectangle 58"/>
          <p:cNvSpPr/>
          <p:nvPr/>
        </p:nvSpPr>
        <p:spPr>
          <a:xfrm>
            <a:off x="5708532" y="4203122"/>
            <a:ext cx="3255956" cy="223580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pic>
        <p:nvPicPr>
          <p:cNvPr id="5136" name="Espace réservé du contenu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47663" y="1052513"/>
            <a:ext cx="1703387" cy="741362"/>
          </a:xfrm>
        </p:spPr>
      </p:pic>
      <p:sp>
        <p:nvSpPr>
          <p:cNvPr id="6162"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424AC3BA-B78A-42B0-940A-7E96CC55ECB3}" type="slidenum">
              <a:rPr lang="fr-FR" smtClean="0"/>
              <a:pPr>
                <a:defRPr/>
              </a:pPr>
              <a:t>6</a:t>
            </a:fld>
            <a:endParaRPr lang="fr-FR" smtClean="0"/>
          </a:p>
        </p:txBody>
      </p:sp>
      <p:sp>
        <p:nvSpPr>
          <p:cNvPr id="5140"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B83747F1-0AA6-4057-84B2-62BC2EC1AE88}" type="slidenum">
              <a:rPr lang="fr-FR" sz="800" b="1" i="1">
                <a:solidFill>
                  <a:schemeClr val="bg2"/>
                </a:solidFill>
              </a:rPr>
              <a:pPr algn="r" eaLnBrk="1" hangingPunct="1"/>
              <a:t>6</a:t>
            </a:fld>
            <a:endParaRPr lang="fr-FR" sz="800" b="1" i="1">
              <a:solidFill>
                <a:schemeClr val="bg2"/>
              </a:solidFill>
            </a:endParaRPr>
          </a:p>
        </p:txBody>
      </p:sp>
      <p:sp>
        <p:nvSpPr>
          <p:cNvPr id="16" name="ZoneTexte 15"/>
          <p:cNvSpPr txBox="1"/>
          <p:nvPr/>
        </p:nvSpPr>
        <p:spPr>
          <a:xfrm>
            <a:off x="251521" y="1916832"/>
            <a:ext cx="1882551" cy="4062651"/>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p>
          <a:p>
            <a:pPr algn="just">
              <a:defRPr/>
            </a:pPr>
            <a:r>
              <a:rPr lang="fr-FR" sz="1050" dirty="0">
                <a:solidFill>
                  <a:schemeClr val="bg2">
                    <a:lumMod val="75000"/>
                  </a:schemeClr>
                </a:solidFill>
                <a:latin typeface="+mn-lt"/>
                <a:cs typeface="Times New Roman" pitchFamily="18" charset="0"/>
              </a:rPr>
              <a:t>              </a:t>
            </a:r>
            <a:r>
              <a:rPr lang="fr-FR" sz="1000" dirty="0">
                <a:solidFill>
                  <a:schemeClr val="bg2">
                    <a:lumMod val="75000"/>
                    <a:lumOff val="25000"/>
                  </a:schemeClr>
                </a:solidFill>
                <a:latin typeface="+mn-lt"/>
                <a:cs typeface="Times New Roman" pitchFamily="18" charset="0"/>
              </a:rPr>
              <a:t>J’ai été </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              surpris par votre capacité à prendre rapidement l’activité à votre compte, et même à l’améliorer de façon significative sur quelques aspects: industrialisation des </a:t>
            </a:r>
            <a:r>
              <a:rPr lang="fr-FR" sz="1000" dirty="0" err="1">
                <a:solidFill>
                  <a:schemeClr val="bg2">
                    <a:lumMod val="75000"/>
                    <a:lumOff val="25000"/>
                  </a:schemeClr>
                </a:solidFill>
                <a:latin typeface="+mn-lt"/>
                <a:cs typeface="Times New Roman" pitchFamily="18" charset="0"/>
              </a:rPr>
              <a:t>PCs</a:t>
            </a:r>
            <a:r>
              <a:rPr lang="fr-FR" sz="1000" dirty="0">
                <a:solidFill>
                  <a:schemeClr val="bg2">
                    <a:lumMod val="75000"/>
                    <a:lumOff val="25000"/>
                  </a:schemeClr>
                </a:solidFill>
                <a:latin typeface="+mn-lt"/>
                <a:cs typeface="Times New Roman" pitchFamily="18" charset="0"/>
              </a:rPr>
              <a:t> portables, réactivité sur la gestion des incidents. </a:t>
            </a:r>
          </a:p>
          <a:p>
            <a:pPr algn="just">
              <a:defRPr/>
            </a:pPr>
            <a:endParaRPr lang="fr-FR" sz="1000" dirty="0">
              <a:solidFill>
                <a:schemeClr val="bg2">
                  <a:lumMod val="75000"/>
                  <a:lumOff val="25000"/>
                </a:schemeClr>
              </a:solidFill>
              <a:latin typeface="+mn-lt"/>
              <a:cs typeface="Times New Roman" pitchFamily="18" charset="0"/>
            </a:endParaRPr>
          </a:p>
          <a:p>
            <a:pPr algn="just">
              <a:defRPr/>
            </a:pPr>
            <a:r>
              <a:rPr lang="fr-FR" sz="1000" dirty="0">
                <a:solidFill>
                  <a:schemeClr val="bg2">
                    <a:lumMod val="75000"/>
                    <a:lumOff val="25000"/>
                  </a:schemeClr>
                </a:solidFill>
                <a:latin typeface="+mn-lt"/>
                <a:cs typeface="Times New Roman" pitchFamily="18" charset="0"/>
              </a:rPr>
              <a:t>Votre consultant a su démontrer ses compétences, son autonomie, et un sens </a:t>
            </a:r>
          </a:p>
          <a:p>
            <a:pPr algn="just">
              <a:defRPr/>
            </a:pPr>
            <a:r>
              <a:rPr lang="fr-FR" sz="1000" dirty="0">
                <a:solidFill>
                  <a:schemeClr val="bg2">
                    <a:lumMod val="75000"/>
                    <a:lumOff val="25000"/>
                  </a:schemeClr>
                </a:solidFill>
                <a:latin typeface="+mn-lt"/>
                <a:cs typeface="Times New Roman" pitchFamily="18" charset="0"/>
              </a:rPr>
              <a:t>du service </a:t>
            </a:r>
          </a:p>
          <a:p>
            <a:pPr algn="just">
              <a:defRPr/>
            </a:pPr>
            <a:r>
              <a:rPr lang="fr-FR" sz="1000" dirty="0">
                <a:solidFill>
                  <a:schemeClr val="bg2">
                    <a:lumMod val="75000"/>
                    <a:lumOff val="25000"/>
                  </a:schemeClr>
                </a:solidFill>
                <a:latin typeface="+mn-lt"/>
                <a:cs typeface="Times New Roman" pitchFamily="18" charset="0"/>
              </a:rPr>
              <a:t>développé.</a:t>
            </a:r>
          </a:p>
          <a:p>
            <a:pPr algn="just">
              <a:defRPr/>
            </a:pPr>
            <a:endParaRPr lang="fr-FR" sz="1050" dirty="0">
              <a:solidFill>
                <a:schemeClr val="bg2">
                  <a:lumMod val="75000"/>
                </a:schemeClr>
              </a:solidFill>
              <a:latin typeface="+mn-lt"/>
              <a:cs typeface="+mn-cs"/>
            </a:endParaRPr>
          </a:p>
          <a:p>
            <a:pPr algn="just">
              <a:defRPr/>
            </a:pPr>
            <a:endParaRPr lang="fr-FR" sz="1050" dirty="0">
              <a:solidFill>
                <a:schemeClr val="bg2">
                  <a:lumMod val="75000"/>
                </a:schemeClr>
              </a:solidFill>
              <a:latin typeface="+mn-lt"/>
              <a:cs typeface="+mn-cs"/>
            </a:endParaRPr>
          </a:p>
          <a:p>
            <a:pPr algn="just">
              <a:defRPr/>
            </a:pPr>
            <a:endParaRPr lang="fr-FR" sz="1050" dirty="0">
              <a:solidFill>
                <a:schemeClr val="bg2">
                  <a:lumMod val="75000"/>
                </a:schemeClr>
              </a:solidFill>
              <a:latin typeface="+mn-lt"/>
              <a:cs typeface="+mn-cs"/>
            </a:endParaRPr>
          </a:p>
          <a:p>
            <a:pPr algn="just">
              <a:defRPr/>
            </a:pPr>
            <a:r>
              <a:rPr lang="fr-FR" sz="1200" b="1" dirty="0">
                <a:solidFill>
                  <a:schemeClr val="bg2">
                    <a:lumMod val="75000"/>
                  </a:schemeClr>
                </a:solidFill>
                <a:cs typeface="+mn-cs"/>
              </a:rPr>
              <a:t>Pascal GUIRONNET</a:t>
            </a:r>
          </a:p>
          <a:p>
            <a:pPr algn="just">
              <a:defRPr/>
            </a:pPr>
            <a:r>
              <a:rPr lang="fr-FR" sz="1000" dirty="0">
                <a:solidFill>
                  <a:schemeClr val="bg2">
                    <a:lumMod val="75000"/>
                  </a:schemeClr>
                </a:solidFill>
                <a:cs typeface="+mn-cs"/>
              </a:rPr>
              <a:t>Chargé d’activité Postes</a:t>
            </a:r>
          </a:p>
          <a:p>
            <a:pPr algn="just">
              <a:defRPr/>
            </a:pPr>
            <a:r>
              <a:rPr lang="fr-FR" sz="1000" dirty="0">
                <a:solidFill>
                  <a:schemeClr val="bg2">
                    <a:lumMod val="75000"/>
                  </a:schemeClr>
                </a:solidFill>
                <a:cs typeface="+mn-cs"/>
              </a:rPr>
              <a:t>GIE AMT</a:t>
            </a:r>
          </a:p>
        </p:txBody>
      </p:sp>
      <p:pic>
        <p:nvPicPr>
          <p:cNvPr id="5142" name="Picture 3"/>
          <p:cNvPicPr>
            <a:picLocks noChangeAspect="1" noChangeArrowheads="1"/>
          </p:cNvPicPr>
          <p:nvPr/>
        </p:nvPicPr>
        <p:blipFill>
          <a:blip r:embed="rId4">
            <a:extLst>
              <a:ext uri="{28A0092B-C50C-407E-A947-70E740481C1C}">
                <a14:useLocalDpi xmlns:a14="http://schemas.microsoft.com/office/drawing/2010/main" val="0"/>
              </a:ext>
            </a:extLst>
          </a:blip>
          <a:srcRect l="28636" t="16968" r="28671" b="63776"/>
          <a:stretch>
            <a:fillRect/>
          </a:stretch>
        </p:blipFill>
        <p:spPr bwMode="auto">
          <a:xfrm>
            <a:off x="250825" y="1916113"/>
            <a:ext cx="711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4"/>
          <p:cNvPicPr>
            <a:picLocks noChangeAspect="1" noChangeArrowheads="1"/>
          </p:cNvPicPr>
          <p:nvPr/>
        </p:nvPicPr>
        <p:blipFill>
          <a:blip r:embed="rId5">
            <a:extLst>
              <a:ext uri="{28A0092B-C50C-407E-A947-70E740481C1C}">
                <a14:useLocalDpi xmlns:a14="http://schemas.microsoft.com/office/drawing/2010/main" val="0"/>
              </a:ext>
            </a:extLst>
          </a:blip>
          <a:srcRect l="30782" t="15475" r="25159" b="65836"/>
          <a:stretch>
            <a:fillRect/>
          </a:stretch>
        </p:blipFill>
        <p:spPr bwMode="auto">
          <a:xfrm>
            <a:off x="1374775" y="4652963"/>
            <a:ext cx="749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5153" name="Espace réservé du contenu 10"/>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5157" name="Espace réservé du contenu 13"/>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5158" name="Espace réservé du contenu 20"/>
          <p:cNvPicPr>
            <a:picLocks noGrp="1" noChangeAspect="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5159" name="Espace réservé du contenu 18"/>
          <p:cNvPicPr>
            <a:picLocks noGrp="1" noChangeAspect="1"/>
          </p:cNvPicPr>
          <p:nvPr>
            <p:ph sz="quarter" idx="2"/>
          </p:nvPr>
        </p:nvPicPr>
        <p:blipFill>
          <a:blip r:embed="rId9"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520825"/>
            <a:ext cx="3251200" cy="241300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a:latin typeface="+mn-lt"/>
              </a:rPr>
              <a:t>Le GIE AMT est responsable de l'informatique de 8 caisses régionales du Crédit Agricole.</a:t>
            </a:r>
          </a:p>
          <a:p>
            <a:pPr marL="0" indent="0" algn="just">
              <a:buFont typeface="Wingdings" pitchFamily="2" charset="2"/>
              <a:buNone/>
              <a:defRPr/>
            </a:pPr>
            <a:endParaRPr lang="fr-FR" sz="1000" dirty="0">
              <a:latin typeface="+mn-lt"/>
            </a:endParaRPr>
          </a:p>
          <a:p>
            <a:pPr marL="0" indent="0" algn="just">
              <a:buFont typeface="Wingdings" pitchFamily="2" charset="2"/>
              <a:buNone/>
              <a:defRPr/>
            </a:pPr>
            <a:r>
              <a:rPr lang="fr-FR" sz="1000" dirty="0">
                <a:latin typeface="+mn-lt"/>
              </a:rPr>
              <a:t>Chaque caisse régionale étant considérée comme une entité « externe », le GIE entretient sur le plan opérationnel une relation client-fournisseur à part entière avec chacune d’elles.</a:t>
            </a:r>
          </a:p>
          <a:p>
            <a:pPr marL="0" indent="0" algn="just">
              <a:buFont typeface="Wingdings" pitchFamily="2" charset="2"/>
              <a:buNone/>
              <a:defRPr/>
            </a:pPr>
            <a:endParaRPr lang="fr-FR" sz="1000" dirty="0">
              <a:latin typeface="+mn-lt"/>
            </a:endParaRPr>
          </a:p>
          <a:p>
            <a:pPr marL="0" indent="0" algn="just">
              <a:buFont typeface="Wingdings" pitchFamily="2" charset="2"/>
              <a:buNone/>
              <a:defRPr/>
            </a:pPr>
            <a:r>
              <a:rPr lang="fr-FR" sz="1000" dirty="0">
                <a:latin typeface="+mn-lt"/>
              </a:rPr>
              <a:t>Au sein d’AMT, une entité est dédiée au service support aux cadres dirigeants des caisses ainsi qu’à l’état major de l’entité. </a:t>
            </a:r>
            <a:endParaRPr lang="fr-FR" sz="1000" dirty="0" smtClean="0">
              <a:latin typeface="+mn-lt"/>
            </a:endParaRPr>
          </a:p>
        </p:txBody>
      </p:sp>
      <p:sp>
        <p:nvSpPr>
          <p:cNvPr id="54" name="Espace réservé du contenu 3"/>
          <p:cNvSpPr>
            <a:spLocks noGrp="1"/>
          </p:cNvSpPr>
          <p:nvPr>
            <p:ph sz="quarter" idx="2"/>
          </p:nvPr>
        </p:nvSpPr>
        <p:spPr>
          <a:xfrm>
            <a:off x="5711825" y="1520825"/>
            <a:ext cx="3252788" cy="241300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a:latin typeface="+mn-lt"/>
              </a:rPr>
              <a:t>d</a:t>
            </a:r>
            <a:r>
              <a:rPr lang="fr-FR" sz="1000" dirty="0" smtClean="0">
                <a:latin typeface="+mn-lt"/>
              </a:rPr>
              <a:t>²X Expertise assure pour le compte d’AMT, dans le respect de la politique de sécurité :</a:t>
            </a:r>
          </a:p>
          <a:p>
            <a:pPr marL="342900" lvl="1" indent="-342900" algn="just">
              <a:buSzPct val="120000"/>
              <a:buFont typeface="Wingdings" pitchFamily="2" charset="2"/>
              <a:buChar char="ü"/>
              <a:defRPr/>
            </a:pPr>
            <a:r>
              <a:rPr lang="fr-FR" sz="1000" kern="1200" dirty="0" smtClean="0">
                <a:latin typeface="+mn-lt"/>
              </a:rPr>
              <a:t>la fonction de VIP-SPOC,</a:t>
            </a:r>
          </a:p>
          <a:p>
            <a:pPr marL="342900" lvl="1" indent="-342900" algn="just">
              <a:buSzPct val="120000"/>
              <a:buFont typeface="Wingdings" pitchFamily="2" charset="2"/>
              <a:buChar char="ü"/>
              <a:defRPr/>
            </a:pPr>
            <a:r>
              <a:rPr lang="fr-FR" sz="1000" kern="1200" dirty="0" smtClean="0">
                <a:latin typeface="+mn-lt"/>
              </a:rPr>
              <a:t>l’encadrement technique de l’équipe support N3 aux VIP  (une dizaine de techniciens),</a:t>
            </a:r>
          </a:p>
          <a:p>
            <a:pPr marL="342900" lvl="1" indent="-342900" algn="just">
              <a:buSzPct val="120000"/>
              <a:buFont typeface="Wingdings" pitchFamily="2" charset="2"/>
              <a:buChar char="ü"/>
              <a:defRPr/>
            </a:pPr>
            <a:r>
              <a:rPr lang="fr-FR" sz="1000" kern="1200" dirty="0" smtClean="0">
                <a:latin typeface="+mn-lt"/>
              </a:rPr>
              <a:t>une action de veille technologique liée aux outils de mobilité,</a:t>
            </a:r>
          </a:p>
          <a:p>
            <a:pPr marL="342900" lvl="1" indent="-342900" algn="just">
              <a:buSzPct val="120000"/>
              <a:buFont typeface="Wingdings" pitchFamily="2" charset="2"/>
              <a:buChar char="ü"/>
              <a:defRPr/>
            </a:pPr>
            <a:r>
              <a:rPr lang="fr-FR" sz="1000" kern="1200" dirty="0" smtClean="0">
                <a:latin typeface="+mn-lt"/>
              </a:rPr>
              <a:t>la création et la mise à jour des socles techniques, incluant les activités préalables de qualification,</a:t>
            </a:r>
          </a:p>
          <a:p>
            <a:pPr marL="342900" lvl="1" indent="-342900" algn="just">
              <a:buSzPct val="120000"/>
              <a:buFont typeface="Wingdings" pitchFamily="2" charset="2"/>
              <a:buChar char="ü"/>
              <a:defRPr/>
            </a:pPr>
            <a:r>
              <a:rPr lang="fr-FR" sz="1000" kern="1200" dirty="0" smtClean="0">
                <a:latin typeface="+mn-lt"/>
              </a:rPr>
              <a:t>le pilotage fonctionnel des déploiements.</a:t>
            </a:r>
          </a:p>
        </p:txBody>
      </p:sp>
      <p:sp>
        <p:nvSpPr>
          <p:cNvPr id="56" name="Espace réservé du contenu 3"/>
          <p:cNvSpPr>
            <a:spLocks noGrp="1"/>
          </p:cNvSpPr>
          <p:nvPr>
            <p:ph sz="quarter" idx="2"/>
          </p:nvPr>
        </p:nvSpPr>
        <p:spPr>
          <a:xfrm>
            <a:off x="5715000" y="4191000"/>
            <a:ext cx="3249613" cy="223520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En </a:t>
            </a:r>
            <a:r>
              <a:rPr lang="fr-FR" sz="1000" dirty="0">
                <a:latin typeface="+mn-lt"/>
              </a:rPr>
              <a:t>dépit du </a:t>
            </a:r>
            <a:r>
              <a:rPr lang="fr-FR" sz="1000" dirty="0" smtClean="0">
                <a:latin typeface="+mn-lt"/>
              </a:rPr>
              <a:t>contexte, 3 mois après le démarrage de la mission une relation de confiance est instaurée avec:</a:t>
            </a:r>
          </a:p>
          <a:p>
            <a:pPr marL="342900" lvl="1" indent="-342900" algn="just">
              <a:buSzPct val="120000"/>
              <a:buFont typeface="Wingdings" pitchFamily="2" charset="2"/>
              <a:buChar char="ü"/>
              <a:defRPr/>
            </a:pPr>
            <a:r>
              <a:rPr lang="fr-FR" sz="1000" kern="1200" dirty="0" smtClean="0">
                <a:latin typeface="+mn-lt"/>
              </a:rPr>
              <a:t>l’ensemble des utilisateurs VIP,</a:t>
            </a:r>
          </a:p>
          <a:p>
            <a:pPr marL="342900" lvl="1" indent="-342900" algn="just">
              <a:buSzPct val="120000"/>
              <a:buFont typeface="Wingdings" pitchFamily="2" charset="2"/>
              <a:buChar char="ü"/>
              <a:defRPr/>
            </a:pPr>
            <a:r>
              <a:rPr lang="fr-FR" sz="1000" kern="1200" dirty="0" smtClean="0">
                <a:latin typeface="+mn-lt"/>
              </a:rPr>
              <a:t>les équipes techniques locales de gestion des interventions sur site.</a:t>
            </a:r>
          </a:p>
          <a:p>
            <a:pPr marL="0" indent="0" algn="just">
              <a:buFont typeface="Wingdings" pitchFamily="2" charset="2"/>
              <a:buNone/>
              <a:defRPr/>
            </a:pPr>
            <a:endParaRPr lang="fr-FR" sz="1000" dirty="0">
              <a:latin typeface="+mn-lt"/>
            </a:endParaRPr>
          </a:p>
          <a:p>
            <a:pPr marL="0" indent="0" algn="just">
              <a:buFont typeface="Wingdings" pitchFamily="2" charset="2"/>
              <a:buNone/>
              <a:defRPr/>
            </a:pPr>
            <a:r>
              <a:rPr lang="fr-FR" sz="1000" dirty="0" smtClean="0">
                <a:latin typeface="+mn-lt"/>
              </a:rPr>
              <a:t>Les interlocuteurs apprécient en particulier l’efficacité du traitement des demandes et la réactivité sur la gestion des incidents.</a:t>
            </a:r>
          </a:p>
          <a:p>
            <a:pPr marL="0" indent="0" algn="just">
              <a:buFont typeface="Wingdings" pitchFamily="2" charset="2"/>
              <a:buNone/>
              <a:defRPr/>
            </a:pPr>
            <a:endParaRPr lang="fr-FR" sz="1000" dirty="0">
              <a:latin typeface="+mn-lt"/>
            </a:endParaRPr>
          </a:p>
          <a:p>
            <a:pPr marL="0" indent="0" algn="just">
              <a:buFont typeface="Wingdings" pitchFamily="2" charset="2"/>
              <a:buNone/>
              <a:defRPr/>
            </a:pPr>
            <a:endParaRPr lang="fr-FR" sz="1000" dirty="0">
              <a:latin typeface="+mn-lt"/>
            </a:endParaRPr>
          </a:p>
        </p:txBody>
      </p:sp>
      <p:sp>
        <p:nvSpPr>
          <p:cNvPr id="26" name="Rectangle à coins arrondis 25"/>
          <p:cNvSpPr/>
          <p:nvPr/>
        </p:nvSpPr>
        <p:spPr>
          <a:xfrm>
            <a:off x="7380312" y="260350"/>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Support</a:t>
            </a:r>
          </a:p>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 VIP</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8" name="Rectangle à coins arrondis 27"/>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9" name="Rectangle à coins arrondis 28"/>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0" name="Rectangle à coins arrondis 29"/>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1" name="Rectangle à coins arrondis 30"/>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 name="Espace réservé du contenu 3"/>
          <p:cNvSpPr>
            <a:spLocks noGrp="1"/>
          </p:cNvSpPr>
          <p:nvPr>
            <p:ph sz="quarter" idx="2"/>
          </p:nvPr>
        </p:nvSpPr>
        <p:spPr>
          <a:xfrm>
            <a:off x="2281238" y="4191000"/>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Dans son communiqué de juillet 2010, la direction du groupe écrivait : </a:t>
            </a:r>
          </a:p>
          <a:p>
            <a:pPr marL="0" indent="0" algn="just">
              <a:buFont typeface="Wingdings" pitchFamily="2" charset="2"/>
              <a:buNone/>
              <a:defRPr/>
            </a:pPr>
            <a:r>
              <a:rPr lang="fr-FR" sz="1000" b="1" i="1" dirty="0"/>
              <a:t>« Le groupe vient d’achever une période de restructuration. Notre objectif est désormais d’améliorer sensiblement la qualité du service fourni à nos clients ».</a:t>
            </a:r>
            <a:br>
              <a:rPr lang="fr-FR" sz="1000" b="1" i="1" dirty="0"/>
            </a:br>
            <a:r>
              <a:rPr lang="fr-FR" sz="1000" dirty="0" smtClean="0">
                <a:latin typeface="+mn-lt"/>
              </a:rPr>
              <a:t/>
            </a:r>
            <a:br>
              <a:rPr lang="fr-FR" sz="1000" dirty="0" smtClean="0">
                <a:latin typeface="+mn-lt"/>
              </a:rPr>
            </a:br>
            <a:r>
              <a:rPr lang="fr-FR" sz="1000" dirty="0" smtClean="0">
                <a:latin typeface="+mn-lt"/>
              </a:rPr>
              <a:t>Cet objectif  a été décliné dans l’organisation avec la mise en place d’une structure  de pilotage la </a:t>
            </a:r>
            <a:r>
              <a:rPr lang="fr-FR" sz="1000" dirty="0">
                <a:latin typeface="+mn-lt"/>
              </a:rPr>
              <a:t>relation </a:t>
            </a:r>
            <a:r>
              <a:rPr lang="fr-FR" sz="1000" dirty="0" smtClean="0">
                <a:latin typeface="+mn-lt"/>
              </a:rPr>
              <a:t>client.</a:t>
            </a:r>
            <a:endParaRPr lang="fr-FR" sz="1000" dirty="0">
              <a:latin typeface="+mn-lt"/>
            </a:endParaRPr>
          </a:p>
          <a:p>
            <a:pPr marL="0" indent="0" algn="just">
              <a:buFont typeface="Wingdings" pitchFamily="2" charset="2"/>
              <a:buNone/>
              <a:defRPr/>
            </a:pPr>
            <a:endParaRPr lang="fr-FR" sz="1000" dirty="0">
              <a:latin typeface="+mn-lt"/>
            </a:endParaRPr>
          </a:p>
        </p:txBody>
      </p:sp>
      <p:sp>
        <p:nvSpPr>
          <p:cNvPr id="22" name="Rectangle 21"/>
          <p:cNvSpPr/>
          <p:nvPr/>
        </p:nvSpPr>
        <p:spPr>
          <a:xfrm>
            <a:off x="2272011"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8" name="Rectangle 57"/>
          <p:cNvSpPr/>
          <p:nvPr/>
        </p:nvSpPr>
        <p:spPr>
          <a:xfrm>
            <a:off x="5708532"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9" name="Rectangle 58"/>
          <p:cNvSpPr/>
          <p:nvPr/>
        </p:nvSpPr>
        <p:spPr>
          <a:xfrm>
            <a:off x="5708532" y="4203122"/>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pic>
        <p:nvPicPr>
          <p:cNvPr id="6160" name="Espace réservé du contenu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95288" y="1125538"/>
            <a:ext cx="1465262" cy="863600"/>
          </a:xfrm>
        </p:spPr>
      </p:pic>
      <p:sp>
        <p:nvSpPr>
          <p:cNvPr id="7186"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586B1686-02F9-473D-9A5C-C3BA2273727E}" type="slidenum">
              <a:rPr lang="fr-FR" smtClean="0"/>
              <a:pPr>
                <a:defRPr/>
              </a:pPr>
              <a:t>7</a:t>
            </a:fld>
            <a:endParaRPr lang="fr-FR" smtClean="0"/>
          </a:p>
        </p:txBody>
      </p:sp>
      <p:sp>
        <p:nvSpPr>
          <p:cNvPr id="6164"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0D94998-7729-4E3B-A4C1-B9F664030BAA}" type="slidenum">
              <a:rPr lang="fr-FR" sz="800" b="1" i="1">
                <a:solidFill>
                  <a:schemeClr val="bg2"/>
                </a:solidFill>
              </a:rPr>
              <a:pPr algn="r" eaLnBrk="1" hangingPunct="1"/>
              <a:t>7</a:t>
            </a:fld>
            <a:endParaRPr lang="fr-FR" sz="800" b="1" i="1">
              <a:solidFill>
                <a:schemeClr val="bg2"/>
              </a:solidFill>
            </a:endParaRPr>
          </a:p>
        </p:txBody>
      </p:sp>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6174" name="Espace réservé du contenu 10"/>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6178" name="Espace réservé du contenu 13"/>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6179" name="Espace réservé du contenu 20"/>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6180" name="Espace réservé du contenu 18"/>
          <p:cNvPicPr>
            <a:picLocks noGrp="1" noChangeAspect="1"/>
          </p:cNvPicPr>
          <p:nvPr>
            <p:ph sz="quarter" idx="2"/>
          </p:nvPr>
        </p:nvPicPr>
        <p:blipFill>
          <a:blip r:embed="rId7"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412875"/>
            <a:ext cx="3251200"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a:latin typeface="+mn-lt"/>
              </a:rPr>
              <a:t>Risc Group est un acteur </a:t>
            </a:r>
            <a:r>
              <a:rPr lang="fr-FR" sz="1000" dirty="0" smtClean="0">
                <a:latin typeface="+mn-lt"/>
              </a:rPr>
              <a:t>européen </a:t>
            </a:r>
            <a:r>
              <a:rPr lang="fr-FR" sz="1000" dirty="0">
                <a:latin typeface="+mn-lt"/>
              </a:rPr>
              <a:t>des services informatiques </a:t>
            </a:r>
            <a:r>
              <a:rPr lang="fr-FR" sz="1000" dirty="0" smtClean="0">
                <a:latin typeface="+mn-lt"/>
              </a:rPr>
              <a:t>externalisés, qui propose à ses clients une </a:t>
            </a:r>
            <a:r>
              <a:rPr lang="fr-FR" sz="1000" dirty="0">
                <a:latin typeface="+mn-lt"/>
              </a:rPr>
              <a:t>infrastructure de réseaux interconnectés aux plus grands opérateurs </a:t>
            </a:r>
            <a:r>
              <a:rPr lang="fr-FR" sz="1000" dirty="0" smtClean="0">
                <a:latin typeface="+mn-lt"/>
              </a:rPr>
              <a:t>ainsi qu’une gamme </a:t>
            </a:r>
            <a:r>
              <a:rPr lang="fr-FR" sz="1000" dirty="0">
                <a:latin typeface="+mn-lt"/>
              </a:rPr>
              <a:t>complète de services informatiques managés </a:t>
            </a:r>
            <a:r>
              <a:rPr lang="fr-FR" sz="1000" dirty="0" smtClean="0">
                <a:latin typeface="+mn-lt"/>
              </a:rPr>
              <a:t>.</a:t>
            </a:r>
          </a:p>
          <a:p>
            <a:pPr marL="0" indent="0">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Risc </a:t>
            </a:r>
            <a:r>
              <a:rPr lang="fr-FR" sz="1000" dirty="0">
                <a:latin typeface="+mn-lt"/>
              </a:rPr>
              <a:t>Group </a:t>
            </a:r>
            <a:r>
              <a:rPr lang="fr-FR" sz="1000" dirty="0" smtClean="0">
                <a:latin typeface="+mn-lt"/>
              </a:rPr>
              <a:t>leur fournit des </a:t>
            </a:r>
            <a:r>
              <a:rPr lang="fr-FR" sz="1000" dirty="0">
                <a:latin typeface="+mn-lt"/>
              </a:rPr>
              <a:t>services </a:t>
            </a:r>
            <a:r>
              <a:rPr lang="fr-FR" sz="1000" dirty="0" smtClean="0">
                <a:latin typeface="+mn-lt"/>
              </a:rPr>
              <a:t>de mobilité</a:t>
            </a:r>
            <a:r>
              <a:rPr lang="fr-FR" sz="1000" dirty="0">
                <a:latin typeface="+mn-lt"/>
              </a:rPr>
              <a:t>, sauvegarde, protection des réseaux, vidéosurveillance, infogérance, télécommunications et des applications en mode hébergé. </a:t>
            </a:r>
          </a:p>
        </p:txBody>
      </p:sp>
      <p:sp>
        <p:nvSpPr>
          <p:cNvPr id="54" name="Espace réservé du contenu 3"/>
          <p:cNvSpPr>
            <a:spLocks noGrp="1"/>
          </p:cNvSpPr>
          <p:nvPr>
            <p:ph sz="quarter" idx="2"/>
          </p:nvPr>
        </p:nvSpPr>
        <p:spPr>
          <a:xfrm>
            <a:off x="5711825" y="1412875"/>
            <a:ext cx="3252788"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a:latin typeface="+mn-lt"/>
              </a:rPr>
              <a:t>d</a:t>
            </a:r>
            <a:r>
              <a:rPr lang="fr-FR" sz="1000" dirty="0" smtClean="0">
                <a:latin typeface="+mn-lt"/>
              </a:rPr>
              <a:t>²X Expertise assure pour le compte de la Direction de l’Exploitation de RISC Group une mission de Service Client Manager,  dont les </a:t>
            </a:r>
            <a:r>
              <a:rPr lang="fr-FR" sz="1000" dirty="0">
                <a:latin typeface="+mn-lt"/>
              </a:rPr>
              <a:t>principaux </a:t>
            </a:r>
            <a:r>
              <a:rPr lang="fr-FR" sz="1000" dirty="0" smtClean="0">
                <a:latin typeface="+mn-lt"/>
              </a:rPr>
              <a:t>attendus sont :</a:t>
            </a:r>
          </a:p>
          <a:p>
            <a:pPr marL="342900" lvl="1" indent="-342900" algn="just">
              <a:buSzPct val="120000"/>
              <a:buFont typeface="Wingdings" pitchFamily="2" charset="2"/>
              <a:buChar char="ü"/>
              <a:defRPr/>
            </a:pPr>
            <a:r>
              <a:rPr lang="fr-FR" sz="1000" kern="1200" dirty="0" smtClean="0">
                <a:latin typeface="+mn-lt"/>
              </a:rPr>
              <a:t>le pilotage des opérations de reprise de services d’exploitation, des clients vers les infrastructures de l’hébergeur, </a:t>
            </a:r>
          </a:p>
          <a:p>
            <a:pPr marL="342900" lvl="1" indent="-342900" algn="just">
              <a:buSzPct val="120000"/>
              <a:buFont typeface="Wingdings" pitchFamily="2" charset="2"/>
              <a:buChar char="ü"/>
              <a:defRPr/>
            </a:pPr>
            <a:r>
              <a:rPr lang="fr-FR" sz="1000" kern="1200" dirty="0" smtClean="0">
                <a:latin typeface="+mn-lt"/>
              </a:rPr>
              <a:t>le suivi, pour ces clients, des opérations courantes (niveau de service, gestion des incidents, mises en production, etc…)</a:t>
            </a:r>
          </a:p>
          <a:p>
            <a:pPr marL="342900" lvl="1" indent="-342900" algn="just">
              <a:buSzPct val="120000"/>
              <a:buFont typeface="Wingdings" pitchFamily="2" charset="2"/>
              <a:buChar char="ü"/>
              <a:defRPr/>
            </a:pPr>
            <a:r>
              <a:rPr lang="fr-FR" sz="1000" kern="1200" dirty="0" smtClean="0">
                <a:latin typeface="+mn-lt"/>
              </a:rPr>
              <a:t>la coordination des interventions des équipes techniques du BackOffice.</a:t>
            </a: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endParaRPr lang="fr-FR" sz="1000" dirty="0">
              <a:latin typeface="+mn-lt"/>
            </a:endParaRPr>
          </a:p>
        </p:txBody>
      </p:sp>
      <p:sp>
        <p:nvSpPr>
          <p:cNvPr id="56" name="Espace réservé du contenu 3"/>
          <p:cNvSpPr>
            <a:spLocks noGrp="1"/>
          </p:cNvSpPr>
          <p:nvPr>
            <p:ph sz="quarter" idx="2"/>
          </p:nvPr>
        </p:nvSpPr>
        <p:spPr>
          <a:xfrm>
            <a:off x="5715000" y="4076700"/>
            <a:ext cx="3249613"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En 2 mois, les clients Lyonnais de RISC ont retrouvé un interlocuteur crédible et capable d’endosser leurs propres enjeux avec efficacité.</a:t>
            </a:r>
          </a:p>
          <a:p>
            <a:pPr marL="0" indent="0" algn="just">
              <a:buFont typeface="Wingdings" pitchFamily="2" charset="2"/>
              <a:buNone/>
              <a:defRPr/>
            </a:pPr>
            <a:endParaRPr lang="fr-FR" sz="1000" dirty="0" smtClean="0">
              <a:latin typeface="+mn-lt"/>
            </a:endParaRPr>
          </a:p>
          <a:p>
            <a:pPr marL="0" indent="0" algn="just">
              <a:buFont typeface="Wingdings" pitchFamily="2" charset="2"/>
              <a:buNone/>
              <a:defRPr/>
            </a:pPr>
            <a:r>
              <a:rPr lang="fr-FR" sz="1000" dirty="0" smtClean="0">
                <a:latin typeface="+mn-lt"/>
              </a:rPr>
              <a:t>A titre d’illustration, les deux dernières demandes significatives, en provenance de des clients différents,  ont été  délivrées dans les délais:</a:t>
            </a:r>
          </a:p>
          <a:p>
            <a:pPr marL="342900" lvl="1" indent="-342900" algn="just">
              <a:buSzPct val="120000"/>
              <a:buFont typeface="Wingdings" pitchFamily="2" charset="2"/>
              <a:buChar char="ü"/>
              <a:defRPr/>
            </a:pPr>
            <a:r>
              <a:rPr lang="fr-FR" sz="1000" kern="1200" dirty="0" smtClean="0">
                <a:latin typeface="+mn-lt"/>
              </a:rPr>
              <a:t>un plan d’audit technique de Plateforme,</a:t>
            </a:r>
          </a:p>
          <a:p>
            <a:pPr marL="342900" lvl="1" indent="-342900" algn="just">
              <a:buSzPct val="120000"/>
              <a:buFont typeface="Wingdings" pitchFamily="2" charset="2"/>
              <a:buChar char="ü"/>
              <a:defRPr/>
            </a:pPr>
            <a:r>
              <a:rPr lang="fr-FR" sz="1000" kern="1200" dirty="0" smtClean="0">
                <a:latin typeface="+mn-lt"/>
              </a:rPr>
              <a:t>le déploiement sur des infrastructures existantes d’un nouvel outil d’inventaire.</a:t>
            </a:r>
          </a:p>
        </p:txBody>
      </p:sp>
      <p:sp>
        <p:nvSpPr>
          <p:cNvPr id="26" name="ZoneTexte 25"/>
          <p:cNvSpPr txBox="1"/>
          <p:nvPr/>
        </p:nvSpPr>
        <p:spPr>
          <a:xfrm>
            <a:off x="251521" y="2437289"/>
            <a:ext cx="1882551" cy="3223959"/>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p>
          <a:p>
            <a:pPr algn="just">
              <a:defRPr/>
            </a:pPr>
            <a:r>
              <a:rPr lang="fr-FR" sz="1050" dirty="0">
                <a:solidFill>
                  <a:schemeClr val="bg2">
                    <a:lumMod val="75000"/>
                  </a:schemeClr>
                </a:solidFill>
                <a:latin typeface="+mn-lt"/>
                <a:cs typeface="Times New Roman" pitchFamily="18" charset="0"/>
              </a:rPr>
              <a:t>              </a:t>
            </a:r>
            <a:r>
              <a:rPr lang="fr-FR" sz="1000" dirty="0">
                <a:solidFill>
                  <a:schemeClr val="bg2">
                    <a:lumMod val="75000"/>
                    <a:lumOff val="25000"/>
                  </a:schemeClr>
                </a:solidFill>
                <a:latin typeface="+mn-lt"/>
                <a:cs typeface="Times New Roman" pitchFamily="18" charset="0"/>
              </a:rPr>
              <a:t>Dans un</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              contexte tendu car le groupe vient de traverser une phase de restructuration, c’est rassurant de pouvoir se reposer sur des  consultants maîtrisant parfaitement le Service </a:t>
            </a:r>
            <a:r>
              <a:rPr lang="fr-FR" sz="1000" dirty="0" err="1">
                <a:solidFill>
                  <a:schemeClr val="bg2">
                    <a:lumMod val="75000"/>
                    <a:lumOff val="25000"/>
                  </a:schemeClr>
                </a:solidFill>
                <a:latin typeface="+mn-lt"/>
                <a:cs typeface="Times New Roman" pitchFamily="18" charset="0"/>
              </a:rPr>
              <a:t>Delivery</a:t>
            </a:r>
            <a:r>
              <a:rPr lang="fr-FR" sz="1000" dirty="0">
                <a:solidFill>
                  <a:schemeClr val="bg2">
                    <a:lumMod val="75000"/>
                    <a:lumOff val="25000"/>
                  </a:schemeClr>
                </a:solidFill>
                <a:latin typeface="+mn-lt"/>
                <a:cs typeface="Times New Roman" pitchFamily="18" charset="0"/>
              </a:rPr>
              <a:t> et le pilotage de</a:t>
            </a:r>
          </a:p>
          <a:p>
            <a:pPr>
              <a:defRPr/>
            </a:pPr>
            <a:r>
              <a:rPr lang="fr-FR" sz="1000" dirty="0">
                <a:solidFill>
                  <a:schemeClr val="bg2">
                    <a:lumMod val="75000"/>
                    <a:lumOff val="25000"/>
                  </a:schemeClr>
                </a:solidFill>
                <a:latin typeface="+mn-lt"/>
                <a:cs typeface="Times New Roman" pitchFamily="18" charset="0"/>
              </a:rPr>
              <a:t>l’interface client </a:t>
            </a:r>
            <a:r>
              <a:rPr lang="fr-FR" sz="1000" dirty="0" smtClean="0">
                <a:solidFill>
                  <a:schemeClr val="bg2">
                    <a:lumMod val="75000"/>
                    <a:lumOff val="25000"/>
                  </a:schemeClr>
                </a:solidFill>
                <a:latin typeface="+mn-lt"/>
                <a:cs typeface="Times New Roman" pitchFamily="18" charset="0"/>
              </a:rPr>
              <a:t>en engagement</a:t>
            </a:r>
            <a:r>
              <a:rPr lang="fr-FR" sz="1000" dirty="0">
                <a:solidFill>
                  <a:schemeClr val="bg2">
                    <a:lumMod val="75000"/>
                    <a:lumOff val="25000"/>
                  </a:schemeClr>
                </a:solidFill>
                <a:latin typeface="+mn-lt"/>
                <a:cs typeface="Times New Roman" pitchFamily="18" charset="0"/>
              </a:rPr>
              <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de résultats.</a:t>
            </a:r>
          </a:p>
          <a:p>
            <a:pPr algn="just">
              <a:defRPr/>
            </a:pPr>
            <a:endParaRPr lang="fr-FR" sz="1050" dirty="0">
              <a:solidFill>
                <a:schemeClr val="bg2">
                  <a:lumMod val="75000"/>
                </a:schemeClr>
              </a:solidFill>
              <a:latin typeface="+mn-lt"/>
              <a:cs typeface="+mn-cs"/>
            </a:endParaRPr>
          </a:p>
          <a:p>
            <a:pPr algn="just">
              <a:defRPr/>
            </a:pPr>
            <a:endParaRPr lang="fr-FR" sz="1050" dirty="0">
              <a:solidFill>
                <a:schemeClr val="bg2">
                  <a:lumMod val="75000"/>
                </a:schemeClr>
              </a:solidFill>
              <a:latin typeface="+mn-lt"/>
              <a:cs typeface="+mn-cs"/>
            </a:endParaRPr>
          </a:p>
          <a:p>
            <a:pPr algn="just">
              <a:defRPr/>
            </a:pPr>
            <a:r>
              <a:rPr lang="fr-FR" sz="1200" b="1" dirty="0">
                <a:solidFill>
                  <a:schemeClr val="bg2">
                    <a:lumMod val="75000"/>
                  </a:schemeClr>
                </a:solidFill>
                <a:cs typeface="+mn-cs"/>
              </a:rPr>
              <a:t>François GAUTHIER</a:t>
            </a:r>
          </a:p>
          <a:p>
            <a:pPr algn="just">
              <a:defRPr/>
            </a:pPr>
            <a:r>
              <a:rPr lang="fr-FR" sz="1000" dirty="0">
                <a:solidFill>
                  <a:schemeClr val="bg2">
                    <a:lumMod val="75000"/>
                  </a:schemeClr>
                </a:solidFill>
                <a:cs typeface="+mn-cs"/>
              </a:rPr>
              <a:t>Chargé d’affaires</a:t>
            </a:r>
          </a:p>
          <a:p>
            <a:pPr algn="just">
              <a:defRPr/>
            </a:pPr>
            <a:r>
              <a:rPr lang="fr-FR" sz="1000" dirty="0">
                <a:solidFill>
                  <a:schemeClr val="bg2">
                    <a:lumMod val="75000"/>
                  </a:schemeClr>
                </a:solidFill>
                <a:cs typeface="+mn-cs"/>
              </a:rPr>
              <a:t>RISC-GROUP</a:t>
            </a:r>
          </a:p>
        </p:txBody>
      </p:sp>
      <p:pic>
        <p:nvPicPr>
          <p:cNvPr id="6185" name="Picture 3"/>
          <p:cNvPicPr>
            <a:picLocks noChangeAspect="1" noChangeArrowheads="1"/>
          </p:cNvPicPr>
          <p:nvPr/>
        </p:nvPicPr>
        <p:blipFill>
          <a:blip r:embed="rId8">
            <a:extLst>
              <a:ext uri="{28A0092B-C50C-407E-A947-70E740481C1C}">
                <a14:useLocalDpi xmlns:a14="http://schemas.microsoft.com/office/drawing/2010/main" val="0"/>
              </a:ext>
            </a:extLst>
          </a:blip>
          <a:srcRect l="33878" t="16968" r="32816" b="68576"/>
          <a:stretch>
            <a:fillRect/>
          </a:stretch>
        </p:blipFill>
        <p:spPr bwMode="auto">
          <a:xfrm>
            <a:off x="273050" y="2501900"/>
            <a:ext cx="460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4"/>
          <p:cNvPicPr>
            <a:picLocks noChangeAspect="1" noChangeArrowheads="1"/>
          </p:cNvPicPr>
          <p:nvPr/>
        </p:nvPicPr>
        <p:blipFill>
          <a:blip r:embed="rId9">
            <a:extLst>
              <a:ext uri="{28A0092B-C50C-407E-A947-70E740481C1C}">
                <a14:useLocalDpi xmlns:a14="http://schemas.microsoft.com/office/drawing/2010/main" val="0"/>
              </a:ext>
            </a:extLst>
          </a:blip>
          <a:srcRect l="33257" t="17455" r="35802" b="68610"/>
          <a:stretch>
            <a:fillRect/>
          </a:stretch>
        </p:blipFill>
        <p:spPr bwMode="auto">
          <a:xfrm>
            <a:off x="1547813" y="4552950"/>
            <a:ext cx="395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à coins arrondis 29"/>
          <p:cNvSpPr/>
          <p:nvPr/>
        </p:nvSpPr>
        <p:spPr>
          <a:xfrm>
            <a:off x="7380858" y="260350"/>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b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7" name="Rectangle à coins arrondis 26"/>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8" name="Rectangle à coins arrondis 27"/>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9" name="Rectangle à coins arrondis 28"/>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1" name="Rectangle à coins arrondis 30"/>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4" name="Rectangle à coins arrondis 33"/>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221957"/>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37" name="Espace réservé du contenu 3"/>
          <p:cNvSpPr>
            <a:spLocks noGrp="1"/>
          </p:cNvSpPr>
          <p:nvPr>
            <p:ph sz="quarter" idx="2"/>
          </p:nvPr>
        </p:nvSpPr>
        <p:spPr>
          <a:xfrm>
            <a:off x="2254250" y="4214813"/>
            <a:ext cx="3246438" cy="2166937"/>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r>
              <a:rPr lang="fr-FR" sz="1000" dirty="0" smtClean="0">
                <a:latin typeface="+mn-lt"/>
              </a:rPr>
              <a:t>L’Opérateur Informatique attache une grande importance à l’industrialisation de son activité et a décidé de mettre en œuvre plusieurs processus de gestion, dont : </a:t>
            </a:r>
          </a:p>
          <a:p>
            <a:pPr marL="342900" lvl="1" indent="-342900" algn="just">
              <a:buSzPct val="120000"/>
              <a:buFont typeface="Wingdings" pitchFamily="2" charset="2"/>
              <a:buChar char="ü"/>
              <a:defRPr/>
            </a:pPr>
            <a:r>
              <a:rPr lang="fr-FR" sz="1000" kern="1200" dirty="0" smtClean="0">
                <a:latin typeface="+mn-lt"/>
              </a:rPr>
              <a:t>incidents, problèmes, </a:t>
            </a:r>
          </a:p>
          <a:p>
            <a:pPr marL="342900" lvl="1" indent="-342900" algn="just">
              <a:buSzPct val="120000"/>
              <a:buFont typeface="Wingdings" pitchFamily="2" charset="2"/>
              <a:buChar char="ü"/>
              <a:defRPr/>
            </a:pPr>
            <a:r>
              <a:rPr lang="fr-FR" sz="1000" kern="1200" dirty="0" smtClean="0">
                <a:latin typeface="+mn-lt"/>
              </a:rPr>
              <a:t>changements, mises en production, </a:t>
            </a:r>
          </a:p>
          <a:p>
            <a:pPr marL="342900" lvl="1" indent="-342900" algn="just">
              <a:buSzPct val="120000"/>
              <a:buFont typeface="Wingdings" pitchFamily="2" charset="2"/>
              <a:buChar char="ü"/>
              <a:defRPr/>
            </a:pPr>
            <a:r>
              <a:rPr lang="fr-FR" sz="1000" kern="1200" dirty="0" smtClean="0">
                <a:latin typeface="+mn-lt"/>
              </a:rPr>
              <a:t>capacité, configurations,</a:t>
            </a:r>
          </a:p>
          <a:p>
            <a:pPr marL="0" indent="0">
              <a:buFont typeface="Wingdings" pitchFamily="2" charset="2"/>
              <a:buNone/>
              <a:defRPr/>
            </a:pPr>
            <a:r>
              <a:rPr lang="fr-FR" sz="1000" dirty="0" smtClean="0">
                <a:latin typeface="+mn-lt"/>
              </a:rPr>
              <a:t>ITIL a été retenu par l’Opérateur pour garantir des processus efficaces, compatibles avec la croissance rapide de son activité et conformes aux meilleurs pratiques.</a:t>
            </a:r>
          </a:p>
          <a:p>
            <a:pPr marL="0" indent="0">
              <a:buFont typeface="Wingdings" pitchFamily="2" charset="2"/>
              <a:buNone/>
              <a:defRPr/>
            </a:pPr>
            <a:r>
              <a:rPr lang="fr-FR" sz="1000" dirty="0" smtClean="0">
                <a:latin typeface="+mn-lt"/>
              </a:rPr>
              <a:t>Parallèlement, un cadre pour la gestion des crises et de l’escalade a été élaboré.</a:t>
            </a:r>
          </a:p>
        </p:txBody>
      </p:sp>
      <p:sp>
        <p:nvSpPr>
          <p:cNvPr id="22" name="Rectangle 21"/>
          <p:cNvSpPr/>
          <p:nvPr/>
        </p:nvSpPr>
        <p:spPr>
          <a:xfrm>
            <a:off x="2272011"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8" name="Rectangle 57"/>
          <p:cNvSpPr/>
          <p:nvPr/>
        </p:nvSpPr>
        <p:spPr>
          <a:xfrm>
            <a:off x="5708532" y="1412775"/>
            <a:ext cx="3255956" cy="2088233"/>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59" name="Rectangle 58"/>
          <p:cNvSpPr/>
          <p:nvPr/>
        </p:nvSpPr>
        <p:spPr>
          <a:xfrm>
            <a:off x="5708532" y="4203122"/>
            <a:ext cx="3255956" cy="2226274"/>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rgbClr val="666A5C"/>
              </a:solidFill>
            </a:endParaRP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sp>
        <p:nvSpPr>
          <p:cNvPr id="10261"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E2FA2B89-6EE9-4FAE-945B-4B95E173DFF0}" type="slidenum">
              <a:rPr lang="fr-FR" sz="800" b="1" i="1">
                <a:solidFill>
                  <a:schemeClr val="bg2"/>
                </a:solidFill>
              </a:rPr>
              <a:pPr algn="r" eaLnBrk="1" hangingPunct="1"/>
              <a:t>8</a:t>
            </a:fld>
            <a:endParaRPr lang="fr-FR" sz="800" b="1" i="1">
              <a:solidFill>
                <a:schemeClr val="bg2"/>
              </a:solidFill>
            </a:endParaRPr>
          </a:p>
        </p:txBody>
      </p:sp>
      <p:sp>
        <p:nvSpPr>
          <p:cNvPr id="16" name="ZoneTexte 15"/>
          <p:cNvSpPr txBox="1"/>
          <p:nvPr/>
        </p:nvSpPr>
        <p:spPr>
          <a:xfrm>
            <a:off x="251521" y="1857365"/>
            <a:ext cx="1882551" cy="4262705"/>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defRPr/>
            </a:pPr>
            <a:r>
              <a:rPr lang="fr-FR" sz="1200" dirty="0">
                <a:solidFill>
                  <a:schemeClr val="bg2">
                    <a:lumMod val="75000"/>
                  </a:schemeClr>
                </a:solidFill>
                <a:latin typeface="Times New Roman" pitchFamily="18" charset="0"/>
                <a:cs typeface="Times New Roman" pitchFamily="18" charset="0"/>
              </a:rPr>
              <a:t>      </a:t>
            </a:r>
          </a:p>
          <a:p>
            <a:pPr algn="just">
              <a:defRPr/>
            </a:pPr>
            <a:r>
              <a:rPr lang="fr-FR" sz="1200" dirty="0" smtClean="0">
                <a:solidFill>
                  <a:schemeClr val="accent2">
                    <a:lumMod val="60000"/>
                    <a:lumOff val="40000"/>
                  </a:schemeClr>
                </a:solidFill>
                <a:latin typeface="Times New Roman" pitchFamily="18" charset="0"/>
                <a:cs typeface="Times New Roman" pitchFamily="18" charset="0"/>
              </a:rPr>
              <a:t>                    </a:t>
            </a:r>
            <a:r>
              <a:rPr lang="fr-FR" sz="1000" dirty="0">
                <a:solidFill>
                  <a:schemeClr val="bg2">
                    <a:lumMod val="75000"/>
                    <a:lumOff val="25000"/>
                  </a:schemeClr>
                </a:solidFill>
                <a:latin typeface="+mn-lt"/>
                <a:cs typeface="Times New Roman" pitchFamily="18" charset="0"/>
              </a:rPr>
              <a:t>Le consultant </a:t>
            </a:r>
          </a:p>
          <a:p>
            <a:pPr algn="just">
              <a:defRPr/>
            </a:pPr>
            <a:r>
              <a:rPr lang="fr-FR" sz="1000" dirty="0" smtClean="0">
                <a:solidFill>
                  <a:schemeClr val="bg2">
                    <a:lumMod val="75000"/>
                    <a:lumOff val="25000"/>
                  </a:schemeClr>
                </a:solidFill>
                <a:latin typeface="+mn-lt"/>
                <a:cs typeface="Times New Roman" pitchFamily="18" charset="0"/>
              </a:rPr>
              <a:t>                d²X </a:t>
            </a:r>
            <a:r>
              <a:rPr lang="fr-FR" sz="1000" dirty="0">
                <a:solidFill>
                  <a:schemeClr val="bg2">
                    <a:lumMod val="75000"/>
                    <a:lumOff val="25000"/>
                  </a:schemeClr>
                </a:solidFill>
                <a:latin typeface="+mn-lt"/>
                <a:cs typeface="Times New Roman" pitchFamily="18" charset="0"/>
              </a:rPr>
              <a:t>Expertise </a:t>
            </a:r>
            <a:r>
              <a:rPr lang="fr-FR" sz="1000" dirty="0" smtClean="0">
                <a:solidFill>
                  <a:schemeClr val="bg2">
                    <a:lumMod val="75000"/>
                    <a:lumOff val="25000"/>
                  </a:schemeClr>
                </a:solidFill>
                <a:latin typeface="+mn-lt"/>
                <a:cs typeface="Times New Roman" pitchFamily="18" charset="0"/>
              </a:rPr>
              <a:t/>
            </a:r>
            <a:br>
              <a:rPr lang="fr-FR" sz="1000" dirty="0" smtClean="0">
                <a:solidFill>
                  <a:schemeClr val="bg2">
                    <a:lumMod val="75000"/>
                    <a:lumOff val="25000"/>
                  </a:schemeClr>
                </a:solidFill>
                <a:latin typeface="+mn-lt"/>
                <a:cs typeface="Times New Roman" pitchFamily="18" charset="0"/>
              </a:rPr>
            </a:br>
            <a:r>
              <a:rPr lang="fr-FR" sz="1000" dirty="0" smtClean="0">
                <a:solidFill>
                  <a:schemeClr val="bg2">
                    <a:lumMod val="75000"/>
                    <a:lumOff val="25000"/>
                  </a:schemeClr>
                </a:solidFill>
                <a:latin typeface="+mn-lt"/>
                <a:cs typeface="Times New Roman" pitchFamily="18" charset="0"/>
              </a:rPr>
              <a:t>                a su  </a:t>
            </a:r>
            <a:r>
              <a:rPr lang="fr-FR" sz="1000" dirty="0">
                <a:solidFill>
                  <a:schemeClr val="bg2">
                    <a:lumMod val="75000"/>
                    <a:lumOff val="25000"/>
                  </a:schemeClr>
                </a:solidFill>
                <a:latin typeface="+mn-lt"/>
                <a:cs typeface="Times New Roman" pitchFamily="18" charset="0"/>
              </a:rPr>
              <a:t>rapidement </a:t>
            </a:r>
            <a:r>
              <a:rPr lang="fr-FR" sz="1000" dirty="0" smtClean="0">
                <a:solidFill>
                  <a:schemeClr val="bg2">
                    <a:lumMod val="75000"/>
                    <a:lumOff val="25000"/>
                  </a:schemeClr>
                </a:solidFill>
                <a:latin typeface="+mn-lt"/>
                <a:cs typeface="Times New Roman" pitchFamily="18" charset="0"/>
              </a:rPr>
              <a:t>prendre </a:t>
            </a:r>
            <a:r>
              <a:rPr lang="fr-FR" sz="1000" dirty="0">
                <a:solidFill>
                  <a:schemeClr val="bg2">
                    <a:lumMod val="75000"/>
                    <a:lumOff val="25000"/>
                  </a:schemeClr>
                </a:solidFill>
                <a:latin typeface="+mn-lt"/>
                <a:cs typeface="Times New Roman" pitchFamily="18" charset="0"/>
              </a:rPr>
              <a:t>la dimension de sa mission et figure désormais parmi les experts reconnus au sein de mon équipe. Dans une organisation complexe, son sens du relationnel lui permet d’intervenir de façon efficace auprès de tous nos interlocuteurs internes et externes ; ce qui est essentiel sur une activité ayant trait aux processus ITIL,</a:t>
            </a:r>
          </a:p>
          <a:p>
            <a:pPr algn="just">
              <a:defRPr/>
            </a:pPr>
            <a:r>
              <a:rPr lang="fr-FR" sz="1000" dirty="0">
                <a:solidFill>
                  <a:schemeClr val="bg2">
                    <a:lumMod val="75000"/>
                    <a:lumOff val="25000"/>
                  </a:schemeClr>
                </a:solidFill>
                <a:latin typeface="+mn-lt"/>
                <a:cs typeface="Times New Roman" pitchFamily="18" charset="0"/>
              </a:rPr>
              <a:t>par essence  </a:t>
            </a:r>
          </a:p>
          <a:p>
            <a:pPr algn="just">
              <a:defRPr/>
            </a:pPr>
            <a:r>
              <a:rPr lang="fr-FR" sz="1000" dirty="0">
                <a:solidFill>
                  <a:schemeClr val="bg2">
                    <a:lumMod val="75000"/>
                    <a:lumOff val="25000"/>
                  </a:schemeClr>
                </a:solidFill>
                <a:latin typeface="+mn-lt"/>
                <a:cs typeface="Times New Roman" pitchFamily="18" charset="0"/>
              </a:rPr>
              <a:t>transverse.  </a:t>
            </a:r>
          </a:p>
          <a:p>
            <a:pPr>
              <a:defRPr/>
            </a:pPr>
            <a:endParaRPr lang="fr-FR" sz="1200" dirty="0">
              <a:solidFill>
                <a:schemeClr val="accent2">
                  <a:lumMod val="60000"/>
                  <a:lumOff val="40000"/>
                </a:schemeClr>
              </a:solidFill>
              <a:latin typeface="Times New Roman" pitchFamily="18" charset="0"/>
              <a:cs typeface="Times New Roman" pitchFamily="18" charset="0"/>
            </a:endParaRPr>
          </a:p>
          <a:p>
            <a:pPr>
              <a:defRPr/>
            </a:pPr>
            <a:endParaRPr lang="fr-FR" sz="1200" dirty="0">
              <a:solidFill>
                <a:schemeClr val="accent2">
                  <a:lumMod val="60000"/>
                  <a:lumOff val="40000"/>
                </a:schemeClr>
              </a:solidFill>
              <a:latin typeface="Times New Roman" pitchFamily="18" charset="0"/>
              <a:cs typeface="Times New Roman" pitchFamily="18" charset="0"/>
            </a:endParaRPr>
          </a:p>
          <a:p>
            <a:pPr algn="r">
              <a:defRPr/>
            </a:pPr>
            <a:r>
              <a:rPr lang="fr-FR" sz="1200" b="1" dirty="0">
                <a:solidFill>
                  <a:schemeClr val="bg2">
                    <a:lumMod val="75000"/>
                  </a:schemeClr>
                </a:solidFill>
                <a:cs typeface="+mn-cs"/>
              </a:rPr>
              <a:t>Christian Martinez</a:t>
            </a:r>
          </a:p>
          <a:p>
            <a:pPr algn="r">
              <a:defRPr/>
            </a:pPr>
            <a:r>
              <a:rPr lang="fr-FR" sz="1050" dirty="0">
                <a:solidFill>
                  <a:schemeClr val="bg2">
                    <a:lumMod val="75000"/>
                  </a:schemeClr>
                </a:solidFill>
                <a:cs typeface="+mn-cs"/>
              </a:rPr>
              <a:t>Chef de pôle I&amp;S</a:t>
            </a:r>
          </a:p>
          <a:p>
            <a:pPr algn="r">
              <a:defRPr/>
            </a:pPr>
            <a:r>
              <a:rPr lang="fr-FR" sz="1050" dirty="0">
                <a:solidFill>
                  <a:schemeClr val="bg2">
                    <a:lumMod val="75000"/>
                  </a:schemeClr>
                </a:solidFill>
                <a:cs typeface="+mn-cs"/>
              </a:rPr>
              <a:t>Opérateur Informatique</a:t>
            </a:r>
          </a:p>
        </p:txBody>
      </p:sp>
      <p:pic>
        <p:nvPicPr>
          <p:cNvPr id="10263" name="Picture 3"/>
          <p:cNvPicPr>
            <a:picLocks noChangeAspect="1" noChangeArrowheads="1"/>
          </p:cNvPicPr>
          <p:nvPr/>
        </p:nvPicPr>
        <p:blipFill>
          <a:blip r:embed="rId3">
            <a:extLst>
              <a:ext uri="{28A0092B-C50C-407E-A947-70E740481C1C}">
                <a14:useLocalDpi xmlns:a14="http://schemas.microsoft.com/office/drawing/2010/main" val="0"/>
              </a:ext>
            </a:extLst>
          </a:blip>
          <a:srcRect l="28636" t="16968" r="28671" b="63776"/>
          <a:stretch>
            <a:fillRect/>
          </a:stretch>
        </p:blipFill>
        <p:spPr bwMode="auto">
          <a:xfrm>
            <a:off x="288925" y="1936750"/>
            <a:ext cx="711200" cy="563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4" name="Picture 4"/>
          <p:cNvPicPr>
            <a:picLocks noChangeAspect="1" noChangeArrowheads="1"/>
          </p:cNvPicPr>
          <p:nvPr/>
        </p:nvPicPr>
        <p:blipFill>
          <a:blip r:embed="rId4">
            <a:extLst>
              <a:ext uri="{28A0092B-C50C-407E-A947-70E740481C1C}">
                <a14:useLocalDpi xmlns:a14="http://schemas.microsoft.com/office/drawing/2010/main" val="0"/>
              </a:ext>
            </a:extLst>
          </a:blip>
          <a:srcRect l="30782" t="15475" r="25159" b="65836"/>
          <a:stretch>
            <a:fillRect/>
          </a:stretch>
        </p:blipFill>
        <p:spPr bwMode="auto">
          <a:xfrm>
            <a:off x="1357313" y="4899124"/>
            <a:ext cx="749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Bénéfices</a:t>
            </a:r>
          </a:p>
        </p:txBody>
      </p:sp>
      <p:pic>
        <p:nvPicPr>
          <p:cNvPr id="10274" name="Espace réservé du contenu 10"/>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24128" y="1124744"/>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rgbClr val="FFFFFF"/>
                </a:solidFill>
              </a:rPr>
              <a:t>Intervention</a:t>
            </a:r>
          </a:p>
        </p:txBody>
      </p:sp>
      <p:pic>
        <p:nvPicPr>
          <p:cNvPr id="10278" name="Espace réservé du contenu 13"/>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10279" name="Espace réservé du contenu 20"/>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10280" name="Espace réservé du contenu 18"/>
          <p:cNvPicPr>
            <a:picLocks noGrp="1" noChangeAspect="1"/>
          </p:cNvPicPr>
          <p:nvPr>
            <p:ph sz="quarter" idx="2"/>
          </p:nvPr>
        </p:nvPicPr>
        <p:blipFill>
          <a:blip r:embed="rId8"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76475" y="1412875"/>
            <a:ext cx="3251200"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L’Opérateur Informatique ERDF assure l’exploitation du patrimoine informatique du distributeur EDF.</a:t>
            </a:r>
          </a:p>
          <a:p>
            <a:pPr marL="0" indent="0" algn="just">
              <a:buFont typeface="Wingdings" pitchFamily="2" charset="2"/>
              <a:buNone/>
              <a:defRPr/>
            </a:pPr>
            <a:r>
              <a:rPr lang="fr-FR" sz="1000" dirty="0" smtClean="0">
                <a:latin typeface="+mn-lt"/>
              </a:rPr>
              <a:t>Le pôle  I&amp;S de l’OI est en charge de l’ingénierie de production et de la sécurité opérationnelle. A ce titre, il :</a:t>
            </a:r>
          </a:p>
          <a:p>
            <a:pPr marL="342900" lvl="1" indent="-342900" algn="just">
              <a:buSzPct val="120000"/>
              <a:buFont typeface="Wingdings" pitchFamily="2" charset="2"/>
              <a:buChar char="ü"/>
              <a:defRPr/>
            </a:pPr>
            <a:r>
              <a:rPr lang="fr-FR" sz="1000" dirty="0" smtClean="0">
                <a:latin typeface="+mn-lt"/>
              </a:rPr>
              <a:t>assure le support de niveau 3 sur les </a:t>
            </a:r>
            <a:r>
              <a:rPr lang="fr-FR" sz="1000" kern="1200" dirty="0" smtClean="0">
                <a:latin typeface="+mn-lt"/>
              </a:rPr>
              <a:t>systèmes, réseau, outillage,…</a:t>
            </a:r>
          </a:p>
          <a:p>
            <a:pPr marL="342900" lvl="1" indent="-342900" algn="just">
              <a:buSzPct val="120000"/>
              <a:buFont typeface="Wingdings" pitchFamily="2" charset="2"/>
              <a:buChar char="ü"/>
              <a:defRPr/>
            </a:pPr>
            <a:r>
              <a:rPr lang="fr-FR" sz="1000" kern="1200" dirty="0" smtClean="0">
                <a:latin typeface="+mn-lt"/>
              </a:rPr>
              <a:t>définit et maintient le référentiel Technique Opérateur,</a:t>
            </a:r>
          </a:p>
          <a:p>
            <a:pPr marL="342900" lvl="1" indent="-342900" algn="just">
              <a:buSzPct val="120000"/>
              <a:buFont typeface="Wingdings" pitchFamily="2" charset="2"/>
              <a:buChar char="ü"/>
              <a:defRPr/>
            </a:pPr>
            <a:r>
              <a:rPr lang="fr-FR" sz="1000" kern="1200" dirty="0" smtClean="0">
                <a:latin typeface="+mn-lt"/>
              </a:rPr>
              <a:t>pilote des projets d’évolution de l’outillage et de l’infrastructure.</a:t>
            </a:r>
          </a:p>
          <a:p>
            <a:pPr marL="0" indent="0" algn="just">
              <a:buFont typeface="Wingdings" pitchFamily="2" charset="2"/>
              <a:buNone/>
              <a:defRPr/>
            </a:pPr>
            <a:endParaRPr lang="fr-FR" sz="1000" dirty="0">
              <a:latin typeface="+mn-lt"/>
            </a:endParaRPr>
          </a:p>
        </p:txBody>
      </p:sp>
      <p:sp>
        <p:nvSpPr>
          <p:cNvPr id="54" name="Espace réservé du contenu 3"/>
          <p:cNvSpPr>
            <a:spLocks noGrp="1"/>
          </p:cNvSpPr>
          <p:nvPr>
            <p:ph sz="quarter" idx="2"/>
          </p:nvPr>
        </p:nvSpPr>
        <p:spPr>
          <a:xfrm>
            <a:off x="5711825" y="1412875"/>
            <a:ext cx="3252788" cy="2087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lvl="1" indent="0" algn="just">
              <a:buFont typeface="Wingdings 3" pitchFamily="18" charset="2"/>
              <a:buNone/>
              <a:defRPr/>
            </a:pPr>
            <a:r>
              <a:rPr lang="fr-FR" sz="1000" dirty="0" smtClean="0">
                <a:latin typeface="+mn-lt"/>
              </a:rPr>
              <a:t>Notre consultant intervient dans le domaine Référentiel et méthodes du pôle I&amp;S sur le projet de mise en place d’ITIL avec</a:t>
            </a:r>
          </a:p>
          <a:p>
            <a:pPr marL="342900" lvl="1" indent="-342900" algn="just">
              <a:buSzPct val="120000"/>
              <a:buFont typeface="Wingdings" pitchFamily="2" charset="2"/>
              <a:buChar char="ü"/>
              <a:defRPr/>
            </a:pPr>
            <a:r>
              <a:rPr lang="fr-FR" sz="1000" kern="1200" dirty="0" smtClean="0">
                <a:latin typeface="+mn-lt"/>
              </a:rPr>
              <a:t>adaptation, formalisation et mise en place des processus,</a:t>
            </a:r>
          </a:p>
          <a:p>
            <a:pPr marL="342900" lvl="1" indent="-342900" algn="just">
              <a:buSzPct val="120000"/>
              <a:buFont typeface="Wingdings" pitchFamily="2" charset="2"/>
              <a:buChar char="ü"/>
              <a:defRPr/>
            </a:pPr>
            <a:r>
              <a:rPr lang="fr-FR" sz="1000" kern="1200" dirty="0" smtClean="0">
                <a:latin typeface="+mn-lt"/>
              </a:rPr>
              <a:t>mise en œuvre de la structure de gouvernance autour de chaque processus (mesure de l’efficacité, de la maturité…),</a:t>
            </a:r>
          </a:p>
          <a:p>
            <a:pPr marL="342900" lvl="1" indent="-342900" algn="just">
              <a:buSzPct val="120000"/>
              <a:buFont typeface="Wingdings" pitchFamily="2" charset="2"/>
              <a:buChar char="ü"/>
              <a:defRPr/>
            </a:pPr>
            <a:r>
              <a:rPr lang="fr-FR" sz="1000" kern="1200" dirty="0" smtClean="0">
                <a:latin typeface="+mn-lt"/>
              </a:rPr>
              <a:t>choix de l’outillage support aux processus,</a:t>
            </a:r>
          </a:p>
          <a:p>
            <a:pPr marL="342900" lvl="1" indent="-342900" algn="just">
              <a:buSzPct val="120000"/>
              <a:buFont typeface="Wingdings" pitchFamily="2" charset="2"/>
              <a:buChar char="ü"/>
              <a:defRPr/>
            </a:pPr>
            <a:r>
              <a:rPr lang="fr-FR" sz="1000" kern="1200" dirty="0" smtClean="0">
                <a:latin typeface="+mn-lt"/>
              </a:rPr>
              <a:t>accompagnement au changement auprès des services de l’Opérateur.</a:t>
            </a:r>
          </a:p>
          <a:p>
            <a:pPr marL="357188" lvl="1" indent="-171450" algn="just">
              <a:buFont typeface="Wingdings" pitchFamily="2" charset="2"/>
              <a:buChar char=""/>
              <a:defRPr/>
            </a:pPr>
            <a:endParaRPr lang="fr-FR" sz="1000" dirty="0" smtClean="0">
              <a:latin typeface="+mn-lt"/>
            </a:endParaRPr>
          </a:p>
        </p:txBody>
      </p:sp>
      <p:sp>
        <p:nvSpPr>
          <p:cNvPr id="56" name="Espace réservé du contenu 3"/>
          <p:cNvSpPr>
            <a:spLocks noGrp="1"/>
          </p:cNvSpPr>
          <p:nvPr>
            <p:ph sz="quarter" idx="2"/>
          </p:nvPr>
        </p:nvSpPr>
        <p:spPr>
          <a:xfrm>
            <a:off x="5715000" y="4190999"/>
            <a:ext cx="3249613" cy="23669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buFont typeface="Wingdings" pitchFamily="2" charset="2"/>
              <a:buNone/>
              <a:defRPr/>
            </a:pPr>
            <a:endParaRPr lang="fr-FR" sz="1000" dirty="0" smtClean="0">
              <a:latin typeface="+mn-lt"/>
            </a:endParaRPr>
          </a:p>
          <a:p>
            <a:pPr marL="0" indent="0">
              <a:buFont typeface="Wingdings" pitchFamily="2" charset="2"/>
              <a:buNone/>
              <a:defRPr/>
            </a:pPr>
            <a:r>
              <a:rPr lang="fr-FR" sz="1000" dirty="0" smtClean="0">
                <a:latin typeface="+mn-lt"/>
              </a:rPr>
              <a:t>Par son intervention, d²X Expertise contribue :</a:t>
            </a:r>
          </a:p>
          <a:p>
            <a:pPr marL="342900" lvl="1" indent="-342900" algn="just">
              <a:buSzPct val="120000"/>
              <a:buFont typeface="Wingdings" pitchFamily="2" charset="2"/>
              <a:buChar char="ü"/>
              <a:defRPr/>
            </a:pPr>
            <a:r>
              <a:rPr lang="fr-FR" sz="1000" dirty="0" smtClean="0">
                <a:latin typeface="+mn-lt"/>
              </a:rPr>
              <a:t>à l’homogénéisation des pratiques entre </a:t>
            </a:r>
            <a:r>
              <a:rPr lang="fr-FR" sz="1000" kern="1200" dirty="0" smtClean="0">
                <a:latin typeface="+mn-lt"/>
              </a:rPr>
              <a:t>les différents services de l’Opérateur, tant sur les méthodes que sur l’outillage utilisé,</a:t>
            </a:r>
          </a:p>
          <a:p>
            <a:pPr marL="342900" lvl="1" indent="-342900" algn="just">
              <a:buSzPct val="120000"/>
              <a:buFont typeface="Wingdings" pitchFamily="2" charset="2"/>
              <a:buChar char="ü"/>
              <a:defRPr/>
            </a:pPr>
            <a:r>
              <a:rPr lang="fr-FR" sz="1000" kern="1200" dirty="0" smtClean="0">
                <a:latin typeface="+mn-lt"/>
              </a:rPr>
              <a:t>à l’évolution de pratiques artisanales vers des pratiques industrialisées,</a:t>
            </a:r>
          </a:p>
          <a:p>
            <a:pPr marL="342900" lvl="1" indent="-342900" algn="just">
              <a:buSzPct val="120000"/>
              <a:buFont typeface="Wingdings" pitchFamily="2" charset="2"/>
              <a:buChar char="ü"/>
              <a:defRPr/>
            </a:pPr>
            <a:r>
              <a:rPr lang="fr-FR" sz="1000" kern="1200" dirty="0" smtClean="0">
                <a:latin typeface="+mn-lt"/>
              </a:rPr>
              <a:t>à la progression des méthodes de l’Opérateur, par une démarche d’amélioration continue basée sur des audits de maturité et d’efficacité et des campagnes de sensibilisation des équipes</a:t>
            </a:r>
          </a:p>
          <a:p>
            <a:pPr marL="357188" lvl="1" indent="-171450" algn="just">
              <a:buFont typeface="Wingdings" pitchFamily="2" charset="2"/>
              <a:buChar char=""/>
              <a:defRPr/>
            </a:pPr>
            <a:endParaRPr lang="fr-FR" sz="1000" dirty="0" smtClean="0">
              <a:latin typeface="+mn-lt"/>
            </a:endParaRPr>
          </a:p>
          <a:p>
            <a:pPr marL="357188" lvl="1" indent="-171450" algn="just">
              <a:buFont typeface="Wingdings" pitchFamily="2" charset="2"/>
              <a:buChar char=""/>
              <a:defRPr/>
            </a:pPr>
            <a:endParaRPr lang="fr-FR" sz="800" b="1" i="1" kern="1200" dirty="0">
              <a:solidFill>
                <a:schemeClr val="bg2"/>
              </a:solidFill>
              <a:latin typeface="Verdana" pitchFamily="34" charset="0"/>
              <a:ea typeface="+mn-ea"/>
              <a:cs typeface="Arial" charset="0"/>
            </a:endParaRPr>
          </a:p>
        </p:txBody>
      </p:sp>
      <p:pic>
        <p:nvPicPr>
          <p:cNvPr id="10284" name="Espace réservé du contenu 7"/>
          <p:cNvPicPr>
            <a:picLocks noGrp="1" noChangeAspect="1"/>
          </p:cNvPicPr>
          <p:nvPr>
            <p:ph sz="quarter" idx="1"/>
          </p:nvPr>
        </p:nvPicPr>
        <p:blipFill>
          <a:blip r:embed="rId9">
            <a:extLst>
              <a:ext uri="{28A0092B-C50C-407E-A947-70E740481C1C}">
                <a14:useLocalDpi xmlns:a14="http://schemas.microsoft.com/office/drawing/2010/main" val="0"/>
              </a:ext>
            </a:extLst>
          </a:blip>
          <a:srcRect/>
          <a:stretch>
            <a:fillRect/>
          </a:stretch>
        </p:blipFill>
        <p:spPr>
          <a:xfrm>
            <a:off x="381000" y="1149350"/>
            <a:ext cx="1598613" cy="623888"/>
          </a:xfrm>
        </p:spPr>
      </p:pic>
      <p:sp>
        <p:nvSpPr>
          <p:cNvPr id="29" name="Rectangle à coins arrondis 28"/>
          <p:cNvSpPr/>
          <p:nvPr/>
        </p:nvSpPr>
        <p:spPr>
          <a:xfrm>
            <a:off x="7380858" y="260350"/>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b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5" name="Rectangle à coins arrondis 24"/>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26" name="Rectangle à coins arrondis 25"/>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7" name="Rectangle à coins arrondis 26"/>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28" name="Rectangle à coins arrondis 27"/>
          <p:cNvSpPr/>
          <p:nvPr/>
        </p:nvSpPr>
        <p:spPr>
          <a:xfrm>
            <a:off x="9363700" y="2872532"/>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0" name="Rectangle à coins arrondis 29"/>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2272011" y="4207439"/>
            <a:ext cx="3255956" cy="22203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 name="Espace réservé du contenu 3"/>
          <p:cNvSpPr>
            <a:spLocks noGrp="1"/>
          </p:cNvSpPr>
          <p:nvPr>
            <p:ph sz="quarter" idx="2"/>
          </p:nvPr>
        </p:nvSpPr>
        <p:spPr>
          <a:xfrm>
            <a:off x="2262188" y="4264025"/>
            <a:ext cx="3246437" cy="2089150"/>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spcBef>
                <a:spcPts val="500"/>
              </a:spcBef>
              <a:buFont typeface="Wingdings" pitchFamily="2" charset="2"/>
              <a:buNone/>
              <a:defRPr/>
            </a:pPr>
            <a:r>
              <a:rPr lang="fr-FR" sz="1000" dirty="0" smtClean="0">
                <a:latin typeface="+mn-lt"/>
              </a:rPr>
              <a:t>Norbert </a:t>
            </a:r>
            <a:r>
              <a:rPr lang="fr-FR" sz="1000" dirty="0" err="1" smtClean="0">
                <a:latin typeface="+mn-lt"/>
              </a:rPr>
              <a:t>Dentressangle</a:t>
            </a:r>
            <a:r>
              <a:rPr lang="fr-FR" sz="1000" dirty="0" smtClean="0">
                <a:latin typeface="+mn-lt"/>
              </a:rPr>
              <a:t> Informatique met à la disposition de ses clients, internes aussi bien qu’externes, un accès au SI sécurisé reposant, en particulier, sur une infrastructure en client léger et une ferme CITRIX composée d’une centaine de serveurs.</a:t>
            </a:r>
          </a:p>
          <a:p>
            <a:pPr marL="0" indent="0" algn="just">
              <a:spcBef>
                <a:spcPts val="500"/>
              </a:spcBef>
              <a:buFont typeface="Wingdings" pitchFamily="2" charset="2"/>
              <a:buNone/>
              <a:defRPr/>
            </a:pPr>
            <a:r>
              <a:rPr lang="fr-FR" sz="1000" dirty="0" smtClean="0">
                <a:latin typeface="+mn-lt"/>
              </a:rPr>
              <a:t>A l’automne 2010, l’accès client léger montrait des signes de faiblesses: difficultés de supervision, soucis de performance pour les utilisateurs distants, etc…</a:t>
            </a:r>
          </a:p>
          <a:p>
            <a:pPr marL="0" indent="0" algn="just">
              <a:spcBef>
                <a:spcPts val="500"/>
              </a:spcBef>
              <a:buFont typeface="Wingdings" pitchFamily="2" charset="2"/>
              <a:buNone/>
              <a:defRPr/>
            </a:pPr>
            <a:r>
              <a:rPr lang="fr-FR" sz="1000" b="1" i="1" dirty="0" smtClean="0">
                <a:latin typeface="+mn-lt"/>
              </a:rPr>
              <a:t>La situation était jugée critique par les clients et la direction du groupe….</a:t>
            </a:r>
            <a:endParaRPr lang="fr-FR" sz="1000" b="1" i="1" dirty="0">
              <a:latin typeface="+mn-lt"/>
            </a:endParaRPr>
          </a:p>
        </p:txBody>
      </p:sp>
      <p:sp>
        <p:nvSpPr>
          <p:cNvPr id="22" name="Rectangle 21"/>
          <p:cNvSpPr/>
          <p:nvPr/>
        </p:nvSpPr>
        <p:spPr>
          <a:xfrm>
            <a:off x="2272011" y="1412775"/>
            <a:ext cx="3255956" cy="22322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8" name="Rectangle 57"/>
          <p:cNvSpPr/>
          <p:nvPr/>
        </p:nvSpPr>
        <p:spPr>
          <a:xfrm>
            <a:off x="5708532" y="1412775"/>
            <a:ext cx="3255956" cy="22322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9" name="Rectangle 58"/>
          <p:cNvSpPr/>
          <p:nvPr/>
        </p:nvSpPr>
        <p:spPr>
          <a:xfrm>
            <a:off x="5708532" y="4203122"/>
            <a:ext cx="3255956" cy="2220349"/>
          </a:xfrm>
          <a:prstGeom prst="rect">
            <a:avLst/>
          </a:prstGeom>
          <a:ln>
            <a:noFill/>
          </a:ln>
          <a:effectLst>
            <a:outerShdw blurRad="76200" dir="18900000" sy="23000" kx="-1200000" algn="bl" rotWithShape="0">
              <a:prstClr val="black">
                <a:alpha val="20000"/>
              </a:prstClr>
            </a:outerShdw>
            <a:softEdge rad="31750"/>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82946" name="Rectangle 2"/>
          <p:cNvSpPr>
            <a:spLocks noGrp="1" noChangeArrowheads="1"/>
          </p:cNvSpPr>
          <p:nvPr>
            <p:ph type="title" sz="quarter"/>
          </p:nvPr>
        </p:nvSpPr>
        <p:spPr/>
        <p:txBody>
          <a:bodyPr/>
          <a:lstStyle/>
          <a:p>
            <a:pPr eaLnBrk="1" hangingPunct="1">
              <a:defRPr/>
            </a:pPr>
            <a:r>
              <a:rPr lang="fr-FR" sz="2000" dirty="0" smtClean="0"/>
              <a:t>REFERENCES</a:t>
            </a:r>
          </a:p>
        </p:txBody>
      </p:sp>
      <p:pic>
        <p:nvPicPr>
          <p:cNvPr id="7184" name="Espace réservé du contenu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1250950"/>
            <a:ext cx="1727200" cy="449263"/>
          </a:xfrm>
        </p:spPr>
      </p:pic>
      <p:sp>
        <p:nvSpPr>
          <p:cNvPr id="8210" name="Espace réservé du numéro de diapositive 6"/>
          <p:cNvSpPr>
            <a:spLocks noGrp="1"/>
          </p:cNvSpPr>
          <p:nvPr>
            <p:ph type="sldNum" sz="quarter" idx="4294967295"/>
          </p:nvPr>
        </p:nvSpPr>
        <p:spPr>
          <a:xfrm>
            <a:off x="7451725" y="6453188"/>
            <a:ext cx="1235075" cy="209550"/>
          </a:xfrm>
          <a:prstGeom prst="rect">
            <a:avLst/>
          </a:prstGeom>
        </p:spPr>
        <p:txBody>
          <a:bodyPr/>
          <a:lstStyle/>
          <a:p>
            <a:pPr>
              <a:defRPr/>
            </a:pPr>
            <a:fld id="{144067D7-8537-4FED-8CE3-32E063672D6A}" type="slidenum">
              <a:rPr lang="fr-FR" smtClean="0"/>
              <a:pPr>
                <a:defRPr/>
              </a:pPr>
              <a:t>9</a:t>
            </a:fld>
            <a:endParaRPr lang="fr-FR" smtClean="0"/>
          </a:p>
        </p:txBody>
      </p:sp>
      <p:sp>
        <p:nvSpPr>
          <p:cNvPr id="7188" name="Espace réservé du numéro de diapositive 6"/>
          <p:cNvSpPr txBox="1">
            <a:spLocks/>
          </p:cNvSpPr>
          <p:nvPr/>
        </p:nvSpPr>
        <p:spPr bwMode="auto">
          <a:xfrm>
            <a:off x="7451725" y="6453188"/>
            <a:ext cx="1235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E3AC4500-80B1-49B5-8C1B-B9B289B0AA7F}" type="slidenum">
              <a:rPr lang="fr-FR" sz="800" b="1" i="1">
                <a:solidFill>
                  <a:schemeClr val="bg2"/>
                </a:solidFill>
              </a:rPr>
              <a:pPr algn="r" eaLnBrk="1" hangingPunct="1"/>
              <a:t>9</a:t>
            </a:fld>
            <a:endParaRPr lang="fr-FR" sz="800" b="1" i="1" dirty="0">
              <a:solidFill>
                <a:schemeClr val="bg2"/>
              </a:solidFill>
            </a:endParaRPr>
          </a:p>
        </p:txBody>
      </p:sp>
      <p:sp>
        <p:nvSpPr>
          <p:cNvPr id="16" name="ZoneTexte 15"/>
          <p:cNvSpPr txBox="1"/>
          <p:nvPr/>
        </p:nvSpPr>
        <p:spPr>
          <a:xfrm>
            <a:off x="290513" y="2020629"/>
            <a:ext cx="1843560" cy="3978012"/>
          </a:xfrm>
          <a:prstGeom prst="rect">
            <a:avLst/>
          </a:prstGeom>
          <a:solidFill>
            <a:schemeClr val="tx1"/>
          </a:solidFill>
          <a:effectLst>
            <a:outerShdw blurRad="50800" dist="38100" dir="2700000" algn="tl" rotWithShape="0">
              <a:prstClr val="black">
                <a:alpha val="40000"/>
              </a:prstClr>
            </a:outerShdw>
            <a:reflection blurRad="6350" stA="50000" endA="300" endPos="10000" dist="50800" dir="5400000" sy="-100000" algn="bl" rotWithShape="0"/>
          </a:effectLst>
        </p:spPr>
        <p:txBody>
          <a:bodyPr>
            <a:spAutoFit/>
          </a:bodyPr>
          <a:lstStyle/>
          <a:p>
            <a:pPr algn="just">
              <a:defRPr/>
            </a:pPr>
            <a:r>
              <a:rPr lang="fr-FR" sz="1400" dirty="0">
                <a:solidFill>
                  <a:schemeClr val="bg2">
                    <a:lumMod val="75000"/>
                  </a:schemeClr>
                </a:solidFill>
                <a:latin typeface="Times New Roman" pitchFamily="18" charset="0"/>
                <a:cs typeface="Times New Roman" pitchFamily="18" charset="0"/>
              </a:rPr>
              <a:t>      </a:t>
            </a:r>
            <a:endParaRPr lang="fr-FR" sz="800" b="1" dirty="0">
              <a:solidFill>
                <a:schemeClr val="accent2">
                  <a:lumMod val="60000"/>
                  <a:lumOff val="40000"/>
                </a:schemeClr>
              </a:solidFill>
              <a:latin typeface="Times New Roman" pitchFamily="18" charset="0"/>
              <a:cs typeface="Times New Roman" pitchFamily="18" charset="0"/>
            </a:endParaRPr>
          </a:p>
          <a:p>
            <a:pPr algn="just">
              <a:defRPr/>
            </a:pPr>
            <a:endParaRPr lang="fr-FR" sz="1400" dirty="0">
              <a:solidFill>
                <a:schemeClr val="bg2">
                  <a:lumMod val="75000"/>
                </a:schemeClr>
              </a:solidFill>
              <a:latin typeface="Times New Roman" pitchFamily="18" charset="0"/>
              <a:cs typeface="Times New Roman" pitchFamily="18" charset="0"/>
            </a:endParaRPr>
          </a:p>
          <a:p>
            <a:pPr algn="just">
              <a:defRPr/>
            </a:pPr>
            <a:r>
              <a:rPr lang="fr-FR" sz="1050" dirty="0">
                <a:solidFill>
                  <a:schemeClr val="bg2">
                    <a:lumMod val="75000"/>
                  </a:schemeClr>
                </a:solidFill>
                <a:latin typeface="+mn-lt"/>
                <a:cs typeface="Times New Roman" pitchFamily="18" charset="0"/>
              </a:rPr>
              <a:t>              </a:t>
            </a:r>
            <a:r>
              <a:rPr lang="fr-FR" sz="1000" dirty="0">
                <a:solidFill>
                  <a:schemeClr val="bg2">
                    <a:lumMod val="75000"/>
                    <a:lumOff val="25000"/>
                  </a:schemeClr>
                </a:solidFill>
                <a:latin typeface="+mn-lt"/>
                <a:cs typeface="Times New Roman" pitchFamily="18" charset="0"/>
              </a:rPr>
              <a:t>Je tiens à vous</a:t>
            </a:r>
            <a:br>
              <a:rPr lang="fr-FR" sz="1000" dirty="0">
                <a:solidFill>
                  <a:schemeClr val="bg2">
                    <a:lumMod val="75000"/>
                    <a:lumOff val="25000"/>
                  </a:schemeClr>
                </a:solidFill>
                <a:latin typeface="+mn-lt"/>
                <a:cs typeface="Times New Roman" pitchFamily="18" charset="0"/>
              </a:rPr>
            </a:br>
            <a:r>
              <a:rPr lang="fr-FR" sz="1000" dirty="0">
                <a:solidFill>
                  <a:schemeClr val="bg2">
                    <a:lumMod val="75000"/>
                    <a:lumOff val="25000"/>
                  </a:schemeClr>
                </a:solidFill>
                <a:latin typeface="+mn-lt"/>
                <a:cs typeface="Times New Roman" pitchFamily="18" charset="0"/>
              </a:rPr>
              <a:t>               remercier de notre collaboration et plus particulièrement de  l'excellente prestation de votre consultant. Ses compétences, son expertise et sa disponibilité ont été très appréciées. Vous avez permis aux équipes ND Informatique de  bénéficier de votre forte notion du </a:t>
            </a:r>
          </a:p>
          <a:p>
            <a:pPr algn="just">
              <a:defRPr/>
            </a:pPr>
            <a:r>
              <a:rPr lang="fr-FR" sz="1000" dirty="0">
                <a:solidFill>
                  <a:schemeClr val="bg2">
                    <a:lumMod val="75000"/>
                    <a:lumOff val="25000"/>
                  </a:schemeClr>
                </a:solidFill>
                <a:latin typeface="+mn-lt"/>
                <a:cs typeface="Times New Roman" pitchFamily="18" charset="0"/>
              </a:rPr>
              <a:t>service. </a:t>
            </a:r>
          </a:p>
          <a:p>
            <a:pPr>
              <a:defRPr/>
            </a:pPr>
            <a:endParaRPr lang="fr-FR" sz="1600" dirty="0">
              <a:solidFill>
                <a:schemeClr val="bg2">
                  <a:lumMod val="75000"/>
                </a:schemeClr>
              </a:solidFill>
              <a:cs typeface="+mn-cs"/>
            </a:endParaRPr>
          </a:p>
          <a:p>
            <a:pPr>
              <a:defRPr/>
            </a:pPr>
            <a:endParaRPr lang="fr-FR" sz="1600" dirty="0">
              <a:solidFill>
                <a:schemeClr val="bg2">
                  <a:lumMod val="75000"/>
                </a:schemeClr>
              </a:solidFill>
              <a:cs typeface="+mn-cs"/>
            </a:endParaRPr>
          </a:p>
          <a:p>
            <a:pPr algn="r">
              <a:defRPr/>
            </a:pPr>
            <a:r>
              <a:rPr lang="fr-FR" sz="1200" b="1" dirty="0">
                <a:solidFill>
                  <a:schemeClr val="bg2">
                    <a:lumMod val="75000"/>
                  </a:schemeClr>
                </a:solidFill>
                <a:cs typeface="+mn-cs"/>
              </a:rPr>
              <a:t>Pascal TOUPENCE</a:t>
            </a:r>
          </a:p>
          <a:p>
            <a:pPr algn="r">
              <a:defRPr/>
            </a:pPr>
            <a:r>
              <a:rPr lang="fr-FR" sz="1000" dirty="0">
                <a:solidFill>
                  <a:schemeClr val="bg2">
                    <a:lumMod val="75000"/>
                  </a:schemeClr>
                </a:solidFill>
                <a:cs typeface="+mn-cs"/>
              </a:rPr>
              <a:t>Responsable Exploitation</a:t>
            </a:r>
          </a:p>
          <a:p>
            <a:pPr algn="r">
              <a:defRPr/>
            </a:pPr>
            <a:r>
              <a:rPr lang="fr-FR" sz="1000" dirty="0">
                <a:solidFill>
                  <a:schemeClr val="bg2">
                    <a:lumMod val="75000"/>
                  </a:schemeClr>
                </a:solidFill>
                <a:cs typeface="+mn-cs"/>
              </a:rPr>
              <a:t>DSI Norbert </a:t>
            </a:r>
            <a:r>
              <a:rPr lang="fr-FR" sz="1000" dirty="0" err="1">
                <a:solidFill>
                  <a:schemeClr val="bg2">
                    <a:lumMod val="75000"/>
                  </a:schemeClr>
                </a:solidFill>
                <a:cs typeface="+mn-cs"/>
              </a:rPr>
              <a:t>Dentressangle</a:t>
            </a:r>
            <a:endParaRPr lang="fr-FR" sz="1000" dirty="0">
              <a:solidFill>
                <a:schemeClr val="bg2">
                  <a:lumMod val="75000"/>
                </a:schemeClr>
              </a:solidFill>
              <a:cs typeface="+mn-cs"/>
            </a:endParaRPr>
          </a:p>
        </p:txBody>
      </p:sp>
      <p:pic>
        <p:nvPicPr>
          <p:cNvPr id="7190" name="Picture 3"/>
          <p:cNvPicPr>
            <a:picLocks noChangeAspect="1" noChangeArrowheads="1"/>
          </p:cNvPicPr>
          <p:nvPr/>
        </p:nvPicPr>
        <p:blipFill>
          <a:blip r:embed="rId4">
            <a:extLst>
              <a:ext uri="{28A0092B-C50C-407E-A947-70E740481C1C}">
                <a14:useLocalDpi xmlns:a14="http://schemas.microsoft.com/office/drawing/2010/main" val="0"/>
              </a:ext>
            </a:extLst>
          </a:blip>
          <a:srcRect l="33456" t="16968" r="32446" b="67648"/>
          <a:stretch>
            <a:fillRect/>
          </a:stretch>
        </p:blipFill>
        <p:spPr bwMode="auto">
          <a:xfrm>
            <a:off x="323850" y="2133600"/>
            <a:ext cx="5667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
          <p:cNvPicPr>
            <a:picLocks noChangeAspect="1" noChangeArrowheads="1"/>
          </p:cNvPicPr>
          <p:nvPr/>
        </p:nvPicPr>
        <p:blipFill>
          <a:blip r:embed="rId5">
            <a:extLst>
              <a:ext uri="{28A0092B-C50C-407E-A947-70E740481C1C}">
                <a14:useLocalDpi xmlns:a14="http://schemas.microsoft.com/office/drawing/2010/main" val="0"/>
              </a:ext>
            </a:extLst>
          </a:blip>
          <a:srcRect l="30782" t="15475" r="29143" b="65836"/>
          <a:stretch>
            <a:fillRect/>
          </a:stretch>
        </p:blipFill>
        <p:spPr bwMode="auto">
          <a:xfrm>
            <a:off x="1368425" y="4538663"/>
            <a:ext cx="682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72011"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Contexte</a:t>
            </a:r>
          </a:p>
        </p:txBody>
      </p:sp>
      <p:sp>
        <p:nvSpPr>
          <p:cNvPr id="32" name="Rectangle 31"/>
          <p:cNvSpPr/>
          <p:nvPr/>
        </p:nvSpPr>
        <p:spPr>
          <a:xfrm>
            <a:off x="2272011"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Enjeux</a:t>
            </a:r>
          </a:p>
        </p:txBody>
      </p:sp>
      <p:sp>
        <p:nvSpPr>
          <p:cNvPr id="33" name="Rectangle 32"/>
          <p:cNvSpPr/>
          <p:nvPr/>
        </p:nvSpPr>
        <p:spPr>
          <a:xfrm>
            <a:off x="5708532" y="3902901"/>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Bénéfices</a:t>
            </a:r>
          </a:p>
        </p:txBody>
      </p:sp>
      <p:pic>
        <p:nvPicPr>
          <p:cNvPr id="7201" name="Espace réservé du contenu 10"/>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386013" y="1041400"/>
            <a:ext cx="358775" cy="360363"/>
          </a:xfrm>
        </p:spPr>
      </p:pic>
      <p:sp>
        <p:nvSpPr>
          <p:cNvPr id="36" name="Rectangle 35"/>
          <p:cNvSpPr/>
          <p:nvPr/>
        </p:nvSpPr>
        <p:spPr>
          <a:xfrm>
            <a:off x="5708532" y="1124743"/>
            <a:ext cx="3255956" cy="2880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400" b="1" dirty="0">
                <a:solidFill>
                  <a:schemeClr val="tx1"/>
                </a:solidFill>
              </a:rPr>
              <a:t>Intervention</a:t>
            </a:r>
          </a:p>
        </p:txBody>
      </p:sp>
      <p:pic>
        <p:nvPicPr>
          <p:cNvPr id="7205" name="Espace réservé du contenu 13"/>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2386013" y="3814763"/>
            <a:ext cx="358775" cy="360362"/>
          </a:xfrm>
        </p:spPr>
      </p:pic>
      <p:pic>
        <p:nvPicPr>
          <p:cNvPr id="7206" name="Espace réservé du contenu 20"/>
          <p:cNvPicPr>
            <a:picLocks noGrp="1" noChangeAspect="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884863" y="1041400"/>
            <a:ext cx="363537" cy="360363"/>
          </a:xfrm>
        </p:spPr>
      </p:pic>
      <p:pic>
        <p:nvPicPr>
          <p:cNvPr id="7207" name="Espace réservé du contenu 18"/>
          <p:cNvPicPr>
            <a:picLocks noGrp="1" noChangeAspect="1"/>
          </p:cNvPicPr>
          <p:nvPr>
            <p:ph sz="quarter" idx="2"/>
          </p:nvPr>
        </p:nvPicPr>
        <p:blipFill>
          <a:blip r:embed="rId9" cstate="print">
            <a:extLst>
              <a:ext uri="{28A0092B-C50C-407E-A947-70E740481C1C}">
                <a14:useLocalDpi xmlns:a14="http://schemas.microsoft.com/office/drawing/2010/main" val="0"/>
              </a:ext>
            </a:extLst>
          </a:blip>
          <a:srcRect/>
          <a:stretch>
            <a:fillRect/>
          </a:stretch>
        </p:blipFill>
        <p:spPr>
          <a:xfrm>
            <a:off x="5884863" y="3814763"/>
            <a:ext cx="355600" cy="360362"/>
          </a:xfrm>
        </p:spPr>
      </p:pic>
      <p:sp>
        <p:nvSpPr>
          <p:cNvPr id="52" name="Espace réservé du contenu 3"/>
          <p:cNvSpPr>
            <a:spLocks noGrp="1"/>
          </p:cNvSpPr>
          <p:nvPr>
            <p:ph sz="quarter" idx="2"/>
          </p:nvPr>
        </p:nvSpPr>
        <p:spPr>
          <a:xfrm>
            <a:off x="2295525" y="1484313"/>
            <a:ext cx="3179763" cy="22320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a:latin typeface="+mn-lt"/>
              </a:rPr>
              <a:t>Avec plus de 350 agences dans le monde,  un parc comportant plus de 13 000 véhicules  (dont 9000 remorques) et 5 000 000 </a:t>
            </a:r>
            <a:r>
              <a:rPr lang="fr-FR" sz="1000" dirty="0" smtClean="0">
                <a:latin typeface="+mn-lt"/>
              </a:rPr>
              <a:t>m² </a:t>
            </a:r>
            <a:r>
              <a:rPr lang="fr-FR" sz="1000" dirty="0">
                <a:latin typeface="+mn-lt"/>
              </a:rPr>
              <a:t>de surface d’entreposage, </a:t>
            </a:r>
            <a:r>
              <a:rPr lang="fr-FR" sz="1000" dirty="0" smtClean="0">
                <a:latin typeface="+mn-lt"/>
              </a:rPr>
              <a:t> le groupe Norbert </a:t>
            </a:r>
            <a:r>
              <a:rPr lang="fr-FR" sz="1000" dirty="0" err="1" smtClean="0">
                <a:latin typeface="+mn-lt"/>
              </a:rPr>
              <a:t>Dentressangle</a:t>
            </a:r>
            <a:r>
              <a:rPr lang="fr-FR" sz="1000" dirty="0" smtClean="0">
                <a:latin typeface="+mn-lt"/>
              </a:rPr>
              <a:t> est le </a:t>
            </a:r>
            <a:r>
              <a:rPr lang="fr-FR" sz="1000" dirty="0">
                <a:latin typeface="+mn-lt"/>
              </a:rPr>
              <a:t>leader européen </a:t>
            </a:r>
            <a:r>
              <a:rPr lang="fr-FR" sz="1000" dirty="0" smtClean="0">
                <a:latin typeface="+mn-lt"/>
              </a:rPr>
              <a:t>du </a:t>
            </a:r>
            <a:r>
              <a:rPr lang="fr-FR" sz="1000" dirty="0">
                <a:latin typeface="+mn-lt"/>
              </a:rPr>
              <a:t>secteur du transport et de la logistique </a:t>
            </a:r>
            <a:r>
              <a:rPr lang="fr-FR" sz="1000" dirty="0" smtClean="0">
                <a:latin typeface="+mn-lt"/>
              </a:rPr>
              <a:t>.</a:t>
            </a:r>
          </a:p>
          <a:p>
            <a:pPr marL="0" indent="0" algn="just">
              <a:buFont typeface="Wingdings" pitchFamily="2" charset="2"/>
              <a:buNone/>
              <a:defRPr/>
            </a:pPr>
            <a:endParaRPr lang="fr-FR" sz="1000" dirty="0">
              <a:latin typeface="+mn-lt"/>
            </a:endParaRPr>
          </a:p>
          <a:p>
            <a:pPr marL="0" indent="0" algn="just">
              <a:buFont typeface="Wingdings" pitchFamily="2" charset="2"/>
              <a:buNone/>
              <a:defRPr/>
            </a:pPr>
            <a:r>
              <a:rPr lang="fr-FR" sz="1000" dirty="0" smtClean="0">
                <a:latin typeface="+mn-lt"/>
              </a:rPr>
              <a:t>Au delà d’offres traditionnelles de Transport, de Logistique et de </a:t>
            </a:r>
            <a:r>
              <a:rPr lang="fr-FR" sz="1000" dirty="0" err="1" smtClean="0">
                <a:latin typeface="+mn-lt"/>
              </a:rPr>
              <a:t>Freight</a:t>
            </a:r>
            <a:r>
              <a:rPr lang="fr-FR" sz="1000" dirty="0" smtClean="0">
                <a:latin typeface="+mn-lt"/>
              </a:rPr>
              <a:t> </a:t>
            </a:r>
            <a:r>
              <a:rPr lang="fr-FR" sz="1000" dirty="0" err="1">
                <a:latin typeface="+mn-lt"/>
              </a:rPr>
              <a:t>F</a:t>
            </a:r>
            <a:r>
              <a:rPr lang="fr-FR" sz="1000" dirty="0" err="1" smtClean="0">
                <a:latin typeface="+mn-lt"/>
              </a:rPr>
              <a:t>orwarding</a:t>
            </a:r>
            <a:r>
              <a:rPr lang="fr-FR" sz="1000" dirty="0" smtClean="0">
                <a:latin typeface="+mn-lt"/>
              </a:rPr>
              <a:t>, le groupe a développé vis-à-vis de ses grands clients des offres de service innovantes reposant en grande partie sur la performance du SI et son accessibilité aux tierces parties.</a:t>
            </a:r>
          </a:p>
        </p:txBody>
      </p:sp>
      <p:sp>
        <p:nvSpPr>
          <p:cNvPr id="54" name="Espace réservé du contenu 3"/>
          <p:cNvSpPr>
            <a:spLocks noGrp="1"/>
          </p:cNvSpPr>
          <p:nvPr>
            <p:ph sz="quarter" idx="2"/>
          </p:nvPr>
        </p:nvSpPr>
        <p:spPr>
          <a:xfrm>
            <a:off x="5711825" y="1412875"/>
            <a:ext cx="3181350" cy="2232025"/>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
            </a:r>
            <a:br>
              <a:rPr lang="fr-FR" sz="1000" dirty="0" smtClean="0">
                <a:latin typeface="+mn-lt"/>
              </a:rPr>
            </a:br>
            <a:r>
              <a:rPr lang="fr-FR" sz="1000" dirty="0" smtClean="0">
                <a:latin typeface="+mn-lt"/>
              </a:rPr>
              <a:t>d²X Expertise est intervenue au sein de l’entité d’exploitation afin d’assurer:</a:t>
            </a:r>
          </a:p>
          <a:p>
            <a:pPr marL="342900" lvl="1" indent="-342900" algn="just">
              <a:buSzPct val="120000"/>
              <a:buFont typeface="Wingdings" pitchFamily="2" charset="2"/>
              <a:buChar char="ü"/>
              <a:defRPr/>
            </a:pPr>
            <a:r>
              <a:rPr lang="fr-FR" sz="1000" kern="1200" dirty="0" smtClean="0">
                <a:latin typeface="+mn-lt"/>
              </a:rPr>
              <a:t>dans un premier temps, l’installation, la configuration, et l’optimisation de la ferme de serveurs CITRIX,</a:t>
            </a:r>
          </a:p>
          <a:p>
            <a:pPr marL="342900" lvl="1" indent="-342900" algn="just">
              <a:buSzPct val="120000"/>
              <a:buFont typeface="Wingdings" pitchFamily="2" charset="2"/>
              <a:buChar char="ü"/>
              <a:defRPr/>
            </a:pPr>
            <a:r>
              <a:rPr lang="fr-FR" sz="1000" kern="1200" dirty="0" smtClean="0">
                <a:latin typeface="+mn-lt"/>
              </a:rPr>
              <a:t>dans un second temps, l’exploitation courante initiale de cette ferme: supervision des maintenances matérielles externes, pilotage du déploiement de nouvelles structures, etc…</a:t>
            </a:r>
          </a:p>
          <a:p>
            <a:pPr marL="0" indent="0">
              <a:buFont typeface="Wingdings" pitchFamily="2" charset="2"/>
              <a:buNone/>
              <a:defRPr/>
            </a:pPr>
            <a:endParaRPr lang="fr-FR" sz="1000" dirty="0">
              <a:latin typeface="+mn-lt"/>
            </a:endParaRPr>
          </a:p>
          <a:p>
            <a:pPr marL="0" indent="0">
              <a:buFont typeface="Wingdings" pitchFamily="2" charset="2"/>
              <a:buNone/>
              <a:defRPr/>
            </a:pPr>
            <a:endParaRPr lang="fr-FR" sz="1000" dirty="0">
              <a:latin typeface="+mn-lt"/>
            </a:endParaRPr>
          </a:p>
        </p:txBody>
      </p:sp>
      <p:sp>
        <p:nvSpPr>
          <p:cNvPr id="56" name="Espace réservé du contenu 3"/>
          <p:cNvSpPr>
            <a:spLocks noGrp="1"/>
          </p:cNvSpPr>
          <p:nvPr>
            <p:ph sz="quarter" idx="2"/>
          </p:nvPr>
        </p:nvSpPr>
        <p:spPr>
          <a:xfrm>
            <a:off x="5715000" y="4262438"/>
            <a:ext cx="2601913" cy="966787"/>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spcBef>
                <a:spcPts val="500"/>
              </a:spcBef>
              <a:buFont typeface="Wingdings" pitchFamily="2" charset="2"/>
              <a:buNone/>
              <a:defRPr/>
            </a:pPr>
            <a:r>
              <a:rPr lang="fr-FR" sz="1000" dirty="0">
                <a:latin typeface="+mn-lt"/>
              </a:rPr>
              <a:t>L’intervention d’un consultant</a:t>
            </a:r>
            <a:br>
              <a:rPr lang="fr-FR" sz="1000" dirty="0">
                <a:latin typeface="+mn-lt"/>
              </a:rPr>
            </a:br>
            <a:r>
              <a:rPr lang="fr-FR" sz="1000" dirty="0" smtClean="0">
                <a:latin typeface="+mn-lt"/>
              </a:rPr>
              <a:t>expérimenté et certifié sur les</a:t>
            </a:r>
            <a:br>
              <a:rPr lang="fr-FR" sz="1000" dirty="0" smtClean="0">
                <a:latin typeface="+mn-lt"/>
              </a:rPr>
            </a:br>
            <a:r>
              <a:rPr lang="fr-FR" sz="1000" dirty="0" smtClean="0">
                <a:latin typeface="+mn-lt"/>
              </a:rPr>
              <a:t>technologies CITRIX </a:t>
            </a:r>
            <a:r>
              <a:rPr lang="fr-FR" sz="1000" i="1" dirty="0" err="1" smtClean="0">
                <a:latin typeface="+mn-lt"/>
              </a:rPr>
              <a:t>presentation</a:t>
            </a:r>
            <a:r>
              <a:rPr lang="fr-FR" sz="1000" i="1" dirty="0" smtClean="0">
                <a:latin typeface="+mn-lt"/>
              </a:rPr>
              <a:t/>
            </a:r>
            <a:br>
              <a:rPr lang="fr-FR" sz="1000" i="1" dirty="0" smtClean="0">
                <a:latin typeface="+mn-lt"/>
              </a:rPr>
            </a:br>
            <a:r>
              <a:rPr lang="fr-FR" sz="1000" i="1" dirty="0" smtClean="0">
                <a:latin typeface="+mn-lt"/>
              </a:rPr>
              <a:t>server</a:t>
            </a:r>
            <a:r>
              <a:rPr lang="fr-FR" sz="1000" b="1" i="1" dirty="0" smtClean="0">
                <a:latin typeface="+mn-lt"/>
              </a:rPr>
              <a:t> </a:t>
            </a:r>
            <a:r>
              <a:rPr lang="fr-FR" sz="1000" dirty="0" smtClean="0">
                <a:latin typeface="+mn-lt"/>
              </a:rPr>
              <a:t>a permis, de diagnostiquer en</a:t>
            </a:r>
            <a:br>
              <a:rPr lang="fr-FR" sz="1000" dirty="0" smtClean="0">
                <a:latin typeface="+mn-lt"/>
              </a:rPr>
            </a:br>
            <a:r>
              <a:rPr lang="fr-FR" sz="1000" b="1" dirty="0" smtClean="0">
                <a:latin typeface="+mn-lt"/>
              </a:rPr>
              <a:t>15 jours </a:t>
            </a:r>
            <a:r>
              <a:rPr lang="fr-FR" sz="1000" dirty="0" smtClean="0">
                <a:latin typeface="+mn-lt"/>
              </a:rPr>
              <a:t>les points névralgiques de la configuration de la ferme.</a:t>
            </a:r>
          </a:p>
        </p:txBody>
      </p:sp>
      <p:sp>
        <p:nvSpPr>
          <p:cNvPr id="30" name="Espace réservé du contenu 3"/>
          <p:cNvSpPr>
            <a:spLocks noGrp="1"/>
          </p:cNvSpPr>
          <p:nvPr>
            <p:ph sz="quarter" idx="2"/>
          </p:nvPr>
        </p:nvSpPr>
        <p:spPr>
          <a:xfrm>
            <a:off x="5724525" y="5414963"/>
            <a:ext cx="3170238" cy="966787"/>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1"/>
          </a:fillRef>
          <a:effectRef idx="0">
            <a:scrgbClr r="0" g="0" b="0"/>
          </a:effectRef>
          <a:fontRef idx="major"/>
        </p:style>
        <p:txBody>
          <a:bodyPr/>
          <a:lstStyle/>
          <a:p>
            <a:pPr marL="0" indent="0" algn="just">
              <a:buFont typeface="Wingdings" pitchFamily="2" charset="2"/>
              <a:buNone/>
              <a:defRPr/>
            </a:pPr>
            <a:r>
              <a:rPr lang="fr-FR" sz="1000" dirty="0" smtClean="0">
                <a:latin typeface="+mn-lt"/>
              </a:rPr>
              <a:t>L’ensemble des solutions et ajustements préconisés, incluant les interventions externes nécessaires, a pu être mis en œuvre en seulement </a:t>
            </a:r>
            <a:r>
              <a:rPr lang="fr-FR" sz="1000" b="1" dirty="0" smtClean="0">
                <a:latin typeface="+mn-lt"/>
              </a:rPr>
              <a:t>2 mois</a:t>
            </a:r>
            <a:r>
              <a:rPr lang="fr-FR" sz="1000" dirty="0" smtClean="0">
                <a:latin typeface="+mn-lt"/>
              </a:rPr>
              <a:t>.</a:t>
            </a:r>
          </a:p>
        </p:txBody>
      </p:sp>
      <p:pic>
        <p:nvPicPr>
          <p:cNvPr id="7212"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5963" y="4295775"/>
            <a:ext cx="5572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à coins arrondis 27"/>
          <p:cNvSpPr/>
          <p:nvPr/>
        </p:nvSpPr>
        <p:spPr>
          <a:xfrm>
            <a:off x="9375421" y="3785501"/>
            <a:ext cx="1511622" cy="648370"/>
          </a:xfrm>
          <a:prstGeom prst="roundRect">
            <a:avLst/>
          </a:prstGeom>
          <a:solidFill>
            <a:srgbClr val="99CCFF"/>
          </a:solidFill>
          <a:scene3d>
            <a:camera prst="perspectiveHeroicExtreme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Portfolio</a:t>
            </a:r>
          </a:p>
          <a:p>
            <a:pPr algn="ctr">
              <a:defRPr/>
            </a:pPr>
            <a:r>
              <a:rPr lang="fr-FR" sz="1100" b="1" dirty="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1" name="Rectangle à coins arrondis 30"/>
          <p:cNvSpPr/>
          <p:nvPr/>
        </p:nvSpPr>
        <p:spPr>
          <a:xfrm>
            <a:off x="9363700" y="981610"/>
            <a:ext cx="1511622" cy="648370"/>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Project Management</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4" name="Rectangle à coins arrondis 33"/>
          <p:cNvSpPr/>
          <p:nvPr/>
        </p:nvSpPr>
        <p:spPr>
          <a:xfrm>
            <a:off x="9363700" y="36149"/>
            <a:ext cx="1511622" cy="648370"/>
          </a:xfrm>
          <a:prstGeom prst="roundRect">
            <a:avLst/>
          </a:prstGeom>
          <a:gradFill rotWithShape="1">
            <a:gsLst>
              <a:gs pos="0">
                <a:srgbClr val="C00000"/>
              </a:gs>
              <a:gs pos="80000">
                <a:srgbClr val="C00000"/>
              </a:gs>
              <a:gs pos="100000">
                <a:srgbClr val="C00000"/>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Accompagnement DSI</a:t>
            </a:r>
          </a:p>
        </p:txBody>
      </p:sp>
      <p:sp>
        <p:nvSpPr>
          <p:cNvPr id="35" name="Rectangle à coins arrondis 34"/>
          <p:cNvSpPr/>
          <p:nvPr/>
        </p:nvSpPr>
        <p:spPr>
          <a:xfrm>
            <a:off x="7380858" y="260350"/>
            <a:ext cx="1511622" cy="648370"/>
          </a:xfrm>
          <a:prstGeom prst="roundRect">
            <a:avLst/>
          </a:prstGeom>
          <a:gradFill rotWithShape="1">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Infrastructure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
        <p:nvSpPr>
          <p:cNvPr id="38" name="Rectangle à coins arrondis 37"/>
          <p:cNvSpPr/>
          <p:nvPr/>
        </p:nvSpPr>
        <p:spPr>
          <a:xfrm>
            <a:off x="9363700" y="1916832"/>
            <a:ext cx="1511622" cy="648370"/>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perspectiveHeroicExtremeRightFacing"/>
            <a:lightRig rig="threePt" dir="t">
              <a:rot lat="0" lon="0" rev="1200000"/>
            </a:lightRig>
          </a:scene3d>
          <a:sp3d>
            <a:bevelT w="63500" h="25400"/>
          </a:sp3d>
        </p:spPr>
        <p:txBody>
          <a:bodyPr anchor="ctr" anchorCtr="0"/>
          <a:lstStyle/>
          <a:p>
            <a:pPr algn="ctr">
              <a:defRPr/>
            </a:pPr>
            <a:r>
              <a:rPr lang="fr-FR" sz="1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endPar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fr-FR" sz="11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Management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tenne parabol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tenne parabolique">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tenne parabolique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Antenne parabolique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Antenne parabolique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Antenne parabolique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Antenne parabolique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Antenne parabolique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Antenne parabolique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Antenne parabolique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Antenne parabolique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6689</TotalTime>
  <Words>5295</Words>
  <Application>Microsoft Office PowerPoint</Application>
  <PresentationFormat>Affichage à l'écran (4:3)</PresentationFormat>
  <Paragraphs>970</Paragraphs>
  <Slides>26</Slides>
  <Notes>16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Antenne parabolique</vt:lpstr>
      <vt:lpstr>Photo Editor Photo</vt:lpstr>
      <vt:lpstr>d²X Expertise</vt:lpstr>
      <vt:lpstr>Références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TEAM-PARTNERS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Constat</dc:title>
  <dc:creator>bdebalmann</dc:creator>
  <cp:lastModifiedBy>Bernard de BALMANN</cp:lastModifiedBy>
  <cp:revision>509</cp:revision>
  <cp:lastPrinted>2013-04-02T10:15:30Z</cp:lastPrinted>
  <dcterms:created xsi:type="dcterms:W3CDTF">2008-09-19T12:14:29Z</dcterms:created>
  <dcterms:modified xsi:type="dcterms:W3CDTF">2014-02-19T16:52:46Z</dcterms:modified>
</cp:coreProperties>
</file>